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6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1005" autoAdjust="0"/>
  </p:normalViewPr>
  <p:slideViewPr>
    <p:cSldViewPr snapToGrid="0" showGuides="1">
      <p:cViewPr varScale="1">
        <p:scale>
          <a:sx n="90" d="100"/>
          <a:sy n="90" d="100"/>
        </p:scale>
        <p:origin x="139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06208001@g.ntu.edu.tw" userId="f1fd3077-381c-4ffb-98c5-c3428a64208e" providerId="ADAL" clId="{EF40DAB2-CB11-457D-AEA4-67B8E333D265}"/>
    <pc:docChg chg="modSld">
      <pc:chgData name="b06208001@g.ntu.edu.tw" userId="f1fd3077-381c-4ffb-98c5-c3428a64208e" providerId="ADAL" clId="{EF40DAB2-CB11-457D-AEA4-67B8E333D265}" dt="2019-12-29T13:51:37.019" v="1" actId="20577"/>
      <pc:docMkLst>
        <pc:docMk/>
      </pc:docMkLst>
      <pc:sldChg chg="modNotesTx">
        <pc:chgData name="b06208001@g.ntu.edu.tw" userId="f1fd3077-381c-4ffb-98c5-c3428a64208e" providerId="ADAL" clId="{EF40DAB2-CB11-457D-AEA4-67B8E333D265}" dt="2019-12-29T13:51:37.019" v="1" actId="20577"/>
        <pc:sldMkLst>
          <pc:docMk/>
          <pc:sldMk cId="4153733147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C4651-DD78-4270-90B4-16A1CB9AFFD4}" type="datetimeFigureOut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0CF0C-AA53-42BD-A86F-90250E7171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02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以往氣候分帶往往是透過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崔瓦沙氣候分區系統 </a:t>
            </a:r>
            <a:r>
              <a:rPr kumimoji="1"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，藉由氣候特徵（</a:t>
            </a:r>
            <a:r>
              <a:rPr kumimoji="1"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ex.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最冷月均溫大於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度、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年雨量低於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88.9 </a:t>
            </a:r>
            <a:r>
              <a:rPr lang="e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</a:t>
            </a:r>
            <a:r>
              <a:rPr kumimoji="1"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）來判斷氣候類型。</a:t>
            </a:r>
            <a:endParaRPr kumimoji="1"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由此，我們希望透過資料分析的角度對氣候特徵重新進行分析，並去評估兩者間的差異。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8F550-99CC-824A-998C-EEA5518FBF69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95033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+mn-ea"/>
                <a:ea typeface="+mn-ea"/>
              </a:rPr>
              <a:t>*</a:t>
            </a:r>
            <a:r>
              <a:rPr lang="en-US" altLang="zh-TW" dirty="0">
                <a:latin typeface="+mn-ea"/>
                <a:ea typeface="+mn-ea"/>
              </a:rPr>
              <a:t>.txt</a:t>
            </a:r>
            <a:r>
              <a:rPr lang="zh-TW" altLang="en-US" dirty="0">
                <a:latin typeface="+mn-ea"/>
                <a:ea typeface="+mn-ea"/>
              </a:rPr>
              <a:t>，包含 </a:t>
            </a:r>
            <a:r>
              <a:rPr lang="en-US" altLang="zh-TW" dirty="0">
                <a:latin typeface="+mn-ea"/>
                <a:ea typeface="+mn-ea"/>
              </a:rPr>
              <a:t>README</a:t>
            </a:r>
            <a:r>
              <a:rPr lang="zh-TW" altLang="en-US" dirty="0">
                <a:latin typeface="+mn-ea"/>
                <a:ea typeface="+mn-ea"/>
              </a:rPr>
              <a:t> 與資料本身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0CF0C-AA53-42BD-A86F-90250E71712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5310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不同 </a:t>
            </a:r>
            <a:r>
              <a:rPr lang="en-US" altLang="zh-TW" dirty="0"/>
              <a:t>txt</a:t>
            </a:r>
            <a:r>
              <a:rPr lang="zh-TW" altLang="en-US" dirty="0"/>
              <a:t> 檔案之間，欄位順序不同，測站資料突然中斷</a:t>
            </a:r>
          </a:p>
          <a:p>
            <a:r>
              <a:rPr lang="zh-TW" altLang="en-US" dirty="0"/>
              <a:t>特殊值不同意義：運用雨跡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&lt;</a:t>
            </a:r>
            <a:r>
              <a:rPr lang="zh-TW" altLang="en-US" dirty="0"/>
              <a:t> </a:t>
            </a:r>
            <a:r>
              <a:rPr lang="en-US" altLang="zh-TW" dirty="0"/>
              <a:t>0.1mm)</a:t>
            </a:r>
            <a:r>
              <a:rPr lang="zh-TW" altLang="en-US" dirty="0"/>
              <a:t>來確認尋找的是降雨量的欄位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0CF0C-AA53-42BD-A86F-90250E71712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1318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dirty="0"/>
              <a:t>Average Silhouette scores for 4, 5, 6 clusters are 0.337404579931074 0.280566158620513 0.309736127290476 , respectively.</a:t>
            </a:r>
            <a:endParaRPr kumimoji="1"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0CF0C-AA53-42BD-A86F-90250E71712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7758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dirty="0"/>
              <a:t>Average Silhouette scores for 4, 5, 6 clusters are 0.355583034054477 0.380700561602274 0.364827808220396 , </a:t>
            </a:r>
            <a:r>
              <a:rPr kumimoji="1" lang="en" altLang="zh-TW"/>
              <a:t>respectively.</a:t>
            </a:r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0CF0C-AA53-42BD-A86F-90250E71712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29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/>
              <a:t>傳統上，根據台灣的氣候特徵，全年可分為冬季（十二月至一月），春雨（二月至四月），梅雨（五月至六月），夏季（七月至九月）和秋天（十月至十一月）</a:t>
            </a:r>
            <a:r>
              <a:rPr kumimoji="1" lang="en-US" altLang="zh-TW" dirty="0"/>
              <a:t>5</a:t>
            </a:r>
            <a:r>
              <a:rPr kumimoji="1" lang="zh-TW" altLang="en-US" dirty="0"/>
              <a:t>期。 與分群結果相比，過渡期（</a:t>
            </a:r>
            <a:r>
              <a:rPr kumimoji="1" lang="en-US" altLang="zh-TW" dirty="0"/>
              <a:t>5</a:t>
            </a:r>
            <a:r>
              <a:rPr kumimoji="1" lang="zh-TW" altLang="en-US" dirty="0"/>
              <a:t>月中旬和</a:t>
            </a:r>
            <a:r>
              <a:rPr kumimoji="1" lang="en-US" altLang="zh-TW" dirty="0"/>
              <a:t>9</a:t>
            </a:r>
            <a:r>
              <a:rPr kumimoji="1" lang="zh-TW" altLang="en-US" dirty="0"/>
              <a:t>月）可能反映了部分梅雨和颱風造成的降水。 此外，寒冷季節比常識持續的時間更長，而會壓縮其他季節。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0CF0C-AA53-42BD-A86F-90250E717120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9565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BE517D-3B5F-47BB-B1C7-AC7143B43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BFDEEB1-6783-4F5D-B24C-08544C800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184000-FC49-4BDB-9D4B-89155E8C1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AD3E-087A-48BA-A5A7-555FD9B6E03C}" type="datetimeFigureOut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EB2C11-5702-4B34-B01C-26CF7C42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A445C5-A13B-4AC8-BB87-A93C3330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8255-2249-4024-9B9D-8229395C5E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479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9A2087-33AB-4C85-85D6-6B9731F97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D1C4FB4-B50C-48A1-89D2-B2307FECD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518B69-8199-4E6A-9CD9-F23097BF5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AD3E-087A-48BA-A5A7-555FD9B6E03C}" type="datetimeFigureOut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3FADFC-063F-4CDE-BC6A-5524661D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5788B5-BF42-4520-83FA-BF1FFF45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8255-2249-4024-9B9D-8229395C5E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6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44C497A-17EE-4FEF-B63E-9AD9CB3ACF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8D4F665-983B-42A9-8E80-CA9760507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3A7A8C-62F3-4EE1-A879-608C6A301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AD3E-087A-48BA-A5A7-555FD9B6E03C}" type="datetimeFigureOut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5EB0E8-8742-4BF5-97A8-152B45C9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F57409-F041-421D-B106-A357600AA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8255-2249-4024-9B9D-8229395C5E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49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4D47B4-95F0-49DE-A147-203645AAF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2A0C7E-0475-4033-9B15-E9C8C6216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C0B130-3C4E-4245-9687-072EB4B2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AD3E-087A-48BA-A5A7-555FD9B6E03C}" type="datetimeFigureOut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336D90-4E06-46C2-BA4A-C7BB58AAE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9F63BC-67A0-4537-8A9F-8644D3232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8255-2249-4024-9B9D-8229395C5E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332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06A870-ADEE-4A1A-9921-0CB350992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A68B5C-4411-437C-872F-25BAC368D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F4B5F5-B70D-446B-AF5C-A297D85A3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AD3E-087A-48BA-A5A7-555FD9B6E03C}" type="datetimeFigureOut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F639ED-6D2D-4820-B3BC-E143CB343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BF60BB-2A96-4240-8D07-8842F501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8255-2249-4024-9B9D-8229395C5E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67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F6CDD2-915D-4B76-AA53-A2529485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3A6F91-32D5-4BC5-9789-7C062C4B9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1E19017-A311-48C5-B2BE-D28D4D16F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E2515C-5277-47E9-A44E-D8E2DEF5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AD3E-087A-48BA-A5A7-555FD9B6E03C}" type="datetimeFigureOut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580D52F-BBF0-44F3-AB11-FE7A29851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633BC91-AA48-455E-A25F-6091F706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8255-2249-4024-9B9D-8229395C5E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489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90D71D-E87D-4840-A8FA-8E1EEA1E6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1346A9-02F5-4531-A4D6-C6842526F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47CE60F-776A-45CA-B287-F2DF15B70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9C3CBEF-8334-4BD3-AB2D-FEB017689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E37DC57-DED5-417F-B0CB-095906C264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1A03803-681A-4793-A0AC-5FA1A6529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AD3E-087A-48BA-A5A7-555FD9B6E03C}" type="datetimeFigureOut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95465AF-2884-4F2A-A30D-381F6AD38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F9CB87C-2B02-444E-97DF-977D64877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8255-2249-4024-9B9D-8229395C5E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72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D94F7F-7805-4194-B2F2-40A1D184F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EBD9E75-34D0-4C29-A305-9D95C131C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AD3E-087A-48BA-A5A7-555FD9B6E03C}" type="datetimeFigureOut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33BEAB5-7441-4554-92B1-5261D182B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C274E43-A487-4150-A5E7-DE22D6627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8255-2249-4024-9B9D-8229395C5E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8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2A03808-49BE-4126-A1D0-7834C13FD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AD3E-087A-48BA-A5A7-555FD9B6E03C}" type="datetimeFigureOut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7986A07-E789-451F-B2E0-7CD336CC1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C240DFE-3D72-4125-8437-AC1C6808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8255-2249-4024-9B9D-8229395C5E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290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1E8B3E-76E6-40A7-9B6C-D30F74BD3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86C982-9F3A-425F-8CB9-EF2046E4B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FFC3F0A-EF5C-451A-96F8-527AB3903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30A2A8B-595E-4466-BDE7-A02C37281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AD3E-087A-48BA-A5A7-555FD9B6E03C}" type="datetimeFigureOut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1CAC0BB-324C-4913-B02C-F0C7FC9BE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49025E-22F7-428E-8ED9-DF2B199C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8255-2249-4024-9B9D-8229395C5E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80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5A6B5F-9C1F-45D9-8CB4-C0544404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DE18E50-CD13-42BD-9439-522822C3F4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D5F72D1-0FD1-4F77-8D7A-DC5E7C976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26111C-50B8-4666-940F-FFB2AC375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AD3E-087A-48BA-A5A7-555FD9B6E03C}" type="datetimeFigureOut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9686CAD-D372-4D31-BA22-F6CC303F1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15321B-8BBE-4273-9E2A-51DBE82C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8255-2249-4024-9B9D-8229395C5E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38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01BC7E8-184F-4E3B-8458-CE325C4FF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B79C7C-9001-40EC-9958-C02FF50C9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A961E3-EC39-4BEE-A9A7-0155ECB0B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AAD3E-087A-48BA-A5A7-555FD9B6E03C}" type="datetimeFigureOut">
              <a:rPr lang="zh-TW" altLang="en-US" smtClean="0"/>
              <a:t>2019/12/29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B1E842-EE6E-4B63-B83E-312CBF5E2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0BF8A0-0C93-48FC-8950-522644C3B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18255-2249-4024-9B9D-8229395C5E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643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41F8544-EE9B-4AF4-AA39-EE549AF53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kumimoji="1" lang="zh-TW" altLang="en-US" dirty="0"/>
              <a:t>從歷史氣象資料分析</a:t>
            </a:r>
            <a:br>
              <a:rPr kumimoji="1" lang="en-US" altLang="zh-TW" dirty="0"/>
            </a:br>
            <a:r>
              <a:rPr kumimoji="1" lang="zh-TW" altLang="en-US" dirty="0"/>
              <a:t>臺灣氣候之時空分群特徵</a:t>
            </a: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63A32D96-79DB-4F04-B36A-819F02371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altLang="zh-TW" dirty="0"/>
          </a:p>
          <a:p>
            <a:r>
              <a:rPr lang="zh-TW" altLang="en-US" dirty="0"/>
              <a:t>龔泓愷、游博翔、楊于晨、何承諭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8517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A4D8AFE-456F-4EA5-8DFD-232DBCDB1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資料分析結果：空間分群</a:t>
            </a:r>
          </a:p>
        </p:txBody>
      </p:sp>
      <p:pic>
        <p:nvPicPr>
          <p:cNvPr id="5" name="內容版面配置區 12">
            <a:extLst>
              <a:ext uri="{FF2B5EF4-FFF2-40B4-BE49-F238E27FC236}">
                <a16:creationId xmlns:a16="http://schemas.microsoft.com/office/drawing/2014/main" id="{EE6AD5E2-C508-4E48-B17B-679A5B8F0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7558" y="1350527"/>
            <a:ext cx="5072417" cy="5315893"/>
          </a:xfrm>
        </p:spPr>
      </p:pic>
    </p:spTree>
    <p:extLst>
      <p:ext uri="{BB962C8B-B14F-4D97-AF65-F5344CB8AC3E}">
        <p14:creationId xmlns:p14="http://schemas.microsoft.com/office/powerpoint/2010/main" val="823973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C1E339-9845-4F41-AA5C-18BBBFABC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資料分析結果：時間分群 </a:t>
            </a:r>
            <a:r>
              <a:rPr lang="en-US" altLang="zh-TW" dirty="0"/>
              <a:t>I</a:t>
            </a:r>
            <a:endParaRPr lang="zh-TW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043D0E9-494C-4D7A-AB9E-70AB4C2A3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6340320" cy="45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3077CF8-CFF2-443A-A3AF-FFF3F3BC6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738821"/>
              </p:ext>
            </p:extLst>
          </p:nvPr>
        </p:nvGraphicFramePr>
        <p:xfrm>
          <a:off x="6096000" y="3058160"/>
          <a:ext cx="542013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713">
                  <a:extLst>
                    <a:ext uri="{9D8B030D-6E8A-4147-A177-3AD203B41FA5}">
                      <a16:colId xmlns:a16="http://schemas.microsoft.com/office/drawing/2014/main" val="1578303553"/>
                    </a:ext>
                  </a:extLst>
                </a:gridCol>
                <a:gridCol w="1806713">
                  <a:extLst>
                    <a:ext uri="{9D8B030D-6E8A-4147-A177-3AD203B41FA5}">
                      <a16:colId xmlns:a16="http://schemas.microsoft.com/office/drawing/2014/main" val="3749795067"/>
                    </a:ext>
                  </a:extLst>
                </a:gridCol>
                <a:gridCol w="1806713">
                  <a:extLst>
                    <a:ext uri="{9D8B030D-6E8A-4147-A177-3AD203B41FA5}">
                      <a16:colId xmlns:a16="http://schemas.microsoft.com/office/drawing/2014/main" val="3795017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 clusters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 clusters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 clusters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0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0.35558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0.38070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0.36483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76621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FC389039-AD25-4587-9EB2-E7CF1A4600B5}"/>
              </a:ext>
            </a:extLst>
          </p:cNvPr>
          <p:cNvSpPr txBox="1"/>
          <p:nvPr/>
        </p:nvSpPr>
        <p:spPr>
          <a:xfrm>
            <a:off x="7511228" y="2688828"/>
            <a:ext cx="258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Average Silhouette scores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3733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8ED7D7-6C6D-41EF-BBA0-14D101C41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資料分析結果：時間分群 </a:t>
            </a:r>
            <a:r>
              <a:rPr lang="en-US" altLang="zh-TW" dirty="0"/>
              <a:t>I</a:t>
            </a:r>
            <a:endParaRPr lang="zh-TW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AF03836-C59C-4567-AF44-4136741952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690688"/>
            <a:ext cx="6340320" cy="45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9DDAE41-3730-4B1B-8CD1-DFFC1F467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590330"/>
              </p:ext>
            </p:extLst>
          </p:nvPr>
        </p:nvGraphicFramePr>
        <p:xfrm>
          <a:off x="7970293" y="2596273"/>
          <a:ext cx="3193578" cy="209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4526">
                  <a:extLst>
                    <a:ext uri="{9D8B030D-6E8A-4147-A177-3AD203B41FA5}">
                      <a16:colId xmlns:a16="http://schemas.microsoft.com/office/drawing/2014/main" val="278931708"/>
                    </a:ext>
                  </a:extLst>
                </a:gridCol>
                <a:gridCol w="1064526">
                  <a:extLst>
                    <a:ext uri="{9D8B030D-6E8A-4147-A177-3AD203B41FA5}">
                      <a16:colId xmlns:a16="http://schemas.microsoft.com/office/drawing/2014/main" val="585756575"/>
                    </a:ext>
                  </a:extLst>
                </a:gridCol>
                <a:gridCol w="1064526">
                  <a:extLst>
                    <a:ext uri="{9D8B030D-6E8A-4147-A177-3AD203B41FA5}">
                      <a16:colId xmlns:a16="http://schemas.microsoft.com/office/drawing/2014/main" val="3521208221"/>
                    </a:ext>
                  </a:extLst>
                </a:gridCol>
              </a:tblGrid>
              <a:tr h="3492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PC1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801338"/>
                  </a:ext>
                </a:extLst>
              </a:tr>
              <a:tr h="34920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氣壓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南北風速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溫度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646034959"/>
                  </a:ext>
                </a:extLst>
              </a:tr>
              <a:tr h="349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0.510215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0.491268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0.481287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589412383"/>
                  </a:ext>
                </a:extLst>
              </a:tr>
              <a:tr h="3492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PC2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648289"/>
                  </a:ext>
                </a:extLst>
              </a:tr>
              <a:tr h="34920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雨量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南北風速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東西風速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091292520"/>
                  </a:ext>
                </a:extLst>
              </a:tr>
              <a:tr h="349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0.816205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0.477418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0.289047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549918238"/>
                  </a:ext>
                </a:extLst>
              </a:tr>
            </a:tbl>
          </a:graphicData>
        </a:graphic>
      </p:graphicFrame>
      <p:sp>
        <p:nvSpPr>
          <p:cNvPr id="6" name="箭號: 向右 5">
            <a:hlinkClick r:id="rId3" action="ppaction://hlinksldjump"/>
            <a:extLst>
              <a:ext uri="{FF2B5EF4-FFF2-40B4-BE49-F238E27FC236}">
                <a16:creationId xmlns:a16="http://schemas.microsoft.com/office/drawing/2014/main" id="{3C76E7CA-F333-4828-9B00-456A63FADEB3}"/>
              </a:ext>
            </a:extLst>
          </p:cNvPr>
          <p:cNvSpPr/>
          <p:nvPr/>
        </p:nvSpPr>
        <p:spPr>
          <a:xfrm>
            <a:off x="313899" y="6330287"/>
            <a:ext cx="241110" cy="24111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3423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9BB0A1-37CB-4A28-9938-A7A429A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資料分析結果：時間分群 </a:t>
            </a:r>
            <a:r>
              <a:rPr lang="en-US" altLang="zh-TW" dirty="0"/>
              <a:t>I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F075B61-46ED-4A4E-8E68-9891588A8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32" y="1690688"/>
            <a:ext cx="11449336" cy="381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34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EEAD26-818B-4429-A7E8-1674F5B8B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資料分析結果：時間分群 </a:t>
            </a:r>
            <a:r>
              <a:rPr lang="en-US" altLang="zh-TW" dirty="0"/>
              <a:t>II</a:t>
            </a:r>
            <a:endParaRPr lang="zh-TW" alt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BB79FB1-7B08-4493-91FB-6D05816B5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6340320" cy="45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箭號: 向右 3">
            <a:hlinkClick r:id="rId3" action="ppaction://hlinksldjump"/>
            <a:extLst>
              <a:ext uri="{FF2B5EF4-FFF2-40B4-BE49-F238E27FC236}">
                <a16:creationId xmlns:a16="http://schemas.microsoft.com/office/drawing/2014/main" id="{5FA7A1E9-6BCD-4C89-A2D4-C0A07240C5E7}"/>
              </a:ext>
            </a:extLst>
          </p:cNvPr>
          <p:cNvSpPr/>
          <p:nvPr/>
        </p:nvSpPr>
        <p:spPr>
          <a:xfrm>
            <a:off x="313899" y="6330287"/>
            <a:ext cx="241110" cy="24111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3C253B7-7547-4C46-A541-61DF01991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468199"/>
              </p:ext>
            </p:extLst>
          </p:nvPr>
        </p:nvGraphicFramePr>
        <p:xfrm>
          <a:off x="7970293" y="2596273"/>
          <a:ext cx="3193578" cy="209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4526">
                  <a:extLst>
                    <a:ext uri="{9D8B030D-6E8A-4147-A177-3AD203B41FA5}">
                      <a16:colId xmlns:a16="http://schemas.microsoft.com/office/drawing/2014/main" val="278931708"/>
                    </a:ext>
                  </a:extLst>
                </a:gridCol>
                <a:gridCol w="1064526">
                  <a:extLst>
                    <a:ext uri="{9D8B030D-6E8A-4147-A177-3AD203B41FA5}">
                      <a16:colId xmlns:a16="http://schemas.microsoft.com/office/drawing/2014/main" val="585756575"/>
                    </a:ext>
                  </a:extLst>
                </a:gridCol>
                <a:gridCol w="1064526">
                  <a:extLst>
                    <a:ext uri="{9D8B030D-6E8A-4147-A177-3AD203B41FA5}">
                      <a16:colId xmlns:a16="http://schemas.microsoft.com/office/drawing/2014/main" val="3521208221"/>
                    </a:ext>
                  </a:extLst>
                </a:gridCol>
              </a:tblGrid>
              <a:tr h="3492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PC1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801338"/>
                  </a:ext>
                </a:extLst>
              </a:tr>
              <a:tr h="34920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氣壓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南北風速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溫度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646034959"/>
                  </a:ext>
                </a:extLst>
              </a:tr>
              <a:tr h="349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0.4872637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0.4709001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0.4559527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589412383"/>
                  </a:ext>
                </a:extLst>
              </a:tr>
              <a:tr h="3492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PC2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648289"/>
                  </a:ext>
                </a:extLst>
              </a:tr>
              <a:tr h="34920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雨量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南北風速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東西風速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091292520"/>
                  </a:ext>
                </a:extLst>
              </a:tr>
              <a:tr h="349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0.7441568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0.5295823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0.3577785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549918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067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31480BB-E2C8-4118-AF65-FFE52E0B7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資料分析結果：時間分群 </a:t>
            </a:r>
            <a:r>
              <a:rPr lang="en-US" altLang="zh-TW" dirty="0"/>
              <a:t>II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447B048-474D-41B2-A9AE-4CA306EAC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00" y="1690688"/>
            <a:ext cx="11448000" cy="38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504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FB6546-0762-B441-BEC7-B72086D6F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315AD9-B7C6-0142-B138-2E0386031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空間分群：北部沿海地帶、西北部、山區與西南部、東部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r>
              <a:rPr kumimoji="1" lang="zh-TW" altLang="en-US" dirty="0"/>
              <a:t>時間分群：春、夏、秋、冬、過渡期（位於春夏、夏秋之際）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91977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C0FA33-9E5C-704E-AC29-1D62E87A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研究目的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29ADF9-6D69-E744-8E17-4084F754A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07122"/>
          </a:xfrm>
        </p:spPr>
        <p:txBody>
          <a:bodyPr>
            <a:normAutofit/>
          </a:bodyPr>
          <a:lstStyle/>
          <a:p>
            <a:r>
              <a:rPr kumimoji="1" lang="zh-TW" altLang="en-US" dirty="0"/>
              <a:t>從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Data-Based </a:t>
            </a:r>
            <a:r>
              <a:rPr kumimoji="1" lang="zh-TW" altLang="en-US" dirty="0"/>
              <a:t>的角度分析台灣之氣候特徵</a:t>
            </a:r>
            <a:endParaRPr kumimoji="1" lang="en-US" altLang="zh-CN" dirty="0"/>
          </a:p>
          <a:p>
            <a:pPr lvl="1"/>
            <a:r>
              <a:rPr kumimoji="1" lang="zh-TW" altLang="en-US" sz="2800" dirty="0"/>
              <a:t>時間分群</a:t>
            </a:r>
            <a:endParaRPr kumimoji="1" lang="en-US" altLang="zh-CN" sz="2800" dirty="0"/>
          </a:p>
          <a:p>
            <a:pPr lvl="1"/>
            <a:r>
              <a:rPr kumimoji="1" lang="zh-TW" altLang="en-US" sz="2800" dirty="0"/>
              <a:t>空間分群</a:t>
            </a:r>
            <a:endParaRPr kumimoji="1" lang="en-US" altLang="zh-CN" sz="2800" dirty="0"/>
          </a:p>
          <a:p>
            <a:endParaRPr kumimoji="1" lang="zh-TW" altLang="en-US" sz="2400" dirty="0">
              <a:latin typeface="+mn-ea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830AF8E8-53EB-834C-86E5-9DCB5F7CCF50}"/>
              </a:ext>
            </a:extLst>
          </p:cNvPr>
          <p:cNvSpPr txBox="1">
            <a:spLocks/>
          </p:cNvSpPr>
          <p:nvPr/>
        </p:nvSpPr>
        <p:spPr>
          <a:xfrm>
            <a:off x="838200" y="32124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TW" altLang="en-US" dirty="0"/>
              <a:t>研究方法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7745F6B3-360D-144D-94A2-3788ED307058}"/>
              </a:ext>
            </a:extLst>
          </p:cNvPr>
          <p:cNvSpPr txBox="1">
            <a:spLocks/>
          </p:cNvSpPr>
          <p:nvPr/>
        </p:nvSpPr>
        <p:spPr>
          <a:xfrm>
            <a:off x="838200" y="4537994"/>
            <a:ext cx="10515600" cy="1507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主成分分析</a:t>
            </a:r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分群，非監督式學習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063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B290B9-9069-43AC-91CA-AA091C951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資料描述 </a:t>
            </a:r>
            <a:r>
              <a:rPr lang="en-US" altLang="zh-TW" dirty="0"/>
              <a:t>–</a:t>
            </a:r>
            <a:r>
              <a:rPr lang="zh-TW" altLang="en-US" dirty="0"/>
              <a:t> 大氣水文資料庫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8FC994C-4412-4D40-B4D2-DAFA5236D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28" y="2151840"/>
            <a:ext cx="11162743" cy="36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75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61FC2B4F-3BC5-4286-9432-5203BC3D76D8}"/>
              </a:ext>
            </a:extLst>
          </p:cNvPr>
          <p:cNvGrpSpPr/>
          <p:nvPr/>
        </p:nvGrpSpPr>
        <p:grpSpPr>
          <a:xfrm>
            <a:off x="581191" y="1652229"/>
            <a:ext cx="11029618" cy="3553541"/>
            <a:chOff x="581190" y="1928785"/>
            <a:chExt cx="11029618" cy="3553541"/>
          </a:xfrm>
        </p:grpSpPr>
        <p:pic>
          <p:nvPicPr>
            <p:cNvPr id="4" name="內容版面配置區 3">
              <a:extLst>
                <a:ext uri="{FF2B5EF4-FFF2-40B4-BE49-F238E27FC236}">
                  <a16:creationId xmlns:a16="http://schemas.microsoft.com/office/drawing/2014/main" id="{77124728-6A58-4408-ABD1-3F83426CF4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8173"/>
            <a:stretch/>
          </p:blipFill>
          <p:spPr>
            <a:xfrm>
              <a:off x="581191" y="1928785"/>
              <a:ext cx="11029617" cy="1652615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3EAFE0B2-B72C-43AC-B083-FEA21FF324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2338"/>
            <a:stretch/>
          </p:blipFill>
          <p:spPr>
            <a:xfrm>
              <a:off x="581190" y="3647536"/>
              <a:ext cx="11029616" cy="183479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F806093-C137-4BD9-84BF-13E12EB0B2C0}"/>
                </a:ext>
              </a:extLst>
            </p:cNvPr>
            <p:cNvSpPr/>
            <p:nvPr/>
          </p:nvSpPr>
          <p:spPr>
            <a:xfrm>
              <a:off x="8420100" y="1930400"/>
              <a:ext cx="533400" cy="1651000"/>
            </a:xfrm>
            <a:prstGeom prst="rect">
              <a:avLst/>
            </a:prstGeom>
            <a:solidFill>
              <a:srgbClr val="1A3260">
                <a:alpha val="3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EDAF1FC-B73F-49BE-8EAD-3E76692E7ACD}"/>
                </a:ext>
              </a:extLst>
            </p:cNvPr>
            <p:cNvSpPr/>
            <p:nvPr/>
          </p:nvSpPr>
          <p:spPr>
            <a:xfrm>
              <a:off x="11077406" y="3647536"/>
              <a:ext cx="533400" cy="1834790"/>
            </a:xfrm>
            <a:prstGeom prst="rect">
              <a:avLst/>
            </a:prstGeom>
            <a:solidFill>
              <a:srgbClr val="1A3260">
                <a:alpha val="3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標題 1">
            <a:extLst>
              <a:ext uri="{FF2B5EF4-FFF2-40B4-BE49-F238E27FC236}">
                <a16:creationId xmlns:a16="http://schemas.microsoft.com/office/drawing/2014/main" id="{E779772C-EC64-450A-A706-53D6865A4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資料描述 </a:t>
            </a:r>
            <a:r>
              <a:rPr lang="en-US" altLang="zh-TW" dirty="0"/>
              <a:t>–</a:t>
            </a:r>
            <a:r>
              <a:rPr lang="zh-TW" altLang="en-US" dirty="0"/>
              <a:t> 大氣水文資料庫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4795A569-8CE4-4F32-9023-1BE19DC7D5A1}"/>
              </a:ext>
            </a:extLst>
          </p:cNvPr>
          <p:cNvGrpSpPr/>
          <p:nvPr/>
        </p:nvGrpSpPr>
        <p:grpSpPr>
          <a:xfrm>
            <a:off x="8191498" y="4850662"/>
            <a:ext cx="3419309" cy="1587312"/>
            <a:chOff x="8191498" y="4850662"/>
            <a:chExt cx="3419309" cy="1587312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1AA89D0D-7109-4085-9098-4376974E8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91498" y="4850662"/>
              <a:ext cx="3419309" cy="1587312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612A622-DB26-4821-853B-5B3CF6196A05}"/>
                </a:ext>
              </a:extLst>
            </p:cNvPr>
            <p:cNvSpPr/>
            <p:nvPr/>
          </p:nvSpPr>
          <p:spPr>
            <a:xfrm>
              <a:off x="8420101" y="5873592"/>
              <a:ext cx="1731433" cy="190500"/>
            </a:xfrm>
            <a:prstGeom prst="rect">
              <a:avLst/>
            </a:prstGeom>
            <a:solidFill>
              <a:srgbClr val="1A3260">
                <a:alpha val="3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4538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10A7FD-7199-43A9-849C-FCDD9A6D4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CODiS</a:t>
            </a:r>
            <a:r>
              <a:rPr lang="zh-TW" altLang="en-US" dirty="0"/>
              <a:t>：</a:t>
            </a:r>
            <a:r>
              <a:rPr lang="en-US" altLang="zh-TW" dirty="0"/>
              <a:t>https://e-service.cwb.gov.tw/HistoryDataQuery/</a:t>
            </a:r>
            <a:endParaRPr lang="zh-TW" altLang="en-US" dirty="0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20C504DA-DAB7-4828-B21F-F9FCE0DD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資料描述 </a:t>
            </a:r>
            <a:r>
              <a:rPr lang="en-US" altLang="zh-TW" dirty="0"/>
              <a:t>–</a:t>
            </a:r>
            <a:r>
              <a:rPr lang="zh-TW" altLang="en-US" dirty="0"/>
              <a:t> 觀測資料查詢 </a:t>
            </a:r>
            <a:r>
              <a:rPr lang="en-US" altLang="zh-TW" dirty="0" err="1"/>
              <a:t>CODiS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57FCD31-4DA5-45F2-BB9C-BCF3F88CE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427" y="2489639"/>
            <a:ext cx="8557146" cy="375402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F9AA8CE-680A-4E1C-8FF8-29EE14B024C7}"/>
              </a:ext>
            </a:extLst>
          </p:cNvPr>
          <p:cNvSpPr/>
          <p:nvPr/>
        </p:nvSpPr>
        <p:spPr>
          <a:xfrm>
            <a:off x="8215952" y="2356513"/>
            <a:ext cx="1091821" cy="5459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58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69170A-B850-4D9B-9668-EA0E783F5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資料描述</a:t>
            </a:r>
          </a:p>
        </p:txBody>
      </p:sp>
      <p:pic>
        <p:nvPicPr>
          <p:cNvPr id="4" name="內容版面配置區 8">
            <a:extLst>
              <a:ext uri="{FF2B5EF4-FFF2-40B4-BE49-F238E27FC236}">
                <a16:creationId xmlns:a16="http://schemas.microsoft.com/office/drawing/2014/main" id="{29525196-12E2-42C7-ACA2-B1085310F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9387" y="459475"/>
            <a:ext cx="5791525" cy="6150774"/>
          </a:xfr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73470EF-8078-4152-A599-FC764F7DC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16846"/>
            <a:ext cx="4249004" cy="489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72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AE7EC9-3930-1F49-8271-BD2041E51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資料描述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56AE4FC-E39E-494D-A372-B66E11426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925750"/>
              </p:ext>
            </p:extLst>
          </p:nvPr>
        </p:nvGraphicFramePr>
        <p:xfrm>
          <a:off x="429904" y="1690688"/>
          <a:ext cx="11332192" cy="42862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33048">
                  <a:extLst>
                    <a:ext uri="{9D8B030D-6E8A-4147-A177-3AD203B41FA5}">
                      <a16:colId xmlns:a16="http://schemas.microsoft.com/office/drawing/2014/main" val="1945986001"/>
                    </a:ext>
                  </a:extLst>
                </a:gridCol>
                <a:gridCol w="2833048">
                  <a:extLst>
                    <a:ext uri="{9D8B030D-6E8A-4147-A177-3AD203B41FA5}">
                      <a16:colId xmlns:a16="http://schemas.microsoft.com/office/drawing/2014/main" val="83605561"/>
                    </a:ext>
                  </a:extLst>
                </a:gridCol>
                <a:gridCol w="2833048">
                  <a:extLst>
                    <a:ext uri="{9D8B030D-6E8A-4147-A177-3AD203B41FA5}">
                      <a16:colId xmlns:a16="http://schemas.microsoft.com/office/drawing/2014/main" val="328449654"/>
                    </a:ext>
                  </a:extLst>
                </a:gridCol>
                <a:gridCol w="2833048">
                  <a:extLst>
                    <a:ext uri="{9D8B030D-6E8A-4147-A177-3AD203B41FA5}">
                      <a16:colId xmlns:a16="http://schemas.microsoft.com/office/drawing/2014/main" val="1079415080"/>
                    </a:ext>
                  </a:extLst>
                </a:gridCol>
              </a:tblGrid>
              <a:tr h="858203">
                <a:tc>
                  <a:txBody>
                    <a:bodyPr/>
                    <a:lstStyle/>
                    <a:p>
                      <a:pPr algn="ctr" fontAlgn="ctr"/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1" u="none" strike="noStrike" dirty="0">
                          <a:effectLst/>
                        </a:rPr>
                        <a:t>空間分群</a:t>
                      </a:r>
                      <a:endParaRPr lang="zh-TW" alt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1" u="none" strike="noStrike" dirty="0">
                          <a:effectLst/>
                        </a:rPr>
                        <a:t>時間分群 </a:t>
                      </a:r>
                      <a:r>
                        <a:rPr lang="en-US" sz="2800" b="1" u="none" strike="noStrike" dirty="0">
                          <a:effectLst/>
                        </a:rPr>
                        <a:t>I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1" u="none" strike="noStrike" dirty="0">
                          <a:effectLst/>
                        </a:rPr>
                        <a:t>時間分群 </a:t>
                      </a:r>
                      <a:r>
                        <a:rPr lang="en-US" sz="2800" b="1" u="none" strike="noStrike" dirty="0">
                          <a:effectLst/>
                        </a:rPr>
                        <a:t>II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019616541"/>
                  </a:ext>
                </a:extLst>
              </a:tr>
              <a:tr h="85820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1" u="none" strike="noStrike" dirty="0">
                          <a:effectLst/>
                        </a:rPr>
                        <a:t>擷取時間</a:t>
                      </a:r>
                      <a:endParaRPr lang="zh-TW" alt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2800" u="none" strike="noStrike" dirty="0">
                          <a:effectLst/>
                        </a:rPr>
                        <a:t>2010-2018</a:t>
                      </a:r>
                      <a:r>
                        <a:rPr lang="zh-TW" altLang="en-US" sz="2800" u="none" strike="noStrike" dirty="0">
                          <a:effectLst/>
                        </a:rPr>
                        <a:t>，逐日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u="none" strike="noStrike" dirty="0">
                          <a:effectLst/>
                        </a:rPr>
                        <a:t>1980-2018</a:t>
                      </a:r>
                      <a:r>
                        <a:rPr lang="zh-TW" altLang="en-US" sz="2800" u="none" strike="noStrike" dirty="0">
                          <a:effectLst/>
                        </a:rPr>
                        <a:t>，逐日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823201011"/>
                  </a:ext>
                </a:extLst>
              </a:tr>
              <a:tr h="85820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1" u="none" strike="noStrike" dirty="0">
                          <a:effectLst/>
                        </a:rPr>
                        <a:t>測站屬性</a:t>
                      </a:r>
                      <a:endParaRPr lang="zh-TW" alt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u="none" strike="noStrike">
                          <a:effectLst/>
                        </a:rPr>
                        <a:t>232</a:t>
                      </a:r>
                      <a:r>
                        <a:rPr lang="zh-TW" altLang="en-US" sz="2800" u="none" strike="noStrike">
                          <a:effectLst/>
                        </a:rPr>
                        <a:t>處測站資料（局屬測站、自動測站、雨量測站）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u="none" strike="noStrike">
                          <a:effectLst/>
                        </a:rPr>
                        <a:t>147</a:t>
                      </a:r>
                      <a:r>
                        <a:rPr lang="zh-TW" altLang="en-US" sz="2800" u="none" strike="noStrike">
                          <a:effectLst/>
                        </a:rPr>
                        <a:t>處測站資料（局屬測站、自動測站）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u="none" strike="noStrike" dirty="0">
                          <a:effectLst/>
                        </a:rPr>
                        <a:t>23</a:t>
                      </a:r>
                      <a:r>
                        <a:rPr lang="zh-TW" altLang="en-US" sz="2800" u="none" strike="noStrike" dirty="0">
                          <a:effectLst/>
                        </a:rPr>
                        <a:t>處測站資料（局屬測站）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28168521"/>
                  </a:ext>
                </a:extLst>
              </a:tr>
              <a:tr h="85820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1" u="none" strike="noStrike" dirty="0">
                          <a:effectLst/>
                        </a:rPr>
                        <a:t>變數項目</a:t>
                      </a:r>
                      <a:endParaRPr lang="zh-TW" alt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 dirty="0">
                          <a:effectLst/>
                        </a:rPr>
                        <a:t>雨量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 dirty="0">
                          <a:effectLst/>
                        </a:rPr>
                        <a:t>氣壓、溫度、雨量、風向、風速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339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645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C8CD8D-8B32-4587-88C6-B36E7A476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資料分析結果：空間分群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A9933B0-C2F1-4D9A-B791-FED2D037A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6338248" cy="452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FD52250-86D9-492D-B9D8-A8A8F347F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246235"/>
              </p:ext>
            </p:extLst>
          </p:nvPr>
        </p:nvGraphicFramePr>
        <p:xfrm>
          <a:off x="6205092" y="3058160"/>
          <a:ext cx="542013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713">
                  <a:extLst>
                    <a:ext uri="{9D8B030D-6E8A-4147-A177-3AD203B41FA5}">
                      <a16:colId xmlns:a16="http://schemas.microsoft.com/office/drawing/2014/main" val="1578303553"/>
                    </a:ext>
                  </a:extLst>
                </a:gridCol>
                <a:gridCol w="1806713">
                  <a:extLst>
                    <a:ext uri="{9D8B030D-6E8A-4147-A177-3AD203B41FA5}">
                      <a16:colId xmlns:a16="http://schemas.microsoft.com/office/drawing/2014/main" val="3749795067"/>
                    </a:ext>
                  </a:extLst>
                </a:gridCol>
                <a:gridCol w="1806713">
                  <a:extLst>
                    <a:ext uri="{9D8B030D-6E8A-4147-A177-3AD203B41FA5}">
                      <a16:colId xmlns:a16="http://schemas.microsoft.com/office/drawing/2014/main" val="3795017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 clusters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 clusters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 clusters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0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0.33740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0.28057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0.30974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76621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BCFE7229-9286-45FD-9782-4F7CA229B87B}"/>
              </a:ext>
            </a:extLst>
          </p:cNvPr>
          <p:cNvSpPr txBox="1"/>
          <p:nvPr/>
        </p:nvSpPr>
        <p:spPr>
          <a:xfrm>
            <a:off x="7620319" y="2688828"/>
            <a:ext cx="258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Average Silhouette scores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5223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EF3D0D-E0E4-43C3-8081-9BE45A347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資料分析結果：空間分群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A002764-7C89-4A27-8459-475A9485F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6340320" cy="45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AE55EDD-423D-4AC5-A9C6-F7FD38ADF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820440"/>
              </p:ext>
            </p:extLst>
          </p:nvPr>
        </p:nvGraphicFramePr>
        <p:xfrm>
          <a:off x="7232175" y="2568025"/>
          <a:ext cx="4121625" cy="20858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4325">
                  <a:extLst>
                    <a:ext uri="{9D8B030D-6E8A-4147-A177-3AD203B41FA5}">
                      <a16:colId xmlns:a16="http://schemas.microsoft.com/office/drawing/2014/main" val="1927051619"/>
                    </a:ext>
                  </a:extLst>
                </a:gridCol>
                <a:gridCol w="824325">
                  <a:extLst>
                    <a:ext uri="{9D8B030D-6E8A-4147-A177-3AD203B41FA5}">
                      <a16:colId xmlns:a16="http://schemas.microsoft.com/office/drawing/2014/main" val="853691981"/>
                    </a:ext>
                  </a:extLst>
                </a:gridCol>
                <a:gridCol w="824325">
                  <a:extLst>
                    <a:ext uri="{9D8B030D-6E8A-4147-A177-3AD203B41FA5}">
                      <a16:colId xmlns:a16="http://schemas.microsoft.com/office/drawing/2014/main" val="3877591094"/>
                    </a:ext>
                  </a:extLst>
                </a:gridCol>
                <a:gridCol w="824325">
                  <a:extLst>
                    <a:ext uri="{9D8B030D-6E8A-4147-A177-3AD203B41FA5}">
                      <a16:colId xmlns:a16="http://schemas.microsoft.com/office/drawing/2014/main" val="1217321979"/>
                    </a:ext>
                  </a:extLst>
                </a:gridCol>
                <a:gridCol w="824325">
                  <a:extLst>
                    <a:ext uri="{9D8B030D-6E8A-4147-A177-3AD203B41FA5}">
                      <a16:colId xmlns:a16="http://schemas.microsoft.com/office/drawing/2014/main" val="1339534617"/>
                    </a:ext>
                  </a:extLst>
                </a:gridCol>
              </a:tblGrid>
              <a:tr h="34764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PC1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569635"/>
                  </a:ext>
                </a:extLst>
              </a:tr>
              <a:tr h="3476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Oct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Dec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Nov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Jan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Feb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987775528"/>
                  </a:ext>
                </a:extLst>
              </a:tr>
              <a:tr h="3476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0.508394</a:t>
                      </a:r>
                      <a:endParaRPr lang="en-US" altLang="zh-TW" sz="1200" b="0" i="0" u="none" strike="noStrike">
                        <a:solidFill>
                          <a:srgbClr val="333333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0.471336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0.460386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0.333533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0.306486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552724377"/>
                  </a:ext>
                </a:extLst>
              </a:tr>
              <a:tr h="34764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PC2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589447"/>
                  </a:ext>
                </a:extLst>
              </a:tr>
              <a:tr h="3476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Aug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Jul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Sep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Jun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Oct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191015065"/>
                  </a:ext>
                </a:extLst>
              </a:tr>
              <a:tr h="3476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0.549024</a:t>
                      </a:r>
                      <a:endParaRPr lang="en-US" altLang="zh-TW" sz="1200" b="0" i="0" u="none" strike="noStrike">
                        <a:solidFill>
                          <a:srgbClr val="333333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0.513267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0.469777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0.357465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0.194506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598538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875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43C0866D52F458C9AB904B8009E1D" ma:contentTypeVersion="7" ma:contentTypeDescription="Create a new document." ma:contentTypeScope="" ma:versionID="742a0cabdb06955c413d2c8207b5dd55">
  <xsd:schema xmlns:xsd="http://www.w3.org/2001/XMLSchema" xmlns:xs="http://www.w3.org/2001/XMLSchema" xmlns:p="http://schemas.microsoft.com/office/2006/metadata/properties" xmlns:ns3="6a74c999-26c2-45ad-9520-8bcc2d97f711" targetNamespace="http://schemas.microsoft.com/office/2006/metadata/properties" ma:root="true" ma:fieldsID="ea9b0c781f233f1c28c63d202e5ec758" ns3:_="">
    <xsd:import namespace="6a74c999-26c2-45ad-9520-8bcc2d97f71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74c999-26c2-45ad-9520-8bcc2d97f7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4B9466-7575-4444-B6C4-BAC47B517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a74c999-26c2-45ad-9520-8bcc2d97f7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2C5D27-F3A5-4B99-B8B8-D24B36A1B65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37B7DAA-19CC-4CCD-B7EE-7D1B3FDBA50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582</Words>
  <Application>Microsoft Office PowerPoint</Application>
  <PresentationFormat>寬螢幕</PresentationFormat>
  <Paragraphs>119</Paragraphs>
  <Slides>16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新細明體</vt:lpstr>
      <vt:lpstr>Arial</vt:lpstr>
      <vt:lpstr>Calibri</vt:lpstr>
      <vt:lpstr>Calibri Light</vt:lpstr>
      <vt:lpstr>Times New Roman</vt:lpstr>
      <vt:lpstr>Office 佈景主題</vt:lpstr>
      <vt:lpstr>從歷史氣象資料分析 臺灣氣候之時空分群特徵</vt:lpstr>
      <vt:lpstr>研究目的</vt:lpstr>
      <vt:lpstr>資料描述 – 大氣水文資料庫</vt:lpstr>
      <vt:lpstr>資料描述 – 大氣水文資料庫</vt:lpstr>
      <vt:lpstr>資料描述 – 觀測資料查詢 CODiS</vt:lpstr>
      <vt:lpstr>資料描述</vt:lpstr>
      <vt:lpstr>資料描述</vt:lpstr>
      <vt:lpstr>資料分析結果：空間分群</vt:lpstr>
      <vt:lpstr>資料分析結果：空間分群</vt:lpstr>
      <vt:lpstr>資料分析結果：空間分群</vt:lpstr>
      <vt:lpstr>資料分析結果：時間分群 I</vt:lpstr>
      <vt:lpstr>資料分析結果：時間分群 I</vt:lpstr>
      <vt:lpstr>資料分析結果：時間分群 I</vt:lpstr>
      <vt:lpstr>資料分析結果：時間分群 II</vt:lpstr>
      <vt:lpstr>資料分析結果：時間分群 II</vt:lpstr>
      <vt:lpstr>總結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從歷史氣象資料分析 臺灣氣候之時空分群特徵</dc:title>
  <dc:creator>Bourbon Kung</dc:creator>
  <cp:lastModifiedBy>Bourbon Kung</cp:lastModifiedBy>
  <cp:revision>8</cp:revision>
  <dcterms:created xsi:type="dcterms:W3CDTF">2019-12-29T12:35:55Z</dcterms:created>
  <dcterms:modified xsi:type="dcterms:W3CDTF">2019-12-29T13:51:38Z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0x01010019843C0866D52F458C9AB904B8009E1D</vt:lpwstr>
  </property>
</Properties>
</file>