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2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51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7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6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8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5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31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9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929B-ABA3-4B69-B4CA-0707637F83B0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8E68-7870-4695-BC4E-E6ACB8CC0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0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34B53F4-623F-4CE1-B49A-BD9A4757E1D6}"/>
              </a:ext>
            </a:extLst>
          </p:cNvPr>
          <p:cNvSpPr txBox="1"/>
          <p:nvPr/>
        </p:nvSpPr>
        <p:spPr>
          <a:xfrm>
            <a:off x="2000250" y="287727"/>
            <a:ext cx="30436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CHARTE GRAPHIQUE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599C38-2294-472E-853D-030041A2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71" y="2602584"/>
            <a:ext cx="4861032" cy="19824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D566C30-EC82-4DBD-8DCE-3DCDE31F5564}"/>
              </a:ext>
            </a:extLst>
          </p:cNvPr>
          <p:cNvSpPr txBox="1"/>
          <p:nvPr/>
        </p:nvSpPr>
        <p:spPr>
          <a:xfrm>
            <a:off x="1012771" y="4136416"/>
            <a:ext cx="48610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dirty="0">
                <a:latin typeface="adobe-clean"/>
              </a:rPr>
              <a:t>#006A67          #034EA2         #036ED2        #FFFFFFF         #141414</a:t>
            </a:r>
          </a:p>
          <a:p>
            <a:r>
              <a:rPr lang="fr-FR" sz="1400" dirty="0"/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61C83A-4256-4A7B-A00F-634012E8EA87}"/>
              </a:ext>
            </a:extLst>
          </p:cNvPr>
          <p:cNvSpPr txBox="1"/>
          <p:nvPr/>
        </p:nvSpPr>
        <p:spPr>
          <a:xfrm>
            <a:off x="366711" y="790762"/>
            <a:ext cx="6124575" cy="1555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6450" tIns="23225" rIns="46450" bIns="232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ea typeface="Tahoma" panose="020B0604030504040204" pitchFamily="34" charset="0"/>
                <a:cs typeface="Tahoma" panose="020B0604030504040204" pitchFamily="34" charset="0"/>
              </a:rPr>
              <a:t> Comment concilier des considérations esthétiques et la problématique de l'universalité de la lisibilité d'une page web ?</a:t>
            </a:r>
          </a:p>
          <a:p>
            <a:endParaRPr lang="fr-FR" sz="1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1400" dirty="0">
                <a:ea typeface="Tahoma" panose="020B0604030504040204" pitchFamily="34" charset="0"/>
                <a:cs typeface="Tahoma" panose="020B0604030504040204" pitchFamily="34" charset="0"/>
              </a:rPr>
              <a:t> C'est la question qui a dirigé nos choix de couleurs. Nous nous sommes demandés quelles étaient les couleurs compatibles avec les 3 formes de daltonisme.</a:t>
            </a:r>
          </a:p>
          <a:p>
            <a:r>
              <a:rPr lang="fr-FR" sz="1400" dirty="0">
                <a:ea typeface="Tahoma" panose="020B0604030504040204" pitchFamily="34" charset="0"/>
                <a:cs typeface="Tahoma" panose="020B0604030504040204" pitchFamily="34" charset="0"/>
              </a:rPr>
              <a:t> Le résultat de nos recherches nous impose un cadre bien délimité et pas forcément facile au regard des tendances actuelles en terme de couleurs.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5BFB6C-F625-4226-A508-5A4274DA6400}"/>
              </a:ext>
            </a:extLst>
          </p:cNvPr>
          <p:cNvSpPr txBox="1"/>
          <p:nvPr/>
        </p:nvSpPr>
        <p:spPr>
          <a:xfrm>
            <a:off x="366711" y="4656125"/>
            <a:ext cx="6124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Accord commun pour intégrer une fonctionnalité afin que ceux qui le désirent puissent changer la typographie du site pour quelle s’adapte aux personnes dyslexiques.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E3D455-3A70-40F9-8912-506258654ED6}"/>
              </a:ext>
            </a:extLst>
          </p:cNvPr>
          <p:cNvSpPr txBox="1"/>
          <p:nvPr/>
        </p:nvSpPr>
        <p:spPr>
          <a:xfrm>
            <a:off x="1557337" y="5624619"/>
            <a:ext cx="37719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OpenDyslexic" panose="00000500000000000000" pitchFamily="50" charset="0"/>
                <a:cs typeface="Adobe Hebrew" panose="02040503050201020203" pitchFamily="18" charset="-79"/>
              </a:rPr>
              <a:t>OpenDyslexic</a:t>
            </a:r>
            <a:endParaRPr lang="fr-FR" sz="2800" dirty="0">
              <a:latin typeface="OpenDyslexic" panose="00000500000000000000" pitchFamily="50" charset="0"/>
              <a:cs typeface="Adobe Hebrew" panose="02040503050201020203" pitchFamily="18" charset="-79"/>
            </a:endParaRPr>
          </a:p>
          <a:p>
            <a:r>
              <a:rPr lang="fr-FR" sz="2800" dirty="0">
                <a:latin typeface="OpenDyslexic" panose="00000500000000000000" pitchFamily="50" charset="0"/>
                <a:cs typeface="Adobe Hebrew" panose="02040503050201020203" pitchFamily="18" charset="-79"/>
              </a:rPr>
              <a:t>ABCDEFGHIJKLMNOPQRSTUVWXYZ</a:t>
            </a:r>
          </a:p>
          <a:p>
            <a:r>
              <a:rPr lang="fr-FR" dirty="0" err="1">
                <a:latin typeface="OpenDyslexic" panose="00000500000000000000" pitchFamily="50" charset="0"/>
                <a:cs typeface="Adobe Hebrew" panose="02040503050201020203" pitchFamily="18" charset="-79"/>
              </a:rPr>
              <a:t>Abcdefghijklmnopqrstuvwxyz</a:t>
            </a:r>
            <a:endParaRPr lang="fr-FR" dirty="0">
              <a:latin typeface="OpenDyslexic" panose="00000500000000000000" pitchFamily="50" charset="0"/>
              <a:cs typeface="Adobe Hebrew" panose="02040503050201020203" pitchFamily="18" charset="-79"/>
            </a:endParaRPr>
          </a:p>
          <a:p>
            <a:r>
              <a:rPr lang="fr-FR" sz="2800" dirty="0">
                <a:latin typeface="OpenDyslexic" panose="00000500000000000000" pitchFamily="50" charset="0"/>
                <a:cs typeface="Adobe Hebrew" panose="02040503050201020203" pitchFamily="18" charset="-79"/>
              </a:rPr>
              <a:t>1234567890</a:t>
            </a:r>
          </a:p>
          <a:p>
            <a:r>
              <a:rPr lang="fr-FR" sz="2800" dirty="0" err="1">
                <a:latin typeface="OpenDyslexic" panose="00000500000000000000" pitchFamily="50" charset="0"/>
                <a:cs typeface="Adobe Hebrew" panose="02040503050201020203" pitchFamily="18" charset="-79"/>
              </a:rPr>
              <a:t>àéèçùû</a:t>
            </a:r>
            <a:r>
              <a:rPr lang="fr-FR" sz="2800" dirty="0">
                <a:latin typeface="OpenDyslexic" panose="00000500000000000000" pitchFamily="50" charset="0"/>
                <a:cs typeface="Adobe Hebrew" panose="02040503050201020203" pitchFamily="18" charset="-79"/>
              </a:rPr>
              <a:t> </a:t>
            </a:r>
          </a:p>
          <a:p>
            <a:r>
              <a:rPr lang="fr-FR" sz="2800" dirty="0">
                <a:latin typeface="OpenDyslexic" panose="00000500000000000000" pitchFamily="50" charset="0"/>
                <a:cs typeface="Adobe Hebrew" panose="02040503050201020203" pitchFamily="18" charset="-79"/>
              </a:rPr>
              <a:t>ÀÈÉÇ</a:t>
            </a:r>
          </a:p>
        </p:txBody>
      </p:sp>
    </p:spTree>
    <p:extLst>
      <p:ext uri="{BB962C8B-B14F-4D97-AF65-F5344CB8AC3E}">
        <p14:creationId xmlns:p14="http://schemas.microsoft.com/office/powerpoint/2010/main" val="396623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F105D79D-3661-40A3-85FB-701C7B092B86}"/>
              </a:ext>
            </a:extLst>
          </p:cNvPr>
          <p:cNvSpPr txBox="1"/>
          <p:nvPr/>
        </p:nvSpPr>
        <p:spPr>
          <a:xfrm>
            <a:off x="1543050" y="3356282"/>
            <a:ext cx="37719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Helvetica" pitchFamily="2" charset="0"/>
                <a:cs typeface="Adobe Hebrew" panose="02040503050201020203" pitchFamily="18" charset="-79"/>
              </a:rPr>
              <a:t>HELVETICA</a:t>
            </a:r>
          </a:p>
          <a:p>
            <a:r>
              <a:rPr lang="fr-FR" sz="2000" dirty="0">
                <a:latin typeface="Helvetica" pitchFamily="2" charset="0"/>
                <a:cs typeface="Adobe Hebrew" panose="02040503050201020203" pitchFamily="18" charset="-79"/>
              </a:rPr>
              <a:t>ABCDEFGHIJKLMNOPQRSTUVWXYZ</a:t>
            </a:r>
            <a:endParaRPr lang="fr-FR" sz="2400" dirty="0">
              <a:latin typeface="Helvetica" pitchFamily="2" charset="0"/>
              <a:cs typeface="Adobe Hebrew" panose="02040503050201020203" pitchFamily="18" charset="-79"/>
            </a:endParaRPr>
          </a:p>
          <a:p>
            <a:r>
              <a:rPr lang="fr-FR" sz="1600" dirty="0" err="1">
                <a:latin typeface="Helvetica" pitchFamily="2" charset="0"/>
                <a:cs typeface="Adobe Hebrew" panose="02040503050201020203" pitchFamily="18" charset="-79"/>
              </a:rPr>
              <a:t>Abcdefghijklmnopqrstuvwxyz</a:t>
            </a:r>
            <a:endParaRPr lang="fr-FR" sz="1600" dirty="0">
              <a:latin typeface="Helvetica" pitchFamily="2" charset="0"/>
              <a:cs typeface="Adobe Hebrew" panose="02040503050201020203" pitchFamily="18" charset="-79"/>
            </a:endParaRPr>
          </a:p>
          <a:p>
            <a:r>
              <a:rPr lang="fr-FR" sz="2400" dirty="0">
                <a:latin typeface="Helvetica" pitchFamily="2" charset="0"/>
                <a:cs typeface="Adobe Hebrew" panose="02040503050201020203" pitchFamily="18" charset="-79"/>
              </a:rPr>
              <a:t>1234567890</a:t>
            </a:r>
          </a:p>
          <a:p>
            <a:r>
              <a:rPr lang="fr-FR" sz="2400" dirty="0" err="1">
                <a:latin typeface="Helvetica" pitchFamily="2" charset="0"/>
                <a:cs typeface="Adobe Hebrew" panose="02040503050201020203" pitchFamily="18" charset="-79"/>
              </a:rPr>
              <a:t>àéèçùû</a:t>
            </a:r>
            <a:r>
              <a:rPr lang="fr-FR" sz="2400" dirty="0">
                <a:latin typeface="Helvetica" pitchFamily="2" charset="0"/>
                <a:cs typeface="Adobe Hebrew" panose="02040503050201020203" pitchFamily="18" charset="-79"/>
              </a:rPr>
              <a:t> </a:t>
            </a:r>
          </a:p>
          <a:p>
            <a:r>
              <a:rPr lang="fr-FR" sz="2400" dirty="0">
                <a:latin typeface="Helvetica" pitchFamily="2" charset="0"/>
                <a:cs typeface="Adobe Hebrew" panose="02040503050201020203" pitchFamily="18" charset="-79"/>
              </a:rPr>
              <a:t>ÀÈÉÇ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1D06DD-EBF1-42F8-86D7-C9FDD309E993}"/>
              </a:ext>
            </a:extLst>
          </p:cNvPr>
          <p:cNvSpPr txBox="1"/>
          <p:nvPr/>
        </p:nvSpPr>
        <p:spPr>
          <a:xfrm>
            <a:off x="1543050" y="6209889"/>
            <a:ext cx="37719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latin typeface="Helvetica" pitchFamily="2" charset="0"/>
                <a:cs typeface="Adobe Hebrew" panose="02040503050201020203" pitchFamily="18" charset="-79"/>
              </a:rPr>
              <a:t>HELVETICA</a:t>
            </a:r>
          </a:p>
          <a:p>
            <a:r>
              <a:rPr lang="fr-FR" sz="2000" b="1" i="1" dirty="0">
                <a:latin typeface="Helvetica" pitchFamily="2" charset="0"/>
                <a:cs typeface="Adobe Hebrew" panose="02040503050201020203" pitchFamily="18" charset="-79"/>
              </a:rPr>
              <a:t>ABCDEFGHIJKLMNOPQRSTUVWXYZ</a:t>
            </a:r>
            <a:endParaRPr lang="fr-FR" sz="2400" b="1" i="1" dirty="0">
              <a:latin typeface="Helvetica" pitchFamily="2" charset="0"/>
              <a:cs typeface="Adobe Hebrew" panose="02040503050201020203" pitchFamily="18" charset="-79"/>
            </a:endParaRPr>
          </a:p>
          <a:p>
            <a:r>
              <a:rPr lang="fr-FR" sz="1600" b="1" i="1" dirty="0" err="1">
                <a:latin typeface="Helvetica" pitchFamily="2" charset="0"/>
                <a:cs typeface="Adobe Hebrew" panose="02040503050201020203" pitchFamily="18" charset="-79"/>
              </a:rPr>
              <a:t>Abcdefghijklmnopqrstuvwxyz</a:t>
            </a:r>
            <a:endParaRPr lang="fr-FR" sz="1600" b="1" i="1" dirty="0">
              <a:latin typeface="Helvetica" pitchFamily="2" charset="0"/>
              <a:cs typeface="Adobe Hebrew" panose="02040503050201020203" pitchFamily="18" charset="-79"/>
            </a:endParaRPr>
          </a:p>
          <a:p>
            <a:r>
              <a:rPr lang="fr-FR" sz="2400" b="1" i="1" dirty="0">
                <a:latin typeface="Helvetica" pitchFamily="2" charset="0"/>
                <a:cs typeface="Adobe Hebrew" panose="02040503050201020203" pitchFamily="18" charset="-79"/>
              </a:rPr>
              <a:t>1234567890</a:t>
            </a:r>
          </a:p>
          <a:p>
            <a:r>
              <a:rPr lang="fr-FR" sz="2400" b="1" i="1" dirty="0" err="1">
                <a:latin typeface="Helvetica" pitchFamily="2" charset="0"/>
                <a:cs typeface="Adobe Hebrew" panose="02040503050201020203" pitchFamily="18" charset="-79"/>
              </a:rPr>
              <a:t>àéèçùû</a:t>
            </a:r>
            <a:r>
              <a:rPr lang="fr-FR" sz="2400" b="1" i="1" dirty="0">
                <a:latin typeface="Helvetica" pitchFamily="2" charset="0"/>
                <a:cs typeface="Adobe Hebrew" panose="02040503050201020203" pitchFamily="18" charset="-79"/>
              </a:rPr>
              <a:t> </a:t>
            </a:r>
          </a:p>
          <a:p>
            <a:r>
              <a:rPr lang="fr-FR" sz="2400" b="1" i="1" dirty="0">
                <a:latin typeface="Helvetica" pitchFamily="2" charset="0"/>
                <a:cs typeface="Adobe Hebrew" panose="02040503050201020203" pitchFamily="18" charset="-79"/>
              </a:rPr>
              <a:t>ÀÈÉÇ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E1A0D4-ADB4-4681-BC53-C029779A5F85}"/>
              </a:ext>
            </a:extLst>
          </p:cNvPr>
          <p:cNvSpPr txBox="1"/>
          <p:nvPr/>
        </p:nvSpPr>
        <p:spPr>
          <a:xfrm>
            <a:off x="654988" y="756138"/>
            <a:ext cx="5622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notre démarche d’</a:t>
            </a:r>
            <a:r>
              <a:rPr lang="fr-FR" dirty="0" err="1"/>
              <a:t>accèssibilité</a:t>
            </a:r>
            <a:r>
              <a:rPr lang="fr-FR" dirty="0"/>
              <a:t> nous avons opter pour une seule police de caractère, </a:t>
            </a:r>
          </a:p>
          <a:p>
            <a:r>
              <a:rPr lang="fr-FR" dirty="0"/>
              <a:t>les polices avec empâtement n’étant pas conseillées pour les personnes ayant déficiences visuelles.</a:t>
            </a:r>
          </a:p>
          <a:p>
            <a:r>
              <a:rPr lang="fr-FR" dirty="0"/>
              <a:t>Nous avons donc fais le choix de jouer sur le « gras » de la police pour nos titres.</a:t>
            </a:r>
          </a:p>
        </p:txBody>
      </p:sp>
    </p:spTree>
    <p:extLst>
      <p:ext uri="{BB962C8B-B14F-4D97-AF65-F5344CB8AC3E}">
        <p14:creationId xmlns:p14="http://schemas.microsoft.com/office/powerpoint/2010/main" val="2045304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176</Words>
  <Application>Microsoft Office PowerPoint</Application>
  <PresentationFormat>Affichage à l'écran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adobe-clean</vt:lpstr>
      <vt:lpstr>Arial</vt:lpstr>
      <vt:lpstr>Calibri</vt:lpstr>
      <vt:lpstr>Calibri Light</vt:lpstr>
      <vt:lpstr>Helvetica</vt:lpstr>
      <vt:lpstr>OpenDyslexic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grafic-charter</dc:title>
  <dc:creator>Amanda Taddei</dc:creator>
  <cp:lastModifiedBy>Amanda Taddei</cp:lastModifiedBy>
  <cp:revision>11</cp:revision>
  <dcterms:created xsi:type="dcterms:W3CDTF">2021-02-10T14:18:40Z</dcterms:created>
  <dcterms:modified xsi:type="dcterms:W3CDTF">2021-02-15T12:33:59Z</dcterms:modified>
</cp:coreProperties>
</file>