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sldIdLst>
    <p:sldId id="256" r:id="rId2"/>
    <p:sldId id="260" r:id="rId3"/>
    <p:sldId id="261" r:id="rId4"/>
    <p:sldId id="257" r:id="rId5"/>
    <p:sldId id="263" r:id="rId6"/>
    <p:sldId id="266" r:id="rId7"/>
    <p:sldId id="258" r:id="rId8"/>
    <p:sldId id="267" r:id="rId9"/>
    <p:sldId id="268" r:id="rId10"/>
    <p:sldId id="259" r:id="rId11"/>
    <p:sldId id="265" r:id="rId12"/>
    <p:sldId id="262" r:id="rId13"/>
    <p:sldId id="264" r:id="rId14"/>
  </p:sldIdLst>
  <p:sldSz cx="6858000" cy="9144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A67"/>
    <a:srgbClr val="034E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36F565-2583-4BEB-A5B5-6C13BEA28CFE}" v="573" dt="2021-02-15T15:04:19.822"/>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2" d="100"/>
          <a:sy n="52" d="100"/>
        </p:scale>
        <p:origin x="229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4368E3-E2BB-4E54-AD0C-E41C1BD99DEA}" type="datetimeFigureOut">
              <a:rPr lang="fr-FR" smtClean="0"/>
              <a:t>15/02/2021</a:t>
            </a:fld>
            <a:endParaRPr lang="fr-FR"/>
          </a:p>
        </p:txBody>
      </p:sp>
      <p:sp>
        <p:nvSpPr>
          <p:cNvPr id="4" name="Espace réservé de l'image des diapositives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CDE6E1-EF96-43B6-B38A-50FD5F017EB1}" type="slidenum">
              <a:rPr lang="fr-FR" smtClean="0"/>
              <a:t>‹N°›</a:t>
            </a:fld>
            <a:endParaRPr lang="fr-FR"/>
          </a:p>
        </p:txBody>
      </p:sp>
    </p:spTree>
    <p:extLst>
      <p:ext uri="{BB962C8B-B14F-4D97-AF65-F5344CB8AC3E}">
        <p14:creationId xmlns:p14="http://schemas.microsoft.com/office/powerpoint/2010/main" val="3953548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3999686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3631445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2002184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974099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2556430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71488"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471863"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2/15/2021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63701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n-US"/>
              <a:t>Click to edit Master title style</a:t>
            </a:r>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340100"/>
            <a:ext cx="2901255"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340100"/>
            <a:ext cx="2915543"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2/15/2021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4293241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2/15/2021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1170946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2/15/2021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418243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3431036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3259789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C764DE79-268F-4C1A-8933-263129D2AF90}" type="datetimeFigureOut">
              <a:rPr lang="en-US" dirty="0"/>
              <a:t>2/15/2021</a:t>
            </a:fld>
            <a:endParaRPr lang="en-US"/>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48F63A3B-78C7-47BE-AE5E-E10140E04643}" type="slidenum">
              <a:rPr lang="en-US" dirty="0"/>
              <a:t>‹N°›</a:t>
            </a:fld>
            <a:endParaRPr lang="en-US"/>
          </a:p>
        </p:txBody>
      </p:sp>
    </p:spTree>
    <p:extLst>
      <p:ext uri="{BB962C8B-B14F-4D97-AF65-F5344CB8AC3E}">
        <p14:creationId xmlns:p14="http://schemas.microsoft.com/office/powerpoint/2010/main" val="365787642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formations.alsacreations.fr/formation-accessibilite.html" TargetMode="External"/><Relationship Id="rId2" Type="http://schemas.openxmlformats.org/officeDocument/2006/relationships/hyperlink" Target="https://www.w3.org/WAI/design-develop/" TargetMode="External"/><Relationship Id="rId1" Type="http://schemas.openxmlformats.org/officeDocument/2006/relationships/slideLayout" Target="../slideLayouts/slideLayout7.xml"/><Relationship Id="rId4" Type="http://schemas.openxmlformats.org/officeDocument/2006/relationships/hyperlink" Target="https://www.humancoders.com/formations/accessibilite-numeriqu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slideLayout" Target="../slideLayouts/slideLayout7.xml"/><Relationship Id="rId7" Type="http://schemas.openxmlformats.org/officeDocument/2006/relationships/image" Target="../media/image9.jpeg"/><Relationship Id="rId2" Type="http://schemas.openxmlformats.org/officeDocument/2006/relationships/video" Target="https://www.youtube.com/embed/3f31oufqFSM?feature=oembed" TargetMode="External"/><Relationship Id="rId1" Type="http://schemas.openxmlformats.org/officeDocument/2006/relationships/video" Target="https://www.youtube.com/embed/y525BrxyvhA?feature=oembed" TargetMode="External"/><Relationship Id="rId6" Type="http://schemas.openxmlformats.org/officeDocument/2006/relationships/image" Target="../media/image8.jpeg"/><Relationship Id="rId5" Type="http://schemas.openxmlformats.org/officeDocument/2006/relationships/image" Target="../media/image7.png"/><Relationship Id="rId10" Type="http://schemas.openxmlformats.org/officeDocument/2006/relationships/image" Target="../media/image12.jpeg"/><Relationship Id="rId4" Type="http://schemas.openxmlformats.org/officeDocument/2006/relationships/image" Target="../media/image6.jpeg"/><Relationship Id="rId9" Type="http://schemas.openxmlformats.org/officeDocument/2006/relationships/image" Target="../media/image11.jpeg"/></Relationships>
</file>

<file path=ppt/slides/_rels/slide13.xml.rels><?xml version="1.0" encoding="UTF-8" standalone="yes"?>
<Relationships xmlns="http://schemas.openxmlformats.org/package/2006/relationships"><Relationship Id="rId8" Type="http://schemas.openxmlformats.org/officeDocument/2006/relationships/hyperlink" Target="http://&#160;https:/www.numerique.gouv.fr/dinum/" TargetMode="External"/><Relationship Id="rId3" Type="http://schemas.openxmlformats.org/officeDocument/2006/relationships/hyperlink" Target="http://openweb.eu.org/accessibilite/" TargetMode="External"/><Relationship Id="rId7" Type="http://schemas.openxmlformats.org/officeDocument/2006/relationships/hyperlink" Target="http://webxact.watchfire.com/" TargetMode="External"/><Relationship Id="rId2" Type="http://schemas.openxmlformats.org/officeDocument/2006/relationships/hyperlink" Target="https://fr.wikiversity.org/wiki/Programme_de_sensibilisation_au_handicap" TargetMode="External"/><Relationship Id="rId1" Type="http://schemas.openxmlformats.org/officeDocument/2006/relationships/slideLayout" Target="../slideLayouts/slideLayout6.xml"/><Relationship Id="rId6" Type="http://schemas.openxmlformats.org/officeDocument/2006/relationships/hyperlink" Target="https://www.pdf-accessible.com/" TargetMode="External"/><Relationship Id="rId11" Type="http://schemas.openxmlformats.org/officeDocument/2006/relationships/hyperlink" Target="https://accessidys.org/#/" TargetMode="External"/><Relationship Id="rId5" Type="http://schemas.openxmlformats.org/officeDocument/2006/relationships/hyperlink" Target="https://developer.paciellogroup.com/resources/contrastanalyser/" TargetMode="External"/><Relationship Id="rId10" Type="http://schemas.openxmlformats.org/officeDocument/2006/relationships/hyperlink" Target="http://www.yellowpipe.com/yis/tools/lynx/lynx_viewer.php" TargetMode="External"/><Relationship Id="rId4" Type="http://schemas.openxmlformats.org/officeDocument/2006/relationships/hyperlink" Target="http://www.webaccessibilite.fr/" TargetMode="External"/><Relationship Id="rId9" Type="http://schemas.openxmlformats.org/officeDocument/2006/relationships/hyperlink" Target="http://www.braillenet.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4DE74C9A-EAFF-48C1-8CCA-FAA8501659DD}"/>
              </a:ext>
            </a:extLst>
          </p:cNvPr>
          <p:cNvSpPr txBox="1"/>
          <p:nvPr/>
        </p:nvSpPr>
        <p:spPr>
          <a:xfrm>
            <a:off x="91548" y="2731107"/>
            <a:ext cx="6555435" cy="600901"/>
          </a:xfrm>
          <a:prstGeom prst="rect">
            <a:avLst/>
          </a:prstGeom>
          <a:solidFill>
            <a:schemeClr val="bg1"/>
          </a:solidFill>
        </p:spPr>
        <p:txBody>
          <a:bodyPr rot="0" spcFirstLastPara="0" vertOverflow="overflow" horzOverflow="overflow" vert="horz" wrap="square" lIns="46450" tIns="23225" rIns="46450" bIns="23225" numCol="1" spcCol="0" rtlCol="0" fromWordArt="0" anchor="t" anchorCtr="0" forceAA="0" compatLnSpc="1">
            <a:prstTxWarp prst="textNoShape">
              <a:avLst/>
            </a:prstTxWarp>
            <a:spAutoFit/>
          </a:bodyPr>
          <a:lstStyle/>
          <a:p>
            <a:pPr algn="ctr"/>
            <a:r>
              <a:rPr lang="fr-FR" sz="1200" u="sng" dirty="0">
                <a:ea typeface="+mn-lt"/>
                <a:cs typeface="+mn-lt"/>
              </a:rPr>
              <a:t>Sensibilisation</a:t>
            </a:r>
            <a:r>
              <a:rPr lang="fr-FR" sz="1200" dirty="0">
                <a:ea typeface="+mn-lt"/>
                <a:cs typeface="+mn-lt"/>
              </a:rPr>
              <a:t>      </a:t>
            </a:r>
            <a:r>
              <a:rPr lang="fr-FR" sz="1200" u="sng" dirty="0">
                <a:ea typeface="+mn-lt"/>
                <a:cs typeface="+mn-lt"/>
              </a:rPr>
              <a:t>l’accessibilité ?</a:t>
            </a:r>
            <a:r>
              <a:rPr lang="fr-FR" sz="1200" dirty="0">
                <a:ea typeface="+mn-lt"/>
                <a:cs typeface="+mn-lt"/>
              </a:rPr>
              <a:t>         </a:t>
            </a:r>
            <a:r>
              <a:rPr lang="fr-FR" sz="1200" u="sng" dirty="0">
                <a:ea typeface="+mn-lt"/>
                <a:cs typeface="+mn-lt"/>
              </a:rPr>
              <a:t>Les handicaps</a:t>
            </a:r>
            <a:r>
              <a:rPr lang="fr-FR" sz="1200" dirty="0">
                <a:cs typeface="Calibri"/>
              </a:rPr>
              <a:t>       </a:t>
            </a:r>
            <a:r>
              <a:rPr lang="fr-FR" sz="1200" u="sng" dirty="0">
                <a:ea typeface="+mn-lt"/>
                <a:cs typeface="+mn-lt"/>
              </a:rPr>
              <a:t>Les problématiques</a:t>
            </a:r>
            <a:endParaRPr lang="fr-FR" sz="2400" dirty="0"/>
          </a:p>
          <a:p>
            <a:pPr algn="ctr"/>
            <a:r>
              <a:rPr lang="fr-FR" sz="1200" dirty="0">
                <a:cs typeface="Calibri"/>
              </a:rPr>
              <a:t>    </a:t>
            </a:r>
            <a:endParaRPr lang="fr-FR" sz="2400" dirty="0"/>
          </a:p>
          <a:p>
            <a:pPr algn="ctr"/>
            <a:r>
              <a:rPr lang="fr-FR" sz="1200" u="sng" dirty="0">
                <a:cs typeface="Calibri"/>
              </a:rPr>
              <a:t>Préconisation</a:t>
            </a:r>
            <a:r>
              <a:rPr lang="fr-FR" sz="1200" dirty="0">
                <a:cs typeface="Calibri"/>
              </a:rPr>
              <a:t>     </a:t>
            </a:r>
            <a:r>
              <a:rPr lang="fr-FR" sz="1200" dirty="0">
                <a:ea typeface="+mn-lt"/>
                <a:cs typeface="+mn-lt"/>
              </a:rPr>
              <a:t> </a:t>
            </a:r>
            <a:r>
              <a:rPr lang="fr-FR" sz="1200" u="sng" dirty="0">
                <a:ea typeface="+mn-lt"/>
                <a:cs typeface="+mn-lt"/>
              </a:rPr>
              <a:t> Rendre accessible</a:t>
            </a:r>
            <a:r>
              <a:rPr lang="fr-FR" sz="1200" dirty="0">
                <a:cs typeface="Calibri"/>
              </a:rPr>
              <a:t>      </a:t>
            </a:r>
            <a:r>
              <a:rPr lang="fr-FR" sz="1200" u="sng" dirty="0">
                <a:cs typeface="Calibri"/>
              </a:rPr>
              <a:t>Bonnes pratiques &amp; normes</a:t>
            </a:r>
            <a:r>
              <a:rPr lang="fr-FR" sz="1200" dirty="0">
                <a:cs typeface="Calibri"/>
              </a:rPr>
              <a:t>       </a:t>
            </a:r>
            <a:r>
              <a:rPr lang="fr-FR" sz="1200" u="sng" dirty="0">
                <a:cs typeface="Calibri"/>
              </a:rPr>
              <a:t> Formations</a:t>
            </a:r>
            <a:endParaRPr lang="fr-FR" sz="1200" dirty="0">
              <a:cs typeface="Calibri"/>
            </a:endParaRPr>
          </a:p>
        </p:txBody>
      </p:sp>
      <p:sp>
        <p:nvSpPr>
          <p:cNvPr id="6" name="ZoneTexte 5">
            <a:extLst>
              <a:ext uri="{FF2B5EF4-FFF2-40B4-BE49-F238E27FC236}">
                <a16:creationId xmlns:a16="http://schemas.microsoft.com/office/drawing/2014/main" id="{637ECE72-8649-4988-A96A-4DFE5698BDFE}"/>
              </a:ext>
            </a:extLst>
          </p:cNvPr>
          <p:cNvSpPr txBox="1"/>
          <p:nvPr/>
        </p:nvSpPr>
        <p:spPr>
          <a:xfrm>
            <a:off x="1698270" y="251073"/>
            <a:ext cx="3527248" cy="1051826"/>
          </a:xfrm>
          <a:prstGeom prst="rect">
            <a:avLst/>
          </a:prstGeom>
          <a:noFill/>
        </p:spPr>
        <p:txBody>
          <a:bodyPr wrap="none" rtlCol="0">
            <a:spAutoFit/>
          </a:bodyPr>
          <a:lstStyle/>
          <a:p>
            <a:r>
              <a:rPr lang="fr-FR" sz="4000" b="1" i="1" dirty="0">
                <a:effectLst>
                  <a:outerShdw blurRad="38100" dist="38100" dir="2700000" algn="tl">
                    <a:srgbClr val="000000">
                      <a:alpha val="43137"/>
                    </a:srgbClr>
                  </a:outerShdw>
                </a:effectLst>
              </a:rPr>
              <a:t>Contenu du site</a:t>
            </a:r>
          </a:p>
          <a:p>
            <a:endParaRPr lang="fr-FR" sz="2235" b="1" i="1" dirty="0">
              <a:effectLst>
                <a:outerShdw blurRad="38100" dist="38100" dir="2700000" algn="tl">
                  <a:srgbClr val="000000">
                    <a:alpha val="43137"/>
                  </a:srgbClr>
                </a:outerShdw>
              </a:effectLst>
            </a:endParaRPr>
          </a:p>
        </p:txBody>
      </p:sp>
      <p:sp>
        <p:nvSpPr>
          <p:cNvPr id="7" name="ZoneTexte 6">
            <a:extLst>
              <a:ext uri="{FF2B5EF4-FFF2-40B4-BE49-F238E27FC236}">
                <a16:creationId xmlns:a16="http://schemas.microsoft.com/office/drawing/2014/main" id="{1302D9C2-255D-4140-B553-2754A594BECB}"/>
              </a:ext>
            </a:extLst>
          </p:cNvPr>
          <p:cNvSpPr txBox="1"/>
          <p:nvPr/>
        </p:nvSpPr>
        <p:spPr>
          <a:xfrm>
            <a:off x="302566" y="2147185"/>
            <a:ext cx="2106526" cy="461665"/>
          </a:xfrm>
          <a:prstGeom prst="rect">
            <a:avLst/>
          </a:prstGeom>
          <a:noFill/>
        </p:spPr>
        <p:txBody>
          <a:bodyPr wrap="square" rtlCol="0">
            <a:spAutoFit/>
          </a:bodyPr>
          <a:lstStyle/>
          <a:p>
            <a:pPr marL="342900" indent="-342900">
              <a:buFont typeface="Arial" panose="020B0604020202020204" pitchFamily="34" charset="0"/>
              <a:buChar char="•"/>
            </a:pPr>
            <a:r>
              <a:rPr lang="fr-FR" sz="2400"/>
              <a:t>NAVIGATION</a:t>
            </a:r>
          </a:p>
        </p:txBody>
      </p:sp>
      <p:sp>
        <p:nvSpPr>
          <p:cNvPr id="9" name="ZoneTexte 8">
            <a:extLst>
              <a:ext uri="{FF2B5EF4-FFF2-40B4-BE49-F238E27FC236}">
                <a16:creationId xmlns:a16="http://schemas.microsoft.com/office/drawing/2014/main" id="{F401BF93-2074-4717-B38B-B95D908916AF}"/>
              </a:ext>
            </a:extLst>
          </p:cNvPr>
          <p:cNvSpPr txBox="1"/>
          <p:nvPr/>
        </p:nvSpPr>
        <p:spPr>
          <a:xfrm>
            <a:off x="2078304" y="1302899"/>
            <a:ext cx="2581925" cy="461665"/>
          </a:xfrm>
          <a:prstGeom prst="rect">
            <a:avLst/>
          </a:prstGeom>
          <a:noFill/>
        </p:spPr>
        <p:txBody>
          <a:bodyPr wrap="none" rtlCol="0">
            <a:spAutoFit/>
          </a:bodyPr>
          <a:lstStyle/>
          <a:p>
            <a:pPr marL="342900" indent="-342900">
              <a:buFont typeface="+mj-lt"/>
              <a:buAutoNum type="arabicPeriod"/>
            </a:pPr>
            <a:r>
              <a:rPr lang="fr-FR" sz="2400" b="1" dirty="0"/>
              <a:t>PAGE D’ACCUEIL</a:t>
            </a:r>
          </a:p>
        </p:txBody>
      </p:sp>
      <p:sp>
        <p:nvSpPr>
          <p:cNvPr id="10" name="ZoneTexte 9">
            <a:extLst>
              <a:ext uri="{FF2B5EF4-FFF2-40B4-BE49-F238E27FC236}">
                <a16:creationId xmlns:a16="http://schemas.microsoft.com/office/drawing/2014/main" id="{53BD51D1-9064-44AF-A138-001597E33137}"/>
              </a:ext>
            </a:extLst>
          </p:cNvPr>
          <p:cNvSpPr txBox="1"/>
          <p:nvPr/>
        </p:nvSpPr>
        <p:spPr>
          <a:xfrm>
            <a:off x="311454" y="3974718"/>
            <a:ext cx="2780120" cy="738664"/>
          </a:xfrm>
          <a:prstGeom prst="rect">
            <a:avLst/>
          </a:prstGeom>
          <a:noFill/>
        </p:spPr>
        <p:txBody>
          <a:bodyPr wrap="none" rtlCol="0">
            <a:spAutoFit/>
          </a:bodyPr>
          <a:lstStyle/>
          <a:p>
            <a:pPr marL="457200" indent="-457200">
              <a:buFont typeface="Arial" panose="020B0604020202020204" pitchFamily="34" charset="0"/>
              <a:buChar char="•"/>
            </a:pPr>
            <a:r>
              <a:rPr lang="fr-FR" sz="2400" dirty="0">
                <a:solidFill>
                  <a:schemeClr val="tx1"/>
                </a:solidFill>
              </a:rPr>
              <a:t>SLIDE/CAROUSEL</a:t>
            </a:r>
          </a:p>
          <a:p>
            <a:endParaRPr lang="fr-FR" dirty="0"/>
          </a:p>
        </p:txBody>
      </p:sp>
      <p:pic>
        <p:nvPicPr>
          <p:cNvPr id="3" name="Image 2">
            <a:extLst>
              <a:ext uri="{FF2B5EF4-FFF2-40B4-BE49-F238E27FC236}">
                <a16:creationId xmlns:a16="http://schemas.microsoft.com/office/drawing/2014/main" id="{04121577-52B2-45B1-A37D-C6E5E1033D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4289" y="4760216"/>
            <a:ext cx="4129421" cy="2334021"/>
          </a:xfrm>
          <a:prstGeom prst="rect">
            <a:avLst/>
          </a:prstGeom>
        </p:spPr>
      </p:pic>
    </p:spTree>
    <p:extLst>
      <p:ext uri="{BB962C8B-B14F-4D97-AF65-F5344CB8AC3E}">
        <p14:creationId xmlns:p14="http://schemas.microsoft.com/office/powerpoint/2010/main" val="2157295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B1A9B42E-6111-49B6-9C64-BDF8DBA7EBBD}"/>
              </a:ext>
            </a:extLst>
          </p:cNvPr>
          <p:cNvSpPr txBox="1"/>
          <p:nvPr/>
        </p:nvSpPr>
        <p:spPr>
          <a:xfrm>
            <a:off x="42804" y="3978"/>
            <a:ext cx="6476033" cy="104951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ea typeface="+mn-lt"/>
                <a:cs typeface="+mn-lt"/>
              </a:rPr>
              <a:t>H</a:t>
            </a:r>
            <a:r>
              <a:rPr lang="fr-FR" sz="1400">
                <a:ea typeface="+mn-lt"/>
                <a:cs typeface="+mn-lt"/>
              </a:rPr>
              <a:t>3 2</a:t>
            </a:r>
            <a:r>
              <a:rPr lang="fr-FR" sz="1400" b="1">
                <a:ea typeface="+mn-lt"/>
                <a:cs typeface="+mn-lt"/>
              </a:rPr>
              <a:t>. </a:t>
            </a:r>
            <a:r>
              <a:rPr lang="fr-FR" sz="1400" b="1">
                <a:solidFill>
                  <a:srgbClr val="006A67"/>
                </a:solidFill>
                <a:ea typeface="+mn-lt"/>
                <a:cs typeface="+mn-lt"/>
              </a:rPr>
              <a:t>Normes et bonnes pratiques pour des sites accessibles</a:t>
            </a:r>
            <a:endParaRPr lang="fr-FR" sz="1400">
              <a:solidFill>
                <a:srgbClr val="006A67"/>
              </a:solidFill>
              <a:ea typeface="+mn-lt"/>
              <a:cs typeface="+mn-lt"/>
            </a:endParaRPr>
          </a:p>
          <a:p>
            <a:endParaRPr lang="fr-FR" sz="1400" b="1" dirty="0">
              <a:solidFill>
                <a:srgbClr val="006A67"/>
              </a:solidFill>
              <a:ea typeface="+mn-lt"/>
              <a:cs typeface="+mn-lt"/>
            </a:endParaRPr>
          </a:p>
          <a:p>
            <a:r>
              <a:rPr lang="fr-FR" sz="1400" b="1">
                <a:ea typeface="+mn-lt"/>
                <a:cs typeface="+mn-lt"/>
              </a:rPr>
              <a:t>               4</a:t>
            </a:r>
            <a:r>
              <a:rPr lang="fr-FR" sz="1400">
                <a:ea typeface="+mn-lt"/>
                <a:cs typeface="+mn-lt"/>
              </a:rPr>
              <a:t> points à prendre en  considération pour rendre votre site web accessible aux personnes handicapés.</a:t>
            </a:r>
          </a:p>
          <a:p>
            <a:endParaRPr lang="fr-FR" sz="1400">
              <a:ea typeface="+mn-lt"/>
              <a:cs typeface="+mn-lt"/>
            </a:endParaRPr>
          </a:p>
          <a:p>
            <a:r>
              <a:rPr lang="fr-FR" sz="1400">
                <a:ea typeface="+mn-lt"/>
                <a:cs typeface="+mn-lt"/>
              </a:rPr>
              <a:t>- </a:t>
            </a:r>
            <a:r>
              <a:rPr lang="fr-FR" sz="1400" b="1">
                <a:ea typeface="+mn-lt"/>
                <a:cs typeface="+mn-lt"/>
              </a:rPr>
              <a:t>Rédaction d'un site web accessible </a:t>
            </a:r>
          </a:p>
          <a:p>
            <a:endParaRPr lang="fr-FR" sz="1400" b="1">
              <a:ea typeface="+mn-lt"/>
              <a:cs typeface="+mn-lt"/>
            </a:endParaRPr>
          </a:p>
          <a:p>
            <a:r>
              <a:rPr lang="fr-FR" sz="1400" b="1">
                <a:ea typeface="+mn-lt"/>
                <a:cs typeface="+mn-lt"/>
              </a:rPr>
              <a:t>- Conception d'un site web accessible </a:t>
            </a:r>
          </a:p>
          <a:p>
            <a:endParaRPr lang="fr-FR" sz="1400" b="1">
              <a:ea typeface="+mn-lt"/>
              <a:cs typeface="+mn-lt"/>
            </a:endParaRPr>
          </a:p>
          <a:p>
            <a:r>
              <a:rPr lang="fr-FR" sz="1400">
                <a:ea typeface="+mn-lt"/>
                <a:cs typeface="+mn-lt"/>
              </a:rPr>
              <a:t>- </a:t>
            </a:r>
            <a:r>
              <a:rPr lang="fr-FR" sz="1400" b="1">
                <a:ea typeface="+mn-lt"/>
                <a:cs typeface="+mn-lt"/>
              </a:rPr>
              <a:t>Développement d'un site web accessible </a:t>
            </a:r>
          </a:p>
          <a:p>
            <a:endParaRPr lang="fr-FR" sz="1400">
              <a:ea typeface="+mn-lt"/>
              <a:cs typeface="+mn-lt"/>
            </a:endParaRPr>
          </a:p>
          <a:p>
            <a:r>
              <a:rPr lang="fr-FR" sz="1400">
                <a:ea typeface="+mn-lt"/>
                <a:cs typeface="+mn-lt"/>
              </a:rPr>
              <a:t>- </a:t>
            </a:r>
            <a:r>
              <a:rPr lang="fr-FR" sz="1400" b="1">
                <a:ea typeface="+mn-lt"/>
                <a:cs typeface="+mn-lt"/>
              </a:rPr>
              <a:t>Rendre les médias et audio accessible </a:t>
            </a:r>
          </a:p>
          <a:p>
            <a:endParaRPr lang="fr-FR" sz="1400" b="1">
              <a:ea typeface="+mn-lt"/>
              <a:cs typeface="+mn-lt"/>
            </a:endParaRPr>
          </a:p>
          <a:p>
            <a:r>
              <a:rPr lang="fr-FR" sz="1400">
                <a:ea typeface="+mn-lt"/>
                <a:cs typeface="+mn-lt"/>
              </a:rPr>
              <a:t>Lien du site w3</a:t>
            </a:r>
          </a:p>
          <a:p>
            <a:endParaRPr lang="fr-FR" sz="1400">
              <a:ea typeface="+mn-lt"/>
              <a:cs typeface="+mn-lt"/>
            </a:endParaRPr>
          </a:p>
          <a:p>
            <a:r>
              <a:rPr lang="fr-FR" sz="1400" dirty="0">
                <a:ea typeface="+mn-lt"/>
                <a:cs typeface="+mn-lt"/>
                <a:hlinkClick r:id="rId2"/>
              </a:rPr>
              <a:t>https://www.w3.org/WAI/design-develop/</a:t>
            </a:r>
          </a:p>
          <a:p>
            <a:endParaRPr lang="fr-FR" sz="1400" dirty="0">
              <a:ea typeface="+mn-lt"/>
              <a:cs typeface="+mn-lt"/>
            </a:endParaRPr>
          </a:p>
          <a:p>
            <a:endParaRPr lang="fr-FR" sz="1400">
              <a:ea typeface="+mn-lt"/>
              <a:cs typeface="+mn-lt"/>
            </a:endParaRPr>
          </a:p>
          <a:p>
            <a:endParaRPr lang="fr-FR" sz="1400">
              <a:ea typeface="+mn-lt"/>
              <a:cs typeface="+mn-lt"/>
            </a:endParaRPr>
          </a:p>
          <a:p>
            <a:endParaRPr lang="fr-FR" sz="1400">
              <a:ea typeface="+mn-lt"/>
              <a:cs typeface="+mn-lt"/>
            </a:endParaRPr>
          </a:p>
          <a:p>
            <a:r>
              <a:rPr lang="fr-FR" sz="1400" b="1">
                <a:ea typeface="+mn-lt"/>
                <a:cs typeface="+mn-lt"/>
              </a:rPr>
              <a:t>H3</a:t>
            </a:r>
            <a:r>
              <a:rPr lang="fr-FR" sz="1400" b="1">
                <a:solidFill>
                  <a:srgbClr val="006A67"/>
                </a:solidFill>
                <a:ea typeface="+mn-lt"/>
                <a:cs typeface="+mn-lt"/>
              </a:rPr>
              <a:t> 3.Formation </a:t>
            </a:r>
          </a:p>
          <a:p>
            <a:endParaRPr lang="fr-FR" sz="1400" b="1">
              <a:ea typeface="+mn-lt"/>
              <a:cs typeface="+mn-lt"/>
            </a:endParaRPr>
          </a:p>
          <a:p>
            <a:r>
              <a:rPr lang="fr-FR" sz="1400">
                <a:ea typeface="+mn-lt"/>
                <a:cs typeface="+mn-lt"/>
              </a:rPr>
              <a:t>« </a:t>
            </a:r>
            <a:r>
              <a:rPr lang="fr-FR" sz="1400" b="1" i="1">
                <a:ea typeface="+mn-lt"/>
                <a:cs typeface="+mn-lt"/>
              </a:rPr>
              <a:t>Presque un développeur sur 2 n’a jamais entendu parler de l’accessibilité numérique</a:t>
            </a:r>
            <a:r>
              <a:rPr lang="fr-FR" sz="1400">
                <a:ea typeface="+mn-lt"/>
                <a:cs typeface="+mn-lt"/>
              </a:rPr>
              <a:t> »</a:t>
            </a:r>
            <a:endParaRPr lang="fr-FR" sz="1400">
              <a:cs typeface="Calibri"/>
            </a:endParaRPr>
          </a:p>
          <a:p>
            <a:endParaRPr lang="fr-FR" sz="1400">
              <a:ea typeface="+mn-lt"/>
              <a:cs typeface="+mn-lt"/>
            </a:endParaRPr>
          </a:p>
          <a:p>
            <a:r>
              <a:rPr lang="fr-FR" sz="1400"/>
              <a:t>Que peut-on faire pour améliorer l’accessibilité numérique ? Un conseil pour nos formations, formateurs ?</a:t>
            </a:r>
            <a:endParaRPr lang="fr-FR" sz="1400">
              <a:cs typeface="Calibri"/>
            </a:endParaRPr>
          </a:p>
          <a:p>
            <a:endParaRPr lang="fr-FR" sz="1400">
              <a:ea typeface="+mn-lt"/>
              <a:cs typeface="+mn-lt"/>
            </a:endParaRPr>
          </a:p>
          <a:p>
            <a:r>
              <a:rPr lang="fr-FR" sz="1400">
                <a:ea typeface="+mn-lt"/>
                <a:cs typeface="+mn-lt"/>
              </a:rPr>
              <a:t>Comme la sécurité ou le respect des données personnelles, </a:t>
            </a:r>
            <a:r>
              <a:rPr lang="fr-FR" sz="1400" b="1">
                <a:ea typeface="+mn-lt"/>
                <a:cs typeface="+mn-lt"/>
              </a:rPr>
              <a:t>l’accessibilité numérique doit être enseignée à l’ensemble des professionnels du numérique en formation initiale ou continue</a:t>
            </a:r>
            <a:r>
              <a:rPr lang="fr-FR" sz="1400">
                <a:ea typeface="+mn-lt"/>
                <a:cs typeface="+mn-lt"/>
              </a:rPr>
              <a:t>. Un module de sensibilisation intégré au socle commun pour l’ensemble des apprenants serait déjà une énorme avancée.</a:t>
            </a:r>
            <a:br>
              <a:rPr lang="fr-FR" sz="1400" dirty="0">
                <a:ea typeface="+mn-lt"/>
                <a:cs typeface="+mn-lt"/>
              </a:rPr>
            </a:br>
            <a:r>
              <a:rPr lang="fr-FR" sz="1400">
                <a:ea typeface="+mn-lt"/>
                <a:cs typeface="+mn-lt"/>
              </a:rPr>
              <a:t>Quand l’accessibilité est prise en compte en amont et quand les intervenants sont formés, cela ne coûte pas plus cher de produire un service numérique accessible et utilisable par tous ! »</a:t>
            </a:r>
          </a:p>
          <a:p>
            <a:endParaRPr lang="fr-FR" sz="1400">
              <a:cs typeface="Calibri" panose="020F0502020204030204"/>
            </a:endParaRPr>
          </a:p>
          <a:p>
            <a:endParaRPr lang="fr-FR" sz="1400">
              <a:ea typeface="+mn-lt"/>
              <a:cs typeface="+mn-lt"/>
            </a:endParaRPr>
          </a:p>
          <a:p>
            <a:r>
              <a:rPr lang="fr-FR" sz="1400">
                <a:ea typeface="+mn-lt"/>
                <a:cs typeface="+mn-lt"/>
              </a:rPr>
              <a:t>Liens :</a:t>
            </a:r>
          </a:p>
          <a:p>
            <a:endParaRPr lang="fr-FR" sz="1400" dirty="0">
              <a:ea typeface="+mn-lt"/>
              <a:cs typeface="+mn-lt"/>
            </a:endParaRPr>
          </a:p>
          <a:p>
            <a:r>
              <a:rPr lang="fr-FR" sz="1400" dirty="0">
                <a:ea typeface="+mn-lt"/>
                <a:cs typeface="+mn-lt"/>
                <a:hlinkClick r:id="rId3"/>
              </a:rPr>
              <a:t>https://formations.alsacreations.fr/formation-accessibilite.html</a:t>
            </a:r>
            <a:endParaRPr lang="fr-FR" dirty="0"/>
          </a:p>
          <a:p>
            <a:endParaRPr lang="fr-FR" sz="1400" dirty="0">
              <a:cs typeface="Calibri"/>
            </a:endParaRPr>
          </a:p>
          <a:p>
            <a:r>
              <a:rPr lang="fr-FR" sz="1400" dirty="0">
                <a:ea typeface="+mn-lt"/>
                <a:cs typeface="+mn-lt"/>
                <a:hlinkClick r:id="rId4"/>
              </a:rPr>
              <a:t>https://www.humancoders.com/formations/accessibilite-numerique</a:t>
            </a:r>
            <a:endParaRPr lang="fr-FR"/>
          </a:p>
          <a:p>
            <a:endParaRPr lang="fr-FR" sz="1400" dirty="0">
              <a:cs typeface="Calibri"/>
            </a:endParaRPr>
          </a:p>
          <a:p>
            <a:endParaRPr lang="fr-FR" sz="1400">
              <a:cs typeface="Calibri"/>
            </a:endParaRPr>
          </a:p>
          <a:p>
            <a:endParaRPr lang="fr-FR" sz="1400">
              <a:cs typeface="Calibri"/>
            </a:endParaRPr>
          </a:p>
          <a:p>
            <a:endParaRPr lang="fr-FR" sz="1400">
              <a:cs typeface="Calibri"/>
            </a:endParaRPr>
          </a:p>
          <a:p>
            <a:endParaRPr lang="fr-FR" sz="1400">
              <a:cs typeface="Calibri"/>
            </a:endParaRPr>
          </a:p>
          <a:p>
            <a:endParaRPr lang="fr-FR" sz="1400">
              <a:cs typeface="Calibri"/>
            </a:endParaRPr>
          </a:p>
        </p:txBody>
      </p:sp>
    </p:spTree>
    <p:extLst>
      <p:ext uri="{BB962C8B-B14F-4D97-AF65-F5344CB8AC3E}">
        <p14:creationId xmlns:p14="http://schemas.microsoft.com/office/powerpoint/2010/main" val="1931408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3482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2">
            <a:hlinkClick r:id="" action="ppaction://media"/>
            <a:extLst>
              <a:ext uri="{FF2B5EF4-FFF2-40B4-BE49-F238E27FC236}">
                <a16:creationId xmlns:a16="http://schemas.microsoft.com/office/drawing/2014/main" id="{14DFDA77-33AA-481F-A270-046F866C7C48}"/>
              </a:ext>
            </a:extLst>
          </p:cNvPr>
          <p:cNvPicPr>
            <a:picLocks noRot="1" noChangeAspect="1"/>
          </p:cNvPicPr>
          <p:nvPr>
            <a:videoFile r:link="rId1"/>
          </p:nvPr>
        </p:nvPicPr>
        <p:blipFill>
          <a:blip r:embed="rId4"/>
          <a:stretch>
            <a:fillRect/>
          </a:stretch>
        </p:blipFill>
        <p:spPr>
          <a:xfrm>
            <a:off x="317413" y="703302"/>
            <a:ext cx="3333750" cy="2571750"/>
          </a:xfrm>
          <a:prstGeom prst="rect">
            <a:avLst/>
          </a:prstGeom>
        </p:spPr>
      </p:pic>
      <p:graphicFrame>
        <p:nvGraphicFramePr>
          <p:cNvPr id="4" name="Tableau 4">
            <a:extLst>
              <a:ext uri="{FF2B5EF4-FFF2-40B4-BE49-F238E27FC236}">
                <a16:creationId xmlns:a16="http://schemas.microsoft.com/office/drawing/2014/main" id="{41B07CFD-196A-4722-9FCC-D1B6DF603FC4}"/>
              </a:ext>
            </a:extLst>
          </p:cNvPr>
          <p:cNvGraphicFramePr>
            <a:graphicFrameLocks noGrp="1"/>
          </p:cNvGraphicFramePr>
          <p:nvPr>
            <p:extLst>
              <p:ext uri="{D42A27DB-BD31-4B8C-83A1-F6EECF244321}">
                <p14:modId xmlns:p14="http://schemas.microsoft.com/office/powerpoint/2010/main" val="4085703971"/>
              </p:ext>
            </p:extLst>
          </p:nvPr>
        </p:nvGraphicFramePr>
        <p:xfrm>
          <a:off x="1243243" y="7533561"/>
          <a:ext cx="4371513" cy="1657350"/>
        </p:xfrm>
        <a:graphic>
          <a:graphicData uri="http://schemas.openxmlformats.org/drawingml/2006/table">
            <a:tbl>
              <a:tblPr firstRow="1" bandRow="1">
                <a:tableStyleId>{5C22544A-7EE6-4342-B048-85BDC9FD1C3A}</a:tableStyleId>
              </a:tblPr>
              <a:tblGrid>
                <a:gridCol w="1457171">
                  <a:extLst>
                    <a:ext uri="{9D8B030D-6E8A-4147-A177-3AD203B41FA5}">
                      <a16:colId xmlns:a16="http://schemas.microsoft.com/office/drawing/2014/main" val="2818703136"/>
                    </a:ext>
                  </a:extLst>
                </a:gridCol>
                <a:gridCol w="1105349">
                  <a:extLst>
                    <a:ext uri="{9D8B030D-6E8A-4147-A177-3AD203B41FA5}">
                      <a16:colId xmlns:a16="http://schemas.microsoft.com/office/drawing/2014/main" val="3254496638"/>
                    </a:ext>
                  </a:extLst>
                </a:gridCol>
                <a:gridCol w="1808993">
                  <a:extLst>
                    <a:ext uri="{9D8B030D-6E8A-4147-A177-3AD203B41FA5}">
                      <a16:colId xmlns:a16="http://schemas.microsoft.com/office/drawing/2014/main" val="1956171486"/>
                    </a:ext>
                  </a:extLst>
                </a:gridCol>
              </a:tblGrid>
              <a:tr h="1657350">
                <a:tc>
                  <a:txBody>
                    <a:bodyPr/>
                    <a:lstStyle/>
                    <a:p>
                      <a:r>
                        <a:rPr lang="fr-FR">
                          <a:solidFill>
                            <a:schemeClr val="tx1"/>
                          </a:solidFill>
                        </a:rPr>
                        <a:t>Logo dessin/couleurs ou pas </a:t>
                      </a:r>
                    </a:p>
                  </a:txBody>
                  <a:tcPr>
                    <a:solidFill>
                      <a:schemeClr val="accent2">
                        <a:lumMod val="40000"/>
                        <a:lumOff val="60000"/>
                      </a:schemeClr>
                    </a:solidFill>
                  </a:tcPr>
                </a:tc>
                <a:tc>
                  <a:txBody>
                    <a:bodyPr/>
                    <a:lstStyle/>
                    <a:p>
                      <a:r>
                        <a:rPr lang="fr-FR">
                          <a:solidFill>
                            <a:schemeClr val="tx1"/>
                          </a:solidFill>
                        </a:rPr>
                        <a:t>Logo + texte</a:t>
                      </a:r>
                      <a:r>
                        <a:rPr lang="fr-FR"/>
                        <a:t> </a:t>
                      </a:r>
                    </a:p>
                  </a:txBody>
                  <a:tcPr>
                    <a:solidFill>
                      <a:schemeClr val="accent2">
                        <a:lumMod val="40000"/>
                        <a:lumOff val="60000"/>
                      </a:schemeClr>
                    </a:solidFill>
                  </a:tcPr>
                </a:tc>
                <a:tc>
                  <a:txBody>
                    <a:bodyPr/>
                    <a:lstStyle/>
                    <a:p>
                      <a:r>
                        <a:rPr lang="fr-FR">
                          <a:solidFill>
                            <a:schemeClr val="tx1"/>
                          </a:solidFill>
                        </a:rPr>
                        <a:t>Logo texte seulement</a:t>
                      </a:r>
                    </a:p>
                  </a:txBody>
                  <a:tcPr>
                    <a:solidFill>
                      <a:schemeClr val="accent2">
                        <a:lumMod val="40000"/>
                        <a:lumOff val="60000"/>
                      </a:schemeClr>
                    </a:solidFill>
                  </a:tcPr>
                </a:tc>
                <a:extLst>
                  <a:ext uri="{0D108BD9-81ED-4DB2-BD59-A6C34878D82A}">
                    <a16:rowId xmlns:a16="http://schemas.microsoft.com/office/drawing/2014/main" val="3323903644"/>
                  </a:ext>
                </a:extLst>
              </a:tr>
            </a:tbl>
          </a:graphicData>
        </a:graphic>
      </p:graphicFrame>
      <p:pic>
        <p:nvPicPr>
          <p:cNvPr id="5" name="Image 5">
            <a:extLst>
              <a:ext uri="{FF2B5EF4-FFF2-40B4-BE49-F238E27FC236}">
                <a16:creationId xmlns:a16="http://schemas.microsoft.com/office/drawing/2014/main" id="{DAAF9A33-AC55-4CC8-A6D7-61EA0EE1F891}"/>
              </a:ext>
            </a:extLst>
          </p:cNvPr>
          <p:cNvPicPr>
            <a:picLocks noChangeAspect="1"/>
          </p:cNvPicPr>
          <p:nvPr/>
        </p:nvPicPr>
        <p:blipFill>
          <a:blip r:embed="rId5"/>
          <a:stretch>
            <a:fillRect/>
          </a:stretch>
        </p:blipFill>
        <p:spPr>
          <a:xfrm>
            <a:off x="1422313" y="8278035"/>
            <a:ext cx="561975" cy="533400"/>
          </a:xfrm>
          <a:prstGeom prst="rect">
            <a:avLst/>
          </a:prstGeom>
        </p:spPr>
      </p:pic>
      <p:pic>
        <p:nvPicPr>
          <p:cNvPr id="6" name="Image 6" descr="Une image contenant objet d’extérieur, toile&#10;&#10;Description générée automatiquement">
            <a:extLst>
              <a:ext uri="{FF2B5EF4-FFF2-40B4-BE49-F238E27FC236}">
                <a16:creationId xmlns:a16="http://schemas.microsoft.com/office/drawing/2014/main" id="{F0A4FB3B-B3C9-47E0-B7BE-FE75D1833807}"/>
              </a:ext>
            </a:extLst>
          </p:cNvPr>
          <p:cNvPicPr>
            <a:picLocks noChangeAspect="1"/>
          </p:cNvPicPr>
          <p:nvPr/>
        </p:nvPicPr>
        <p:blipFill>
          <a:blip r:embed="rId6"/>
          <a:stretch>
            <a:fillRect/>
          </a:stretch>
        </p:blipFill>
        <p:spPr>
          <a:xfrm>
            <a:off x="412662" y="3800475"/>
            <a:ext cx="2581275" cy="1543050"/>
          </a:xfrm>
          <a:prstGeom prst="rect">
            <a:avLst/>
          </a:prstGeom>
        </p:spPr>
      </p:pic>
      <p:pic>
        <p:nvPicPr>
          <p:cNvPr id="7" name="Image 7" descr="Une image contenant texte&#10;&#10;Description générée automatiquement">
            <a:extLst>
              <a:ext uri="{FF2B5EF4-FFF2-40B4-BE49-F238E27FC236}">
                <a16:creationId xmlns:a16="http://schemas.microsoft.com/office/drawing/2014/main" id="{B0CB5340-732B-4118-A603-B8D7532AD893}"/>
              </a:ext>
            </a:extLst>
          </p:cNvPr>
          <p:cNvPicPr>
            <a:picLocks noChangeAspect="1"/>
          </p:cNvPicPr>
          <p:nvPr/>
        </p:nvPicPr>
        <p:blipFill>
          <a:blip r:embed="rId7"/>
          <a:stretch>
            <a:fillRect/>
          </a:stretch>
        </p:blipFill>
        <p:spPr>
          <a:xfrm>
            <a:off x="3317787" y="3714750"/>
            <a:ext cx="2743200" cy="1828800"/>
          </a:xfrm>
          <a:prstGeom prst="rect">
            <a:avLst/>
          </a:prstGeom>
        </p:spPr>
      </p:pic>
      <p:pic>
        <p:nvPicPr>
          <p:cNvPr id="8" name="Image 8">
            <a:extLst>
              <a:ext uri="{FF2B5EF4-FFF2-40B4-BE49-F238E27FC236}">
                <a16:creationId xmlns:a16="http://schemas.microsoft.com/office/drawing/2014/main" id="{7B4C8FC4-233F-494E-8B77-0371D8274BD4}"/>
              </a:ext>
            </a:extLst>
          </p:cNvPr>
          <p:cNvPicPr>
            <a:picLocks noChangeAspect="1"/>
          </p:cNvPicPr>
          <p:nvPr/>
        </p:nvPicPr>
        <p:blipFill>
          <a:blip r:embed="rId8"/>
          <a:stretch>
            <a:fillRect/>
          </a:stretch>
        </p:blipFill>
        <p:spPr>
          <a:xfrm>
            <a:off x="2793912" y="5628204"/>
            <a:ext cx="1047750" cy="1685925"/>
          </a:xfrm>
          <a:prstGeom prst="rect">
            <a:avLst/>
          </a:prstGeom>
        </p:spPr>
      </p:pic>
      <p:pic>
        <p:nvPicPr>
          <p:cNvPr id="9" name="Image 9">
            <a:extLst>
              <a:ext uri="{FF2B5EF4-FFF2-40B4-BE49-F238E27FC236}">
                <a16:creationId xmlns:a16="http://schemas.microsoft.com/office/drawing/2014/main" id="{1FBB3708-BF30-4146-927B-FE7379633189}"/>
              </a:ext>
            </a:extLst>
          </p:cNvPr>
          <p:cNvPicPr>
            <a:picLocks noChangeAspect="1"/>
          </p:cNvPicPr>
          <p:nvPr/>
        </p:nvPicPr>
        <p:blipFill>
          <a:blip r:embed="rId9"/>
          <a:stretch>
            <a:fillRect/>
          </a:stretch>
        </p:blipFill>
        <p:spPr>
          <a:xfrm>
            <a:off x="439562" y="5512713"/>
            <a:ext cx="2066925" cy="1851660"/>
          </a:xfrm>
          <a:prstGeom prst="rect">
            <a:avLst/>
          </a:prstGeom>
        </p:spPr>
      </p:pic>
      <p:pic>
        <p:nvPicPr>
          <p:cNvPr id="10" name="Image 10">
            <a:hlinkClick r:id="" action="ppaction://media"/>
            <a:extLst>
              <a:ext uri="{FF2B5EF4-FFF2-40B4-BE49-F238E27FC236}">
                <a16:creationId xmlns:a16="http://schemas.microsoft.com/office/drawing/2014/main" id="{B6E35653-75C3-47FA-AA94-71BFB59CEF43}"/>
              </a:ext>
            </a:extLst>
          </p:cNvPr>
          <p:cNvPicPr>
            <a:picLocks noRot="1" noChangeAspect="1"/>
          </p:cNvPicPr>
          <p:nvPr>
            <a:videoFile r:link="rId2"/>
          </p:nvPr>
        </p:nvPicPr>
        <p:blipFill>
          <a:blip r:embed="rId10"/>
          <a:stretch>
            <a:fillRect/>
          </a:stretch>
        </p:blipFill>
        <p:spPr>
          <a:xfrm>
            <a:off x="4003588" y="922377"/>
            <a:ext cx="2495550" cy="1619250"/>
          </a:xfrm>
          <a:prstGeom prst="rect">
            <a:avLst/>
          </a:prstGeom>
        </p:spPr>
      </p:pic>
      <p:sp>
        <p:nvSpPr>
          <p:cNvPr id="11" name="ZoneTexte 10">
            <a:extLst>
              <a:ext uri="{FF2B5EF4-FFF2-40B4-BE49-F238E27FC236}">
                <a16:creationId xmlns:a16="http://schemas.microsoft.com/office/drawing/2014/main" id="{DAE0BD8A-AA9A-42F5-AEE6-244DA848F2D0}"/>
              </a:ext>
            </a:extLst>
          </p:cNvPr>
          <p:cNvSpPr txBox="1"/>
          <p:nvPr/>
        </p:nvSpPr>
        <p:spPr>
          <a:xfrm>
            <a:off x="2433891" y="132993"/>
            <a:ext cx="2413418" cy="369332"/>
          </a:xfrm>
          <a:prstGeom prst="rect">
            <a:avLst/>
          </a:prstGeom>
          <a:noFill/>
        </p:spPr>
        <p:txBody>
          <a:bodyPr wrap="none" rtlCol="0">
            <a:spAutoFit/>
          </a:bodyPr>
          <a:lstStyle/>
          <a:p>
            <a:r>
              <a:rPr lang="fr-FR" dirty="0"/>
              <a:t>SUPPORT VISUEL VIDEO</a:t>
            </a:r>
          </a:p>
        </p:txBody>
      </p:sp>
      <p:sp>
        <p:nvSpPr>
          <p:cNvPr id="12" name="ZoneTexte 11">
            <a:extLst>
              <a:ext uri="{FF2B5EF4-FFF2-40B4-BE49-F238E27FC236}">
                <a16:creationId xmlns:a16="http://schemas.microsoft.com/office/drawing/2014/main" id="{B6D89DFD-4FE0-4E70-AFF8-3C359D0130A2}"/>
              </a:ext>
            </a:extLst>
          </p:cNvPr>
          <p:cNvSpPr txBox="1"/>
          <p:nvPr/>
        </p:nvSpPr>
        <p:spPr>
          <a:xfrm>
            <a:off x="1935629" y="3308985"/>
            <a:ext cx="3431067" cy="369332"/>
          </a:xfrm>
          <a:prstGeom prst="rect">
            <a:avLst/>
          </a:prstGeom>
          <a:noFill/>
        </p:spPr>
        <p:txBody>
          <a:bodyPr wrap="none" rtlCol="0">
            <a:spAutoFit/>
          </a:bodyPr>
          <a:lstStyle/>
          <a:p>
            <a:r>
              <a:rPr lang="fr-FR" dirty="0"/>
              <a:t>SUPPORT VISUEL IMAGES/PHOTOS</a:t>
            </a:r>
          </a:p>
        </p:txBody>
      </p:sp>
    </p:spTree>
    <p:extLst>
      <p:ext uri="{BB962C8B-B14F-4D97-AF65-F5344CB8AC3E}">
        <p14:creationId xmlns:p14="http://schemas.microsoft.com/office/powerpoint/2010/main" val="1186080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BBD71163-AD85-445A-949F-7CE0E3CCE3E5}"/>
              </a:ext>
            </a:extLst>
          </p:cNvPr>
          <p:cNvSpPr txBox="1"/>
          <p:nvPr/>
        </p:nvSpPr>
        <p:spPr>
          <a:xfrm>
            <a:off x="458380" y="3692128"/>
            <a:ext cx="6209120" cy="5478423"/>
          </a:xfrm>
          <a:prstGeom prst="rect">
            <a:avLst/>
          </a:prstGeom>
          <a:noFill/>
        </p:spPr>
        <p:txBody>
          <a:bodyPr wrap="square" lIns="91440" tIns="45720" rIns="91440" bIns="45720" rtlCol="0" anchor="t">
            <a:spAutoFit/>
          </a:bodyPr>
          <a:lstStyle/>
          <a:p>
            <a:r>
              <a:rPr lang="fr-FR" sz="1400" dirty="0">
                <a:ea typeface="Verdana" panose="020B0604030504040204" pitchFamily="34" charset="0"/>
              </a:rPr>
              <a:t>LIENS POUR LES ACTEURS</a:t>
            </a:r>
          </a:p>
          <a:p>
            <a:endParaRPr lang="fr-FR" sz="1400" dirty="0">
              <a:solidFill>
                <a:srgbClr val="006A67"/>
              </a:solidFill>
              <a:ea typeface="Verdana" panose="020B0604030504040204" pitchFamily="34" charset="0"/>
            </a:endParaRPr>
          </a:p>
          <a:p>
            <a:r>
              <a:rPr lang="fr-FR" sz="1400" b="1" dirty="0" err="1"/>
              <a:t>AccessiPro</a:t>
            </a:r>
            <a:r>
              <a:rPr lang="fr-FR" sz="1400" dirty="0"/>
              <a:t> - Demi journée de sensibilisation gratuite au handicap  accessible en ligne.</a:t>
            </a:r>
          </a:p>
          <a:p>
            <a:r>
              <a:rPr lang="fr-FR" sz="1400" dirty="0">
                <a:hlinkClick r:id="rId2">
                  <a:extLst>
                    <a:ext uri="{A12FA001-AC4F-418D-AE19-62706E023703}">
                      <ahyp:hlinkClr xmlns:ahyp="http://schemas.microsoft.com/office/drawing/2018/hyperlinkcolor" val="tx"/>
                    </a:ext>
                  </a:extLst>
                </a:hlinkClick>
              </a:rPr>
              <a:t>https://fr.wikiversity.org/wiki/Programme_de_sensibilisation_au_handicap</a:t>
            </a:r>
            <a:endParaRPr lang="fr-FR" sz="1400" dirty="0"/>
          </a:p>
          <a:p>
            <a:pPr algn="l"/>
            <a:endParaRPr lang="fr-FR" sz="1400" b="0" i="0" dirty="0">
              <a:effectLst/>
            </a:endParaRPr>
          </a:p>
          <a:p>
            <a:pPr algn="l">
              <a:buFont typeface="Arial" panose="020B0604020202020204" pitchFamily="34" charset="0"/>
              <a:buChar char="•"/>
            </a:pPr>
            <a:r>
              <a:rPr lang="fr-FR" sz="1400" b="1" i="0" dirty="0" err="1">
                <a:effectLst/>
              </a:rPr>
              <a:t>OpenWeb</a:t>
            </a:r>
            <a:r>
              <a:rPr lang="fr-FR" sz="1400" b="0" i="0" dirty="0">
                <a:effectLst/>
              </a:rPr>
              <a:t> : OpenWeb.org vous propose des fiches pratiques pour la créations de pages Web accessibles.</a:t>
            </a:r>
            <a:br>
              <a:rPr lang="fr-FR" sz="1400" b="0" i="0" dirty="0">
                <a:effectLst/>
              </a:rPr>
            </a:br>
            <a:r>
              <a:rPr lang="fr-FR" sz="1400" b="0" i="0" dirty="0">
                <a:effectLst/>
                <a:hlinkClick r:id="rId3">
                  <a:extLst>
                    <a:ext uri="{A12FA001-AC4F-418D-AE19-62706E023703}">
                      <ahyp:hlinkClr xmlns:ahyp="http://schemas.microsoft.com/office/drawing/2018/hyperlinkcolor" val="tx"/>
                    </a:ext>
                  </a:extLst>
                </a:hlinkClick>
              </a:rPr>
              <a:t>http://openweb.eu.org/accessibilite/</a:t>
            </a:r>
            <a:endParaRPr lang="fr-FR" sz="1400" b="0" i="0" dirty="0">
              <a:effectLst/>
            </a:endParaRPr>
          </a:p>
          <a:p>
            <a:pPr algn="l">
              <a:buFont typeface="Arial" panose="020B0604020202020204" pitchFamily="34" charset="0"/>
              <a:buChar char="•"/>
            </a:pPr>
            <a:endParaRPr lang="fr-FR" sz="1400" b="0" i="0" dirty="0">
              <a:effectLst/>
            </a:endParaRPr>
          </a:p>
          <a:p>
            <a:pPr algn="l">
              <a:buFont typeface="Arial" panose="020B0604020202020204" pitchFamily="34" charset="0"/>
              <a:buChar char="•"/>
            </a:pPr>
            <a:r>
              <a:rPr lang="fr-FR" sz="1400" b="1" i="0" dirty="0" err="1">
                <a:effectLst/>
              </a:rPr>
              <a:t>Webaccessibilité</a:t>
            </a:r>
            <a:r>
              <a:rPr lang="fr-FR" sz="1400" b="1" i="0" dirty="0">
                <a:effectLst/>
              </a:rPr>
              <a:t> : </a:t>
            </a:r>
            <a:r>
              <a:rPr lang="fr-FR" sz="1400" b="0" i="0" dirty="0">
                <a:effectLst/>
              </a:rPr>
              <a:t>Améliorez l'accessibilité de vos interfaces Web</a:t>
            </a:r>
            <a:br>
              <a:rPr lang="fr-FR" sz="1400" b="0" i="0" dirty="0">
                <a:effectLst/>
              </a:rPr>
            </a:br>
            <a:r>
              <a:rPr lang="fr-FR" sz="1400" b="0" i="0" dirty="0">
                <a:effectLst/>
                <a:hlinkClick r:id="rId4">
                  <a:extLst>
                    <a:ext uri="{A12FA001-AC4F-418D-AE19-62706E023703}">
                      <ahyp:hlinkClr xmlns:ahyp="http://schemas.microsoft.com/office/drawing/2018/hyperlinkcolor" val="tx"/>
                    </a:ext>
                  </a:extLst>
                </a:hlinkClick>
              </a:rPr>
              <a:t>http://www.webaccessibilite.fr/</a:t>
            </a:r>
            <a:endParaRPr lang="fr-FR" sz="1400" b="0" i="0" dirty="0">
              <a:effectLst/>
            </a:endParaRPr>
          </a:p>
          <a:p>
            <a:pPr algn="l">
              <a:buFont typeface="Arial" panose="020B0604020202020204" pitchFamily="34" charset="0"/>
              <a:buChar char="•"/>
            </a:pPr>
            <a:endParaRPr lang="fr-FR" sz="1400" b="0" i="0" dirty="0">
              <a:effectLst/>
            </a:endParaRPr>
          </a:p>
          <a:p>
            <a:r>
              <a:rPr lang="fr-FR" sz="1400" dirty="0"/>
              <a:t> </a:t>
            </a:r>
            <a:r>
              <a:rPr lang="fr-FR" sz="1400" b="1" dirty="0" err="1"/>
              <a:t>Colour</a:t>
            </a:r>
            <a:r>
              <a:rPr lang="fr-FR" sz="1400" b="1" dirty="0"/>
              <a:t> </a:t>
            </a:r>
            <a:r>
              <a:rPr lang="fr-FR" sz="1400" b="1" dirty="0" err="1"/>
              <a:t>Contrast</a:t>
            </a:r>
            <a:r>
              <a:rPr lang="fr-FR" sz="1400" b="1" dirty="0"/>
              <a:t> Analyser (CCA) : </a:t>
            </a:r>
            <a:r>
              <a:rPr lang="fr-FR" sz="1400" dirty="0"/>
              <a:t>Un analyseur de contraste</a:t>
            </a:r>
          </a:p>
          <a:p>
            <a:r>
              <a:rPr lang="fr-FR" sz="1400" dirty="0">
                <a:hlinkClick r:id="rId5">
                  <a:extLst>
                    <a:ext uri="{A12FA001-AC4F-418D-AE19-62706E023703}">
                      <ahyp:hlinkClr xmlns:ahyp="http://schemas.microsoft.com/office/drawing/2018/hyperlinkcolor" val="tx"/>
                    </a:ext>
                  </a:extLst>
                </a:hlinkClick>
              </a:rPr>
              <a:t>https://developer.paciellogroup.com/resources/contrastanalyser/</a:t>
            </a:r>
            <a:endParaRPr lang="fr-FR" sz="1400" dirty="0"/>
          </a:p>
          <a:p>
            <a:endParaRPr lang="fr-FR" sz="1400" dirty="0"/>
          </a:p>
          <a:p>
            <a:r>
              <a:rPr lang="fr-FR" sz="1400" dirty="0"/>
              <a:t>Logiciel permettant la création de </a:t>
            </a:r>
            <a:r>
              <a:rPr lang="fr-FR" sz="1400" dirty="0" err="1"/>
              <a:t>pdf</a:t>
            </a:r>
            <a:r>
              <a:rPr lang="fr-FR" sz="1400" dirty="0"/>
              <a:t> accessibles</a:t>
            </a:r>
          </a:p>
          <a:p>
            <a:r>
              <a:rPr lang="fr-FR" sz="1400" dirty="0">
                <a:hlinkClick r:id="rId6">
                  <a:extLst>
                    <a:ext uri="{A12FA001-AC4F-418D-AE19-62706E023703}">
                      <ahyp:hlinkClr xmlns:ahyp="http://schemas.microsoft.com/office/drawing/2018/hyperlinkcolor" val="tx"/>
                    </a:ext>
                  </a:extLst>
                </a:hlinkClick>
              </a:rPr>
              <a:t>https://www.pdf-accessible.com/</a:t>
            </a:r>
            <a:endParaRPr lang="fr-FR" sz="1400" dirty="0"/>
          </a:p>
          <a:p>
            <a:pPr algn="l">
              <a:buFont typeface="Arial" panose="020B0604020202020204" pitchFamily="34" charset="0"/>
              <a:buChar char="•"/>
            </a:pPr>
            <a:endParaRPr lang="fr-FR" sz="1400" b="0" i="0" dirty="0">
              <a:effectLst/>
            </a:endParaRPr>
          </a:p>
          <a:p>
            <a:pPr algn="l"/>
            <a:r>
              <a:rPr lang="fr-FR" sz="1400" b="1" u="sng" dirty="0">
                <a:effectLst/>
              </a:rPr>
              <a:t>watchfire</a:t>
            </a:r>
            <a:r>
              <a:rPr lang="fr-FR" sz="1400" b="1" i="0" dirty="0">
                <a:effectLst/>
              </a:rPr>
              <a:t>: </a:t>
            </a:r>
            <a:r>
              <a:rPr lang="fr-FR" sz="1400" b="0" i="0" dirty="0">
                <a:effectLst/>
              </a:rPr>
              <a:t>Outils permettant de mesurer l’accessibilité de son site.</a:t>
            </a:r>
            <a:endParaRPr lang="fr-FR" sz="1400" dirty="0"/>
          </a:p>
          <a:p>
            <a:pPr algn="l"/>
            <a:r>
              <a:rPr lang="fr-FR" sz="1400" b="0" i="0" dirty="0">
                <a:effectLst/>
                <a:hlinkClick r:id="rId7">
                  <a:extLst>
                    <a:ext uri="{A12FA001-AC4F-418D-AE19-62706E023703}">
                      <ahyp:hlinkClr xmlns:ahyp="http://schemas.microsoft.com/office/drawing/2018/hyperlinkcolor" val="tx"/>
                    </a:ext>
                  </a:extLst>
                </a:hlinkClick>
              </a:rPr>
              <a:t>http://webxact.watchfire.com/</a:t>
            </a:r>
            <a:endParaRPr lang="fr-FR" sz="1400" b="0" i="0" dirty="0">
              <a:effectLst/>
              <a:hlinkClick r:id="rId7">
                <a:extLst>
                  <a:ext uri="{A12FA001-AC4F-418D-AE19-62706E023703}">
                    <ahyp:hlinkClr xmlns:ahyp="http://schemas.microsoft.com/office/drawing/2018/hyperlinkcolor" val="tx"/>
                  </a:ext>
                </a:extLst>
              </a:hlinkClick>
            </a:endParaRPr>
          </a:p>
          <a:p>
            <a:endParaRPr lang="fr-FR" sz="1400" dirty="0">
              <a:cs typeface="Calibri"/>
            </a:endParaRPr>
          </a:p>
          <a:p>
            <a:r>
              <a:rPr lang="fr-FR" sz="1400" b="1">
                <a:ea typeface="+mn-lt"/>
                <a:cs typeface="+mn-lt"/>
              </a:rPr>
              <a:t>Numérique.gouv</a:t>
            </a:r>
          </a:p>
          <a:p>
            <a:r>
              <a:rPr lang="fr-FR" sz="1400" dirty="0">
                <a:ea typeface="+mn-lt"/>
                <a:cs typeface="+mn-lt"/>
                <a:hlinkClick r:id="rId8"/>
              </a:rPr>
              <a:t>https://www.numerique.gouv.fr/dinum/</a:t>
            </a:r>
            <a:endParaRPr lang="fr-FR">
              <a:ea typeface="+mn-lt"/>
              <a:cs typeface="+mn-lt"/>
            </a:endParaRPr>
          </a:p>
          <a:p>
            <a:endParaRPr lang="fr-FR" sz="1400" dirty="0">
              <a:cs typeface="Calibri"/>
            </a:endParaRPr>
          </a:p>
        </p:txBody>
      </p:sp>
      <p:sp>
        <p:nvSpPr>
          <p:cNvPr id="4" name="ZoneTexte 3">
            <a:extLst>
              <a:ext uri="{FF2B5EF4-FFF2-40B4-BE49-F238E27FC236}">
                <a16:creationId xmlns:a16="http://schemas.microsoft.com/office/drawing/2014/main" id="{F6410FEA-DC9A-402B-B527-6FB84A2FF10E}"/>
              </a:ext>
            </a:extLst>
          </p:cNvPr>
          <p:cNvSpPr txBox="1"/>
          <p:nvPr/>
        </p:nvSpPr>
        <p:spPr>
          <a:xfrm>
            <a:off x="458380" y="1089896"/>
            <a:ext cx="6209120" cy="2462213"/>
          </a:xfrm>
          <a:prstGeom prst="rect">
            <a:avLst/>
          </a:prstGeom>
          <a:noFill/>
        </p:spPr>
        <p:txBody>
          <a:bodyPr wrap="square">
            <a:spAutoFit/>
          </a:bodyPr>
          <a:lstStyle/>
          <a:p>
            <a:r>
              <a:rPr lang="fr-FR" sz="1400" dirty="0"/>
              <a:t>LIENS  POUR LES PORTEURS DE HANDICAPS</a:t>
            </a:r>
          </a:p>
          <a:p>
            <a:endParaRPr lang="fr-FR" sz="1400" dirty="0">
              <a:solidFill>
                <a:srgbClr val="006A67"/>
              </a:solidFill>
            </a:endParaRPr>
          </a:p>
          <a:p>
            <a:r>
              <a:rPr lang="fr-FR" sz="1400" b="1" i="0" dirty="0">
                <a:effectLst/>
              </a:rPr>
              <a:t>Braille Net :</a:t>
            </a:r>
            <a:r>
              <a:rPr lang="fr-FR" sz="1400" b="0" i="0" dirty="0">
                <a:effectLst/>
              </a:rPr>
              <a:t> Une porte sur le Web pour les personnes handicapées visuelles</a:t>
            </a:r>
            <a:br>
              <a:rPr lang="fr-FR" sz="1400" b="0" i="0" dirty="0">
                <a:effectLst/>
              </a:rPr>
            </a:br>
            <a:r>
              <a:rPr lang="fr-FR" sz="1400" b="0" i="0" dirty="0">
                <a:effectLst/>
                <a:hlinkClick r:id="rId9">
                  <a:extLst>
                    <a:ext uri="{A12FA001-AC4F-418D-AE19-62706E023703}">
                      <ahyp:hlinkClr xmlns:ahyp="http://schemas.microsoft.com/office/drawing/2018/hyperlinkcolor" val="tx"/>
                    </a:ext>
                  </a:extLst>
                </a:hlinkClick>
              </a:rPr>
              <a:t>http://www.braillenet.org/</a:t>
            </a:r>
            <a:endParaRPr lang="fr-FR" sz="1400" b="0" i="0" dirty="0">
              <a:effectLst/>
            </a:endParaRPr>
          </a:p>
          <a:p>
            <a:endParaRPr lang="fr-FR" sz="1400" dirty="0"/>
          </a:p>
          <a:p>
            <a:r>
              <a:rPr lang="fr-FR" sz="1400" b="1" dirty="0" err="1"/>
              <a:t>Lynxviewver</a:t>
            </a:r>
            <a:r>
              <a:rPr lang="fr-FR" sz="1400" b="1" dirty="0"/>
              <a:t> : </a:t>
            </a:r>
            <a:r>
              <a:rPr lang="fr-FR" sz="1400" dirty="0"/>
              <a:t>permet de tester si votre site est consultable par une personne non-voyante.</a:t>
            </a:r>
          </a:p>
          <a:p>
            <a:r>
              <a:rPr lang="fr-FR" sz="1400" b="0" i="0" dirty="0">
                <a:effectLst/>
                <a:hlinkClick r:id="rId10">
                  <a:extLst>
                    <a:ext uri="{A12FA001-AC4F-418D-AE19-62706E023703}">
                      <ahyp:hlinkClr xmlns:ahyp="http://schemas.microsoft.com/office/drawing/2018/hyperlinkcolor" val="tx"/>
                    </a:ext>
                  </a:extLst>
                </a:hlinkClick>
              </a:rPr>
              <a:t>http://www.yellowpipe.com/yis/tools/lynx/lynx_viewer.php</a:t>
            </a:r>
            <a:endParaRPr lang="fr-FR" sz="1400" b="0" i="0" dirty="0">
              <a:effectLst/>
            </a:endParaRPr>
          </a:p>
          <a:p>
            <a:endParaRPr lang="fr-FR" sz="1400" dirty="0">
              <a:solidFill>
                <a:srgbClr val="006A67"/>
              </a:solidFill>
            </a:endParaRPr>
          </a:p>
          <a:p>
            <a:r>
              <a:rPr lang="fr-FR" sz="1400" b="1" dirty="0" err="1"/>
              <a:t>Accessidys</a:t>
            </a:r>
            <a:r>
              <a:rPr lang="fr-FR" sz="1400" b="1" dirty="0"/>
              <a:t> : </a:t>
            </a:r>
            <a:r>
              <a:rPr lang="fr-FR" sz="1400" b="0" i="0" dirty="0">
                <a:solidFill>
                  <a:srgbClr val="000000"/>
                </a:solidFill>
                <a:effectLst/>
              </a:rPr>
              <a:t>site permettant l’adaptation de textes pour les troubles DYS </a:t>
            </a:r>
            <a:r>
              <a:rPr lang="fr-FR" sz="1400" u="sng" dirty="0">
                <a:hlinkClick r:id="rId11">
                  <a:extLst>
                    <a:ext uri="{A12FA001-AC4F-418D-AE19-62706E023703}">
                      <ahyp:hlinkClr xmlns:ahyp="http://schemas.microsoft.com/office/drawing/2018/hyperlinkcolor" val="tx"/>
                    </a:ext>
                  </a:extLst>
                </a:hlinkClick>
              </a:rPr>
              <a:t>https://accessidys.org/#/</a:t>
            </a:r>
            <a:endParaRPr lang="fr-FR" sz="1400" u="sng" dirty="0"/>
          </a:p>
        </p:txBody>
      </p:sp>
      <p:sp>
        <p:nvSpPr>
          <p:cNvPr id="5" name="ZoneTexte 4">
            <a:extLst>
              <a:ext uri="{FF2B5EF4-FFF2-40B4-BE49-F238E27FC236}">
                <a16:creationId xmlns:a16="http://schemas.microsoft.com/office/drawing/2014/main" id="{E2EBBAB1-0728-4122-AE14-0071F98B4C57}"/>
              </a:ext>
            </a:extLst>
          </p:cNvPr>
          <p:cNvSpPr txBox="1"/>
          <p:nvPr/>
        </p:nvSpPr>
        <p:spPr>
          <a:xfrm>
            <a:off x="1318005" y="465889"/>
            <a:ext cx="4279377" cy="369332"/>
          </a:xfrm>
          <a:prstGeom prst="rect">
            <a:avLst/>
          </a:prstGeom>
          <a:noFill/>
        </p:spPr>
        <p:txBody>
          <a:bodyPr wrap="none" rtlCol="0">
            <a:spAutoFit/>
          </a:bodyPr>
          <a:lstStyle/>
          <a:p>
            <a:r>
              <a:rPr lang="fr-FR" b="1" u="sng" dirty="0"/>
              <a:t>Liens que vous pouvez intégrés a vos pages</a:t>
            </a:r>
          </a:p>
        </p:txBody>
      </p:sp>
    </p:spTree>
    <p:extLst>
      <p:ext uri="{BB962C8B-B14F-4D97-AF65-F5344CB8AC3E}">
        <p14:creationId xmlns:p14="http://schemas.microsoft.com/office/powerpoint/2010/main" val="4152096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8B1DA88E-0150-42A7-B780-DA0F4A601168}"/>
              </a:ext>
            </a:extLst>
          </p:cNvPr>
          <p:cNvSpPr txBox="1"/>
          <p:nvPr/>
        </p:nvSpPr>
        <p:spPr>
          <a:xfrm>
            <a:off x="458380" y="219670"/>
            <a:ext cx="4315412" cy="461665"/>
          </a:xfrm>
          <a:prstGeom prst="rect">
            <a:avLst/>
          </a:prstGeom>
          <a:noFill/>
        </p:spPr>
        <p:txBody>
          <a:bodyPr wrap="none" rtlCol="0">
            <a:spAutoFit/>
          </a:bodyPr>
          <a:lstStyle/>
          <a:p>
            <a:pPr marL="457200" indent="-457200">
              <a:buFont typeface="Arial" panose="020B0604020202020204" pitchFamily="34" charset="0"/>
              <a:buChar char="•"/>
            </a:pPr>
            <a:r>
              <a:rPr lang="fr-FR" sz="2400" dirty="0"/>
              <a:t>CORPS DE LA PAGE D’ACCUEIL</a:t>
            </a:r>
            <a:endParaRPr lang="fr-FR" sz="2400" dirty="0">
              <a:solidFill>
                <a:schemeClr val="tx1"/>
              </a:solidFill>
            </a:endParaRPr>
          </a:p>
        </p:txBody>
      </p:sp>
      <p:sp>
        <p:nvSpPr>
          <p:cNvPr id="7" name="ZoneTexte 6">
            <a:extLst>
              <a:ext uri="{FF2B5EF4-FFF2-40B4-BE49-F238E27FC236}">
                <a16:creationId xmlns:a16="http://schemas.microsoft.com/office/drawing/2014/main" id="{F5E89EEE-3754-4A77-9248-141F9D64E1D0}"/>
              </a:ext>
            </a:extLst>
          </p:cNvPr>
          <p:cNvSpPr txBox="1"/>
          <p:nvPr/>
        </p:nvSpPr>
        <p:spPr>
          <a:xfrm>
            <a:off x="410338" y="2271870"/>
            <a:ext cx="6037323" cy="6448656"/>
          </a:xfrm>
          <a:prstGeom prst="rect">
            <a:avLst/>
          </a:prstGeom>
          <a:noFill/>
        </p:spPr>
        <p:txBody>
          <a:bodyPr rot="0" spcFirstLastPara="0" vertOverflow="overflow" horzOverflow="overflow" vert="horz" wrap="square" lIns="46450" tIns="23225" rIns="46450" bIns="23225" numCol="1" spcCol="0" rtlCol="0" fromWordArt="0" anchor="t" anchorCtr="0" forceAA="0" compatLnSpc="1">
            <a:prstTxWarp prst="textNoShape">
              <a:avLst/>
            </a:prstTxWarp>
            <a:spAutoFit/>
          </a:bodyPr>
          <a:lstStyle/>
          <a:p>
            <a:r>
              <a:rPr lang="fr-FR" sz="1600" dirty="0"/>
              <a:t>Bienvenue,</a:t>
            </a:r>
          </a:p>
          <a:p>
            <a:endParaRPr lang="fr-FR" sz="1600" dirty="0"/>
          </a:p>
          <a:p>
            <a:r>
              <a:rPr lang="fr-FR" sz="1600" dirty="0"/>
              <a:t>	Nous sommes 3 stagiaires qui avons eus pour objectif de </a:t>
            </a:r>
            <a:r>
              <a:rPr lang="fr-FR" sz="1600" b="0" i="0" dirty="0">
                <a:effectLst/>
              </a:rPr>
              <a:t>concevoir et développer un outil de communication numérique de type site web sur le thème de l'« </a:t>
            </a:r>
            <a:r>
              <a:rPr lang="fr-FR" sz="1600" b="0" i="1" dirty="0">
                <a:effectLst/>
              </a:rPr>
              <a:t>e-inclusion</a:t>
            </a:r>
            <a:r>
              <a:rPr lang="fr-FR" sz="1600" b="0" i="0" dirty="0">
                <a:effectLst/>
              </a:rPr>
              <a:t> » des personnes en situation de handicap au cours de notre formation.</a:t>
            </a:r>
          </a:p>
          <a:p>
            <a:r>
              <a:rPr lang="fr-FR" sz="1600" dirty="0"/>
              <a:t>	Nous avons donc eu la lourde tache de réalisé ce projet de A à Z( respect du cahier des charges, réalisation d’un dossier de conception, de maquettes, prototypes etc.)</a:t>
            </a:r>
          </a:p>
          <a:p>
            <a:r>
              <a:rPr lang="fr-FR" sz="1600" dirty="0"/>
              <a:t>	</a:t>
            </a:r>
            <a:r>
              <a:rPr lang="fr-FR" sz="1600" b="1" dirty="0"/>
              <a:t>Mais surtout respecter l’accessibilité pour tous</a:t>
            </a:r>
          </a:p>
          <a:p>
            <a:endParaRPr lang="fr-FR" sz="1600" b="1" dirty="0"/>
          </a:p>
          <a:p>
            <a:r>
              <a:rPr lang="fr-FR" sz="1600" dirty="0">
                <a:cs typeface="Calibri"/>
              </a:rPr>
              <a:t>	De ce fait e site vous paraîtra sûrement peu esthétique mais nous avons fais le choix fort de laisser le design de côté afin de nous concentrer sur  l’accessibilité afin que chacun quel qu'il soit puisse y accéder sans aucune difficulté. </a:t>
            </a:r>
          </a:p>
          <a:p>
            <a:endParaRPr lang="fr-FR" sz="1600" b="1" dirty="0"/>
          </a:p>
          <a:p>
            <a:r>
              <a:rPr lang="fr-FR" sz="1600" dirty="0"/>
              <a:t>	Ce site est un support et a pour objectif de sensibiliser le plus grand nombre à la problématique de l'accessibilité numérique en général mais plus précisément pour les personnes handicapées. </a:t>
            </a:r>
          </a:p>
          <a:p>
            <a:r>
              <a:rPr lang="fr-FR" sz="1600" dirty="0"/>
              <a:t>	Il a aussi pour vocation de fournir des  préconisations aux concepteurs de contenu numérique.</a:t>
            </a:r>
            <a:r>
              <a:rPr lang="fr-FR" sz="1600" dirty="0">
                <a:cs typeface="Calibri"/>
              </a:rPr>
              <a:t>​</a:t>
            </a:r>
          </a:p>
          <a:p>
            <a:r>
              <a:rPr lang="fr-FR" sz="1600" dirty="0">
                <a:cs typeface="Calibri"/>
              </a:rPr>
              <a:t>	Vous y trouverez donc deux sections traitant chacune de ces deux domaines avec notamment des supports visuels, des textes mais aussi des liens utiles.</a:t>
            </a:r>
          </a:p>
          <a:p>
            <a:r>
              <a:rPr lang="fr-FR" sz="1600" dirty="0">
                <a:cs typeface="Calibri"/>
              </a:rPr>
              <a:t>	</a:t>
            </a:r>
          </a:p>
          <a:p>
            <a:endParaRPr lang="fr-FR" sz="1600" dirty="0">
              <a:cs typeface="Calibri"/>
            </a:endParaRPr>
          </a:p>
        </p:txBody>
      </p:sp>
      <p:sp>
        <p:nvSpPr>
          <p:cNvPr id="8" name="ZoneTexte 7">
            <a:extLst>
              <a:ext uri="{FF2B5EF4-FFF2-40B4-BE49-F238E27FC236}">
                <a16:creationId xmlns:a16="http://schemas.microsoft.com/office/drawing/2014/main" id="{E1A4C769-1813-4297-A171-4428EB4D9B69}"/>
              </a:ext>
            </a:extLst>
          </p:cNvPr>
          <p:cNvSpPr txBox="1"/>
          <p:nvPr/>
        </p:nvSpPr>
        <p:spPr>
          <a:xfrm>
            <a:off x="458379" y="1071541"/>
            <a:ext cx="6399621" cy="1200329"/>
          </a:xfrm>
          <a:prstGeom prst="rect">
            <a:avLst/>
          </a:prstGeom>
          <a:noFill/>
        </p:spPr>
        <p:txBody>
          <a:bodyPr wrap="square" rtlCol="0">
            <a:spAutoFit/>
          </a:bodyPr>
          <a:lstStyle/>
          <a:p>
            <a:pPr marL="342900" indent="-342900">
              <a:buFont typeface="Arial" panose="020B0604020202020204" pitchFamily="34" charset="0"/>
              <a:buChar char="•"/>
            </a:pPr>
            <a:r>
              <a:rPr lang="fr-FR" sz="2400" dirty="0"/>
              <a:t>H3 TEXTE PRESENTATION / A PROPOS / /DONNEES GENERALES</a:t>
            </a:r>
            <a:br>
              <a:rPr lang="fr-FR" sz="2400" dirty="0"/>
            </a:br>
            <a:endParaRPr lang="fr-FR" sz="2400" dirty="0"/>
          </a:p>
        </p:txBody>
      </p:sp>
    </p:spTree>
    <p:extLst>
      <p:ext uri="{BB962C8B-B14F-4D97-AF65-F5344CB8AC3E}">
        <p14:creationId xmlns:p14="http://schemas.microsoft.com/office/powerpoint/2010/main" val="678918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310D6A55-2ADA-4928-818E-3F026E087621}"/>
              </a:ext>
            </a:extLst>
          </p:cNvPr>
          <p:cNvSpPr txBox="1"/>
          <p:nvPr/>
        </p:nvSpPr>
        <p:spPr>
          <a:xfrm>
            <a:off x="1264596" y="661481"/>
            <a:ext cx="2141997" cy="369332"/>
          </a:xfrm>
          <a:prstGeom prst="rect">
            <a:avLst/>
          </a:prstGeom>
          <a:noFill/>
        </p:spPr>
        <p:txBody>
          <a:bodyPr wrap="none" rtlCol="0">
            <a:spAutoFit/>
          </a:bodyPr>
          <a:lstStyle/>
          <a:p>
            <a:r>
              <a:rPr lang="fr-FR" dirty="0"/>
              <a:t>QUELQUES CHIFFRES</a:t>
            </a:r>
          </a:p>
        </p:txBody>
      </p:sp>
      <p:pic>
        <p:nvPicPr>
          <p:cNvPr id="12" name="Image 11">
            <a:extLst>
              <a:ext uri="{FF2B5EF4-FFF2-40B4-BE49-F238E27FC236}">
                <a16:creationId xmlns:a16="http://schemas.microsoft.com/office/drawing/2014/main" id="{B809ACD8-4AF4-4405-B245-4150B6D366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660" y="1030813"/>
            <a:ext cx="2941299" cy="2911885"/>
          </a:xfrm>
          <a:prstGeom prst="rect">
            <a:avLst/>
          </a:prstGeom>
        </p:spPr>
      </p:pic>
      <p:pic>
        <p:nvPicPr>
          <p:cNvPr id="14" name="Image 13">
            <a:extLst>
              <a:ext uri="{FF2B5EF4-FFF2-40B4-BE49-F238E27FC236}">
                <a16:creationId xmlns:a16="http://schemas.microsoft.com/office/drawing/2014/main" id="{AAD1A104-8616-4D8E-985D-3233B7E0C7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6030" y="1030813"/>
            <a:ext cx="1945641" cy="2728761"/>
          </a:xfrm>
          <a:prstGeom prst="rect">
            <a:avLst/>
          </a:prstGeom>
        </p:spPr>
      </p:pic>
    </p:spTree>
    <p:extLst>
      <p:ext uri="{BB962C8B-B14F-4D97-AF65-F5344CB8AC3E}">
        <p14:creationId xmlns:p14="http://schemas.microsoft.com/office/powerpoint/2010/main" val="3083142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00B7BD49-7F0D-4575-A204-3DB5A49B94A0}"/>
              </a:ext>
            </a:extLst>
          </p:cNvPr>
          <p:cNvSpPr txBox="1"/>
          <p:nvPr/>
        </p:nvSpPr>
        <p:spPr>
          <a:xfrm>
            <a:off x="2093025" y="441253"/>
            <a:ext cx="2700804" cy="461665"/>
          </a:xfrm>
          <a:prstGeom prst="rect">
            <a:avLst/>
          </a:prstGeom>
          <a:noFill/>
        </p:spPr>
        <p:txBody>
          <a:bodyPr wrap="none" rtlCol="0">
            <a:spAutoFit/>
          </a:bodyPr>
          <a:lstStyle/>
          <a:p>
            <a:r>
              <a:rPr lang="fr-FR" sz="2400" b="1"/>
              <a:t>2.  </a:t>
            </a:r>
            <a:r>
              <a:rPr lang="fr-FR" sz="2400" b="1" u="sng"/>
              <a:t>SENSIBILISATION</a:t>
            </a:r>
          </a:p>
        </p:txBody>
      </p:sp>
      <p:sp>
        <p:nvSpPr>
          <p:cNvPr id="3" name="ZoneTexte 2">
            <a:extLst>
              <a:ext uri="{FF2B5EF4-FFF2-40B4-BE49-F238E27FC236}">
                <a16:creationId xmlns:a16="http://schemas.microsoft.com/office/drawing/2014/main" id="{A0DA4B8F-159D-47C7-AE8A-53F7C548CDF9}"/>
              </a:ext>
            </a:extLst>
          </p:cNvPr>
          <p:cNvSpPr txBox="1"/>
          <p:nvPr/>
        </p:nvSpPr>
        <p:spPr>
          <a:xfrm>
            <a:off x="447675" y="1011615"/>
            <a:ext cx="5715000" cy="57246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400" b="1" u="sng" dirty="0">
                <a:ea typeface="+mn-lt"/>
                <a:cs typeface="+mn-lt"/>
              </a:rPr>
              <a:t>H3 Qu’est ce que l’ accessibilité ?</a:t>
            </a:r>
            <a:r>
              <a:rPr lang="fr-FR" sz="2400" dirty="0">
                <a:ea typeface="+mn-lt"/>
                <a:cs typeface="+mn-lt"/>
              </a:rPr>
              <a:t> </a:t>
            </a:r>
            <a:endParaRPr lang="fr-FR" sz="2400" dirty="0">
              <a:cs typeface="Calibri"/>
            </a:endParaRPr>
          </a:p>
          <a:p>
            <a:endParaRPr lang="fr-FR" dirty="0">
              <a:ea typeface="+mn-lt"/>
              <a:cs typeface="+mn-lt"/>
            </a:endParaRPr>
          </a:p>
          <a:p>
            <a:r>
              <a:rPr lang="fr-FR" dirty="0">
                <a:ea typeface="+mn-lt"/>
                <a:cs typeface="+mn-lt"/>
              </a:rPr>
              <a:t>L’accessibilité numérique  permet aux personnes en situation de handicap d’accéder aux contenus et services digitaux. Pour ce faire, on applique aux interfaces digitales des normes d’accessibilité émises par le W3C (</a:t>
            </a:r>
            <a:r>
              <a:rPr lang="en" dirty="0">
                <a:ea typeface="+mn-lt"/>
                <a:cs typeface="+mn-lt"/>
              </a:rPr>
              <a:t>World Wide Web Consortium</a:t>
            </a:r>
            <a:r>
              <a:rPr lang="fr-FR" dirty="0">
                <a:ea typeface="+mn-lt"/>
                <a:cs typeface="+mn-lt"/>
              </a:rPr>
              <a:t>) et pensées par des ergonomes pour chaque type de handicap.</a:t>
            </a:r>
            <a:endParaRPr lang="fr-FR" dirty="0"/>
          </a:p>
          <a:p>
            <a:r>
              <a:rPr lang="fr-FR" dirty="0">
                <a:ea typeface="+mn-lt"/>
                <a:cs typeface="+mn-lt"/>
              </a:rPr>
              <a:t>L’accessibilité couvre également des notions liées à la compatibilité matérielle et logicielle ainsi qu’à la performance des réseaux. Tous les utilisateurs, sans discrimination, pourront alors Percevoir - Comprendre - Naviguer, mais aussi Interagir - Créer du contenu - Apporter leur contribution à l’univers numérique.</a:t>
            </a:r>
            <a:endParaRPr lang="fr-FR" dirty="0"/>
          </a:p>
          <a:p>
            <a:r>
              <a:rPr lang="fr-FR" dirty="0">
                <a:ea typeface="+mn-lt"/>
                <a:cs typeface="+mn-lt"/>
              </a:rPr>
              <a:t>Outre son utilité première, à savoir la mise à disposition des contenus aux publics sans discrimination, l’accessibilité numérique présente de nombreux avantages – et pas des moindres – qui constituent autant d’opportunités pour les entreprises, bien au-delà d’une obligation légale.</a:t>
            </a:r>
          </a:p>
          <a:p>
            <a:endParaRPr lang="fr-FR" dirty="0">
              <a:cs typeface="Calibri"/>
            </a:endParaRPr>
          </a:p>
        </p:txBody>
      </p:sp>
    </p:spTree>
    <p:extLst>
      <p:ext uri="{BB962C8B-B14F-4D97-AF65-F5344CB8AC3E}">
        <p14:creationId xmlns:p14="http://schemas.microsoft.com/office/powerpoint/2010/main" val="1078865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3">
            <a:extLst>
              <a:ext uri="{FF2B5EF4-FFF2-40B4-BE49-F238E27FC236}">
                <a16:creationId xmlns:a16="http://schemas.microsoft.com/office/drawing/2014/main" id="{6779D125-C4CB-4748-8066-00764FDE5CF3}"/>
              </a:ext>
            </a:extLst>
          </p:cNvPr>
          <p:cNvPicPr>
            <a:picLocks noChangeAspect="1"/>
          </p:cNvPicPr>
          <p:nvPr/>
        </p:nvPicPr>
        <p:blipFill>
          <a:blip r:embed="rId2"/>
          <a:stretch>
            <a:fillRect/>
          </a:stretch>
        </p:blipFill>
        <p:spPr>
          <a:xfrm>
            <a:off x="247650" y="2655956"/>
            <a:ext cx="4905375" cy="2793864"/>
          </a:xfrm>
          <a:prstGeom prst="rect">
            <a:avLst/>
          </a:prstGeom>
        </p:spPr>
      </p:pic>
      <p:sp>
        <p:nvSpPr>
          <p:cNvPr id="4" name="ZoneTexte 1">
            <a:extLst>
              <a:ext uri="{FF2B5EF4-FFF2-40B4-BE49-F238E27FC236}">
                <a16:creationId xmlns:a16="http://schemas.microsoft.com/office/drawing/2014/main" id="{3F806088-C991-4DE5-8383-1639B760A117}"/>
              </a:ext>
            </a:extLst>
          </p:cNvPr>
          <p:cNvSpPr txBox="1"/>
          <p:nvPr/>
        </p:nvSpPr>
        <p:spPr>
          <a:xfrm>
            <a:off x="419100" y="258180"/>
            <a:ext cx="6105525" cy="240065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r-FR" sz="2400" b="1" u="sng" dirty="0">
                <a:ea typeface="+mn-lt"/>
                <a:cs typeface="+mn-lt"/>
              </a:rPr>
              <a:t>H3 Les différentes  formes d'handicaps</a:t>
            </a:r>
          </a:p>
          <a:p>
            <a:endParaRPr lang="fr-FR" sz="1400" b="1" u="sng" dirty="0">
              <a:ea typeface="+mn-lt"/>
              <a:cs typeface="+mn-lt"/>
            </a:endParaRPr>
          </a:p>
          <a:p>
            <a:r>
              <a:rPr lang="fr-FR" sz="1400" dirty="0">
                <a:ea typeface="+mn-lt"/>
                <a:cs typeface="+mn-lt"/>
              </a:rPr>
              <a:t>Plusieurs handicap peut rendre un site inaccessible :</a:t>
            </a:r>
          </a:p>
          <a:p>
            <a:r>
              <a:rPr lang="fr-FR" sz="1400" dirty="0">
                <a:ea typeface="+mn-lt"/>
                <a:cs typeface="+mn-lt"/>
              </a:rPr>
              <a:t>- visuelle :</a:t>
            </a:r>
          </a:p>
          <a:p>
            <a:r>
              <a:rPr lang="fr-FR" sz="1400" dirty="0">
                <a:ea typeface="+mn-lt"/>
                <a:cs typeface="+mn-lt"/>
              </a:rPr>
              <a:t>Difficulté de lire les textes , de différencier les couleurs, voir aveuglement totale</a:t>
            </a:r>
          </a:p>
          <a:p>
            <a:r>
              <a:rPr lang="fr-FR" sz="1400" dirty="0">
                <a:ea typeface="+mn-lt"/>
                <a:cs typeface="+mn-lt"/>
              </a:rPr>
              <a:t>- auditif :</a:t>
            </a:r>
          </a:p>
          <a:p>
            <a:r>
              <a:rPr lang="fr-FR" sz="1400" dirty="0">
                <a:ea typeface="+mn-lt"/>
                <a:cs typeface="+mn-lt"/>
              </a:rPr>
              <a:t>Impossibilité de lire les contenus audio</a:t>
            </a:r>
          </a:p>
          <a:p>
            <a:r>
              <a:rPr lang="fr-FR" sz="1400" dirty="0">
                <a:ea typeface="+mn-lt"/>
                <a:cs typeface="+mn-lt"/>
              </a:rPr>
              <a:t>-motrices :</a:t>
            </a:r>
          </a:p>
          <a:p>
            <a:r>
              <a:rPr lang="fr-FR" sz="1400" dirty="0">
                <a:ea typeface="+mn-lt"/>
                <a:cs typeface="+mn-lt"/>
              </a:rPr>
              <a:t>Incapacité d'utiliser clavier ou souris non adapté, utilisation de commande vocale</a:t>
            </a:r>
          </a:p>
          <a:p>
            <a:r>
              <a:rPr lang="fr-FR" sz="1400" dirty="0">
                <a:ea typeface="+mn-lt"/>
                <a:cs typeface="+mn-lt"/>
              </a:rPr>
              <a:t>-cognitives</a:t>
            </a:r>
          </a:p>
        </p:txBody>
      </p:sp>
      <p:sp>
        <p:nvSpPr>
          <p:cNvPr id="5" name="ZoneTexte 1">
            <a:extLst>
              <a:ext uri="{FF2B5EF4-FFF2-40B4-BE49-F238E27FC236}">
                <a16:creationId xmlns:a16="http://schemas.microsoft.com/office/drawing/2014/main" id="{638D4B04-DC53-4D25-A754-7CD7F8581365}"/>
              </a:ext>
            </a:extLst>
          </p:cNvPr>
          <p:cNvSpPr txBox="1"/>
          <p:nvPr/>
        </p:nvSpPr>
        <p:spPr>
          <a:xfrm>
            <a:off x="200025" y="5314950"/>
            <a:ext cx="649605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r-FR" sz="900" dirty="0">
                <a:ea typeface="+mn-lt"/>
                <a:cs typeface="+mn-lt"/>
              </a:rPr>
              <a:t>Source :</a:t>
            </a:r>
            <a:endParaRPr lang="fr-FR" dirty="0">
              <a:ea typeface="+mn-lt"/>
              <a:cs typeface="+mn-lt"/>
            </a:endParaRPr>
          </a:p>
          <a:p>
            <a:r>
              <a:rPr lang="fr-FR" sz="900" dirty="0">
                <a:ea typeface="+mn-lt"/>
                <a:cs typeface="+mn-lt"/>
              </a:rPr>
              <a:t> </a:t>
            </a:r>
            <a:r>
              <a:rPr lang="fr-FR" sz="900" u="sng" dirty="0">
                <a:ea typeface="+mn-lt"/>
                <a:cs typeface="+mn-lt"/>
              </a:rPr>
              <a:t>https://www.lagazettedescommunes.com/634699/accessibilite-numerique-un-pas-en-arriere-pour-les-personnes-handicapees/</a:t>
            </a:r>
            <a:r>
              <a:rPr lang="fr-FR" sz="900" dirty="0">
                <a:ea typeface="+mn-lt"/>
                <a:cs typeface="+mn-lt"/>
              </a:rPr>
              <a:t> </a:t>
            </a:r>
            <a:endParaRPr lang="fr-FR" dirty="0">
              <a:cs typeface="Calibri"/>
            </a:endParaRPr>
          </a:p>
        </p:txBody>
      </p:sp>
    </p:spTree>
    <p:extLst>
      <p:ext uri="{BB962C8B-B14F-4D97-AF65-F5344CB8AC3E}">
        <p14:creationId xmlns:p14="http://schemas.microsoft.com/office/powerpoint/2010/main" val="4290640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1">
            <a:extLst>
              <a:ext uri="{FF2B5EF4-FFF2-40B4-BE49-F238E27FC236}">
                <a16:creationId xmlns:a16="http://schemas.microsoft.com/office/drawing/2014/main" id="{87B7D58B-5353-43C6-8005-E4C48A07C6ED}"/>
              </a:ext>
            </a:extLst>
          </p:cNvPr>
          <p:cNvSpPr txBox="1"/>
          <p:nvPr/>
        </p:nvSpPr>
        <p:spPr>
          <a:xfrm>
            <a:off x="152400" y="85725"/>
            <a:ext cx="6286500" cy="353943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r-FR" b="1" dirty="0">
                <a:ea typeface="+mn-lt"/>
                <a:cs typeface="+mn-lt"/>
              </a:rPr>
              <a:t> </a:t>
            </a:r>
            <a:r>
              <a:rPr lang="fr-FR" sz="2400" b="1" u="sng" dirty="0">
                <a:ea typeface="+mn-lt"/>
                <a:cs typeface="+mn-lt"/>
              </a:rPr>
              <a:t>Les problématiques rencontrées </a:t>
            </a:r>
          </a:p>
          <a:p>
            <a:endParaRPr lang="fr-FR" b="1" u="sng" dirty="0">
              <a:cs typeface="Calibri"/>
            </a:endParaRPr>
          </a:p>
          <a:p>
            <a:r>
              <a:rPr lang="fr-FR" sz="1400" dirty="0">
                <a:ea typeface="+mn-lt"/>
                <a:cs typeface="+mn-lt"/>
              </a:rPr>
              <a:t>Pour agir contre l’exclusion sociale des personnes en situation de handicap, c’est souvent à l’accessibilité des infrastructures que l’on pense (bâtiments ou transports en commun par exemple). Cependant, l’accessibilité ne s’applique pas uniquement à ces domaines. Elle s’étend aussi à l’usage que nous avons tous des sites web, applications et autres outils digitaux.</a:t>
            </a:r>
            <a:endParaRPr lang="fr-FR" dirty="0"/>
          </a:p>
          <a:p>
            <a:r>
              <a:rPr lang="fr-FR" sz="1400" dirty="0">
                <a:cs typeface="Calibri"/>
              </a:rPr>
              <a:t>En Europe environ 20% de la population sont porteuse d'un handicap , or ne rien mettre en œuvre pour faciliter l'accès à son site c'est comme ignorer un cinquième de ses internautes.</a:t>
            </a:r>
          </a:p>
          <a:p>
            <a:r>
              <a:rPr lang="fr-FR" sz="1400" dirty="0">
                <a:cs typeface="Calibri"/>
              </a:rPr>
              <a:t>Aujourd'hui , de nombreux site utilise le javascript pour rendre une page dynamique, mais souvent la sémantique des pages en vient a être négligée, pourtant une bonne sémantique permet de facilité la lecture des synthèses vocale.</a:t>
            </a:r>
          </a:p>
          <a:p>
            <a:r>
              <a:rPr lang="fr-FR" sz="1400" dirty="0">
                <a:cs typeface="Calibri"/>
              </a:rPr>
              <a:t>De plus c'est fonctions sont généralement prévus pour fonctionner à la souris en oubliant le clavier ou des commande vocales .</a:t>
            </a:r>
          </a:p>
        </p:txBody>
      </p:sp>
    </p:spTree>
    <p:extLst>
      <p:ext uri="{BB962C8B-B14F-4D97-AF65-F5344CB8AC3E}">
        <p14:creationId xmlns:p14="http://schemas.microsoft.com/office/powerpoint/2010/main" val="1487500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0E7B8BB7-F92A-4E83-99F4-30ECB264FD00}"/>
              </a:ext>
            </a:extLst>
          </p:cNvPr>
          <p:cNvSpPr txBox="1"/>
          <p:nvPr/>
        </p:nvSpPr>
        <p:spPr>
          <a:xfrm>
            <a:off x="2131125" y="69778"/>
            <a:ext cx="2425857" cy="461665"/>
          </a:xfrm>
          <a:prstGeom prst="rect">
            <a:avLst/>
          </a:prstGeom>
          <a:noFill/>
        </p:spPr>
        <p:txBody>
          <a:bodyPr wrap="none" lIns="91440" tIns="45720" rIns="91440" bIns="45720" rtlCol="0" anchor="t">
            <a:spAutoFit/>
          </a:bodyPr>
          <a:lstStyle/>
          <a:p>
            <a:r>
              <a:rPr lang="fr-FR" sz="2400" b="1"/>
              <a:t>3.  Préconisations</a:t>
            </a:r>
            <a:endParaRPr lang="fr-FR" sz="2400" b="1" u="sng"/>
          </a:p>
        </p:txBody>
      </p:sp>
      <p:sp>
        <p:nvSpPr>
          <p:cNvPr id="2" name="ZoneTexte 1">
            <a:extLst>
              <a:ext uri="{FF2B5EF4-FFF2-40B4-BE49-F238E27FC236}">
                <a16:creationId xmlns:a16="http://schemas.microsoft.com/office/drawing/2014/main" id="{C0585C69-851E-43DB-9AD4-EE1934C4311E}"/>
              </a:ext>
            </a:extLst>
          </p:cNvPr>
          <p:cNvSpPr txBox="1"/>
          <p:nvPr/>
        </p:nvSpPr>
        <p:spPr>
          <a:xfrm>
            <a:off x="242104" y="537741"/>
            <a:ext cx="6693060" cy="86177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fr-FR" dirty="0">
              <a:cs typeface="Calibri"/>
            </a:endParaRPr>
          </a:p>
          <a:p>
            <a:r>
              <a:rPr lang="fr-FR" sz="1600" b="1">
                <a:solidFill>
                  <a:srgbClr val="006A67"/>
                </a:solidFill>
                <a:cs typeface="Calibri"/>
              </a:rPr>
              <a:t>H2 Titre de la page</a:t>
            </a:r>
            <a:r>
              <a:rPr lang="fr-FR" sz="1600" b="1" dirty="0">
                <a:cs typeface="Calibri"/>
              </a:rPr>
              <a:t> </a:t>
            </a:r>
          </a:p>
          <a:p>
            <a:pPr algn="ctr"/>
            <a:endParaRPr lang="fr-FR">
              <a:cs typeface="Calibri"/>
            </a:endParaRPr>
          </a:p>
          <a:p>
            <a:r>
              <a:rPr lang="fr-FR" sz="1200">
                <a:cs typeface="Calibri"/>
              </a:rPr>
              <a:t>A destination des concepteurs et développeurs de sites et d'applications web, leur rôles étant déterminant.</a:t>
            </a:r>
          </a:p>
          <a:p>
            <a:endParaRPr lang="fr-FR" sz="1200">
              <a:cs typeface="Calibri"/>
            </a:endParaRPr>
          </a:p>
          <a:p>
            <a:r>
              <a:rPr lang="fr-FR" sz="1200">
                <a:cs typeface="Calibri"/>
              </a:rPr>
              <a:t>H3</a:t>
            </a:r>
            <a:r>
              <a:rPr lang="fr-FR" sz="1400">
                <a:solidFill>
                  <a:srgbClr val="006A67"/>
                </a:solidFill>
                <a:cs typeface="Calibri"/>
              </a:rPr>
              <a:t> </a:t>
            </a:r>
            <a:r>
              <a:rPr lang="fr-FR" sz="1400" b="1">
                <a:solidFill>
                  <a:srgbClr val="006A67"/>
                </a:solidFill>
                <a:cs typeface="Calibri"/>
              </a:rPr>
              <a:t>1.Rendre le web accessible </a:t>
            </a:r>
          </a:p>
          <a:p>
            <a:endParaRPr lang="fr-FR" sz="1400" b="1">
              <a:ea typeface="+mn-lt"/>
              <a:cs typeface="+mn-lt"/>
            </a:endParaRPr>
          </a:p>
          <a:p>
            <a:r>
              <a:rPr lang="fr-FR" sz="1200">
                <a:ea typeface="+mn-lt"/>
                <a:cs typeface="+mn-lt"/>
              </a:rPr>
              <a:t>En général, tout le monde s’accorde pour dire que l’accessibilité est une cause juste et personne ne réfute le fait que tous les sites devraient être accessibles. Toutefois, dans les faits, l’accessibilité est bien trop souvent traitée comme une surcouche et n’est vraiment prise en considération qu’une fois la phase de production terminée, lors d’un audit effectué par un expert en accessibilité certifié.</a:t>
            </a:r>
            <a:endParaRPr lang="fr-FR" sz="1200">
              <a:cs typeface="Calibri"/>
            </a:endParaRPr>
          </a:p>
          <a:p>
            <a:endParaRPr lang="fr-FR" sz="1200">
              <a:ea typeface="+mn-lt"/>
              <a:cs typeface="+mn-lt"/>
            </a:endParaRPr>
          </a:p>
          <a:p>
            <a:r>
              <a:rPr lang="fr-FR" sz="1200">
                <a:ea typeface="+mn-lt"/>
                <a:cs typeface="+mn-lt"/>
              </a:rPr>
              <a:t>En réalité, la mise en accessibilité ne peut se résumer à un audit en fin de projet car il s’agit d’une vraie démarche à initier le plus tôt possible. </a:t>
            </a:r>
            <a:endParaRPr lang="fr-FR" sz="1200">
              <a:cs typeface="Calibri"/>
            </a:endParaRPr>
          </a:p>
          <a:p>
            <a:endParaRPr lang="fr-FR" sz="1200" b="1">
              <a:ea typeface="+mn-lt"/>
              <a:cs typeface="+mn-lt"/>
            </a:endParaRPr>
          </a:p>
          <a:p>
            <a:r>
              <a:rPr lang="fr-FR" sz="1200">
                <a:ea typeface="+mn-lt"/>
                <a:cs typeface="+mn-lt"/>
              </a:rPr>
              <a:t> Pour les personnes en situation de handicap, </a:t>
            </a:r>
            <a:r>
              <a:rPr lang="fr-FR" sz="1200" b="1">
                <a:ea typeface="+mn-lt"/>
                <a:cs typeface="+mn-lt"/>
              </a:rPr>
              <a:t>les services numériques représentent une opportunité unique d’inclusion dans la société à condition que ces services soient conçus et développés selon des règles d’accessibilité</a:t>
            </a:r>
            <a:r>
              <a:rPr lang="fr-FR" sz="1200">
                <a:ea typeface="+mn-lt"/>
                <a:cs typeface="+mn-lt"/>
              </a:rPr>
              <a:t>. En effet, comme le numérique est présent partout aujourd’hui, un manque d’accessibilité conduit irrémédiablement à des situations d’exclusion, impossibilité d’occuper un emploi, d’accéder aux droits, de profiter des services numériques, d’accéder à l’information…»</a:t>
            </a:r>
            <a:endParaRPr lang="fr-FR" sz="1200">
              <a:cs typeface="Calibri"/>
            </a:endParaRPr>
          </a:p>
          <a:p>
            <a:endParaRPr lang="fr-FR" sz="1200">
              <a:cs typeface="Calibri"/>
            </a:endParaRPr>
          </a:p>
          <a:p>
            <a:r>
              <a:rPr lang="fr-FR" sz="1200">
                <a:cs typeface="Calibri"/>
              </a:rPr>
              <a:t>Tout d'abord comprendre les difficultés rencontrées par les porteurs d'handicaps est primordial. </a:t>
            </a:r>
          </a:p>
          <a:p>
            <a:r>
              <a:rPr lang="fr-FR" sz="1200">
                <a:cs typeface="Calibri"/>
              </a:rPr>
              <a:t>Dans un deuxième temps s'approprier les normes et les bonnes pratiques grâce notamment aux ressources en ligne.</a:t>
            </a:r>
          </a:p>
          <a:p>
            <a:endParaRPr lang="fr-FR" sz="1200">
              <a:cs typeface="Calibri"/>
            </a:endParaRPr>
          </a:p>
          <a:p>
            <a:r>
              <a:rPr lang="fr-FR" sz="1200">
                <a:solidFill>
                  <a:srgbClr val="0070C0"/>
                </a:solidFill>
                <a:cs typeface="Calibri"/>
              </a:rPr>
              <a:t>Mais avant tout, que dit la loi ?</a:t>
            </a:r>
          </a:p>
          <a:p>
            <a:endParaRPr lang="fr-FR" sz="1200" b="1">
              <a:cs typeface="Calibri"/>
            </a:endParaRPr>
          </a:p>
          <a:p>
            <a:r>
              <a:rPr lang="fr-FR" sz="1200">
                <a:cs typeface="Calibri"/>
              </a:rPr>
              <a:t>     </a:t>
            </a:r>
            <a:endParaRPr lang="fr-FR" sz="1200">
              <a:ea typeface="+mn-lt"/>
              <a:cs typeface="+mn-lt"/>
            </a:endParaRPr>
          </a:p>
          <a:p>
            <a:r>
              <a:rPr lang="fr-FR" sz="1200" b="1">
                <a:ea typeface="+mn-lt"/>
                <a:cs typeface="+mn-lt"/>
              </a:rPr>
              <a:t>En France,</a:t>
            </a:r>
            <a:r>
              <a:rPr lang="fr-FR" sz="1200">
                <a:ea typeface="+mn-lt"/>
                <a:cs typeface="+mn-lt"/>
              </a:rPr>
              <a:t> la loi du 11 février 2005, “Pour l’égalité des droits et des chances, la participation et la citoyenneté des personnes handicapées” impose, dans son article 47, “l’accessibilité des services de communication publique en ligne pour les services de l’Etat, des collectivités territoriales et des établissements publics qui en dépendent”, dans un premier temps. Dans d’autres pays cette obligation existe depuis les années 90, c’est le cas des Etats-Unis.</a:t>
            </a:r>
            <a:endParaRPr lang="fr-FR" sz="1200">
              <a:cs typeface="Calibri"/>
            </a:endParaRPr>
          </a:p>
          <a:p>
            <a:endParaRPr lang="fr-FR" sz="1200">
              <a:cs typeface="Calibri"/>
            </a:endParaRPr>
          </a:p>
          <a:p>
            <a:endParaRPr lang="fr-FR" sz="1200">
              <a:cs typeface="Calibri"/>
            </a:endParaRPr>
          </a:p>
          <a:p>
            <a:r>
              <a:rPr lang="fr-FR" sz="1200">
                <a:ea typeface="+mn-lt"/>
                <a:cs typeface="+mn-lt"/>
              </a:rPr>
              <a:t>En outre, </a:t>
            </a:r>
            <a:r>
              <a:rPr lang="fr-FR" sz="1200" b="1">
                <a:ea typeface="+mn-lt"/>
                <a:cs typeface="+mn-lt"/>
              </a:rPr>
              <a:t>le World Wide Web Consortium (W3C)</a:t>
            </a:r>
            <a:r>
              <a:rPr lang="fr-FR" sz="1200" b="1" i="1">
                <a:ea typeface="+mn-lt"/>
                <a:cs typeface="+mn-lt"/>
              </a:rPr>
              <a:t>, </a:t>
            </a:r>
            <a:r>
              <a:rPr lang="fr-FR" sz="1200" b="1">
                <a:ea typeface="+mn-lt"/>
                <a:cs typeface="+mn-lt"/>
              </a:rPr>
              <a:t>organisme de normalisation, préconise le « web pour tous », c’est-à-dire que tout le monde doit pouvoir accéder aux innovations technologiques même sans tenir compte de leur matériel, leurs logiciels, leur infrastructure réseau, leur langue maternelle, leur culture, leur situation géographique et leurs capacités physiques ou mentales.</a:t>
            </a:r>
            <a:endParaRPr lang="fr-FR" sz="1200">
              <a:cs typeface="Calibri"/>
            </a:endParaRPr>
          </a:p>
          <a:p>
            <a:endParaRPr lang="fr-FR" sz="1200" b="1">
              <a:cs typeface="Calibri"/>
            </a:endParaRPr>
          </a:p>
          <a:p>
            <a:endParaRPr lang="fr-FR" sz="1200" b="1">
              <a:cs typeface="Calibri"/>
            </a:endParaRPr>
          </a:p>
          <a:p>
            <a:endParaRPr lang="fr-FR" dirty="0">
              <a:cs typeface="Calibri"/>
            </a:endParaRPr>
          </a:p>
        </p:txBody>
      </p:sp>
      <p:pic>
        <p:nvPicPr>
          <p:cNvPr id="4" name="Image 4">
            <a:extLst>
              <a:ext uri="{FF2B5EF4-FFF2-40B4-BE49-F238E27FC236}">
                <a16:creationId xmlns:a16="http://schemas.microsoft.com/office/drawing/2014/main" id="{DD110E61-D7E9-4A0D-AF06-01EB89DE9DD0}"/>
              </a:ext>
            </a:extLst>
          </p:cNvPr>
          <p:cNvPicPr>
            <a:picLocks noChangeAspect="1"/>
          </p:cNvPicPr>
          <p:nvPr/>
        </p:nvPicPr>
        <p:blipFill>
          <a:blip r:embed="rId2"/>
          <a:stretch>
            <a:fillRect/>
          </a:stretch>
        </p:blipFill>
        <p:spPr>
          <a:xfrm>
            <a:off x="4715538" y="246323"/>
            <a:ext cx="1697862" cy="1032439"/>
          </a:xfrm>
          <a:prstGeom prst="rect">
            <a:avLst/>
          </a:prstGeom>
        </p:spPr>
      </p:pic>
    </p:spTree>
    <p:extLst>
      <p:ext uri="{BB962C8B-B14F-4D97-AF65-F5344CB8AC3E}">
        <p14:creationId xmlns:p14="http://schemas.microsoft.com/office/powerpoint/2010/main" val="3071644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AA876681-D098-47B3-B259-7E70A314CAE9}"/>
              </a:ext>
            </a:extLst>
          </p:cNvPr>
          <p:cNvSpPr txBox="1"/>
          <p:nvPr/>
        </p:nvSpPr>
        <p:spPr>
          <a:xfrm>
            <a:off x="247650" y="-66675"/>
            <a:ext cx="6486525" cy="64017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fr-FR">
              <a:cs typeface="Calibri"/>
            </a:endParaRPr>
          </a:p>
          <a:p>
            <a:r>
              <a:rPr lang="fr-FR" sz="1400" b="1">
                <a:solidFill>
                  <a:srgbClr val="006A67"/>
                </a:solidFill>
                <a:ea typeface="+mn-lt"/>
                <a:cs typeface="+mn-lt"/>
              </a:rPr>
              <a:t>PARTIES PRENANTES</a:t>
            </a:r>
          </a:p>
          <a:p>
            <a:endParaRPr lang="fr-FR" sz="1400">
              <a:ea typeface="+mn-lt"/>
              <a:cs typeface="+mn-lt"/>
            </a:endParaRPr>
          </a:p>
          <a:p>
            <a:endParaRPr lang="fr-FR" sz="1400">
              <a:ea typeface="+mn-lt"/>
              <a:cs typeface="+mn-lt"/>
            </a:endParaRPr>
          </a:p>
          <a:p>
            <a:r>
              <a:rPr lang="fr-FR" sz="1400" b="1">
                <a:ea typeface="+mn-lt"/>
                <a:cs typeface="+mn-lt"/>
              </a:rPr>
              <a:t> Chef de projet</a:t>
            </a:r>
            <a:endParaRPr lang="fr-FR" b="1"/>
          </a:p>
          <a:p>
            <a:endParaRPr lang="fr-FR" sz="1400">
              <a:ea typeface="+mn-lt"/>
              <a:cs typeface="+mn-lt"/>
            </a:endParaRPr>
          </a:p>
          <a:p>
            <a:r>
              <a:rPr lang="fr-FR" sz="1400">
                <a:ea typeface="+mn-lt"/>
                <a:cs typeface="+mn-lt"/>
              </a:rPr>
              <a:t> Le Chef de projet (ou Product </a:t>
            </a:r>
            <a:r>
              <a:rPr lang="fr-FR" sz="1400" err="1">
                <a:ea typeface="+mn-lt"/>
                <a:cs typeface="+mn-lt"/>
              </a:rPr>
              <a:t>Owner</a:t>
            </a:r>
            <a:r>
              <a:rPr lang="fr-FR" sz="1400">
                <a:ea typeface="+mn-lt"/>
                <a:cs typeface="+mn-lt"/>
              </a:rPr>
              <a:t>) a pour mission de prendre en compte les contraintes d’accessibilité lors de la rédaction des spécifications fonctionnelles et des choix techniques qui en découlent. </a:t>
            </a:r>
          </a:p>
          <a:p>
            <a:endParaRPr lang="fr-FR" sz="1400" b="1">
              <a:ea typeface="+mn-lt"/>
              <a:cs typeface="+mn-lt"/>
            </a:endParaRPr>
          </a:p>
          <a:p>
            <a:r>
              <a:rPr lang="fr-FR" sz="1400" b="1">
                <a:ea typeface="+mn-lt"/>
                <a:cs typeface="+mn-lt"/>
              </a:rPr>
              <a:t>UX Designer</a:t>
            </a:r>
            <a:endParaRPr lang="fr-FR" b="1">
              <a:cs typeface="Calibri"/>
            </a:endParaRPr>
          </a:p>
          <a:p>
            <a:endParaRPr lang="fr-FR" sz="1400">
              <a:ea typeface="+mn-lt"/>
              <a:cs typeface="+mn-lt"/>
            </a:endParaRPr>
          </a:p>
          <a:p>
            <a:r>
              <a:rPr lang="fr-FR" sz="1400">
                <a:ea typeface="+mn-lt"/>
                <a:cs typeface="+mn-lt"/>
              </a:rPr>
              <a:t> L’UX Designer, garant de l’expérience utilisateur (User </a:t>
            </a:r>
            <a:r>
              <a:rPr lang="fr-FR" sz="1400" err="1">
                <a:ea typeface="+mn-lt"/>
                <a:cs typeface="+mn-lt"/>
              </a:rPr>
              <a:t>eXperience</a:t>
            </a:r>
            <a:r>
              <a:rPr lang="fr-FR" sz="1400">
                <a:ea typeface="+mn-lt"/>
                <a:cs typeface="+mn-lt"/>
              </a:rPr>
              <a:t>), a pour mission de concevoir l’interface pour le plus grand nombre. Il doit donc penser à tous les utilisateurs, quel que soit leur profil, et identifier leurs usages et leurs besoins. En créant un (ou plusieurs) persona en situation de handicap, ce dernier s’assure de ne pas oublier les utilisateurs ayant des besoins particuliers d’accessibilité. Dans le cadre d’une refonte, il pourra également aller à la rencontre d’utilisateurs en situation de handicap pour identifier les points de friction récurrents sur l’interface existante afin de l’optimiser. Il doit également se tenir au fait des bonnes pratiques d’accessibilité en conception et concevoir l’interface en fonction de ces dernières. </a:t>
            </a:r>
          </a:p>
          <a:p>
            <a:endParaRPr lang="fr-FR" sz="1400">
              <a:ea typeface="+mn-lt"/>
              <a:cs typeface="+mn-lt"/>
            </a:endParaRPr>
          </a:p>
          <a:p>
            <a:r>
              <a:rPr lang="fr-FR" sz="1400" b="1">
                <a:ea typeface="+mn-lt"/>
                <a:cs typeface="+mn-lt"/>
              </a:rPr>
              <a:t>DA / UI Designer</a:t>
            </a:r>
            <a:endParaRPr lang="fr-FR" sz="1400" b="1">
              <a:cs typeface="Calibri"/>
            </a:endParaRPr>
          </a:p>
          <a:p>
            <a:endParaRPr lang="fr-FR" sz="1400">
              <a:ea typeface="+mn-lt"/>
              <a:cs typeface="+mn-lt"/>
            </a:endParaRPr>
          </a:p>
          <a:p>
            <a:r>
              <a:rPr lang="fr-FR" sz="1400">
                <a:ea typeface="+mn-lt"/>
                <a:cs typeface="+mn-lt"/>
              </a:rPr>
              <a:t> Le Directeur Artistique ou le Designer d’interface aura à sa charge de s’assurer que la couche graphique de l’interface permettra au plus grand nombre de percevoir tous les éléments et d’accéder à l’information. Le choix des couleurs devra notamment se faire en respectant les contraintes de ratio de contrastes imposés par le RGAA. </a:t>
            </a:r>
          </a:p>
          <a:p>
            <a:endParaRPr lang="fr-FR" sz="1400">
              <a:cs typeface="Calibri"/>
            </a:endParaRPr>
          </a:p>
        </p:txBody>
      </p:sp>
    </p:spTree>
    <p:extLst>
      <p:ext uri="{BB962C8B-B14F-4D97-AF65-F5344CB8AC3E}">
        <p14:creationId xmlns:p14="http://schemas.microsoft.com/office/powerpoint/2010/main" val="2984536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02EFA6D4-D42F-4EE0-A5CA-04DCBFB971C7}"/>
              </a:ext>
            </a:extLst>
          </p:cNvPr>
          <p:cNvSpPr txBox="1"/>
          <p:nvPr/>
        </p:nvSpPr>
        <p:spPr>
          <a:xfrm>
            <a:off x="38100" y="-257175"/>
            <a:ext cx="6238875" cy="135729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fr-FR">
              <a:cs typeface="Calibri"/>
            </a:endParaRPr>
          </a:p>
          <a:p>
            <a:endParaRPr lang="fr-FR">
              <a:cs typeface="Calibri"/>
            </a:endParaRPr>
          </a:p>
          <a:p>
            <a:r>
              <a:rPr lang="fr-FR" sz="1200" b="1">
                <a:cs typeface="Calibri"/>
              </a:rPr>
              <a:t>Développeur</a:t>
            </a:r>
            <a:endParaRPr lang="fr-FR" sz="1200">
              <a:ea typeface="+mn-lt"/>
              <a:cs typeface="+mn-lt"/>
            </a:endParaRPr>
          </a:p>
          <a:p>
            <a:endParaRPr lang="fr-FR" sz="1200">
              <a:ea typeface="+mn-lt"/>
              <a:cs typeface="+mn-lt"/>
            </a:endParaRPr>
          </a:p>
          <a:p>
            <a:r>
              <a:rPr lang="fr-FR" sz="1200">
                <a:cs typeface="Calibri"/>
              </a:rPr>
              <a:t> Un code valide constitue la pierre angulaire de l’accessibilité. Le développeur est l’acteur le plus important dans le cadre d’une démarche de mise en accessibilité car c’est lui qui aura la lourde mission de tout mettre en application. Un code trop complexe est bien souvent source d’incompatibilité avec les technologies d’assistance. “L’objectif c’est de faire un site le plus simple possible. </a:t>
            </a:r>
            <a:endParaRPr lang="fr-FR" sz="1200">
              <a:ea typeface="+mn-lt"/>
              <a:cs typeface="+mn-lt"/>
            </a:endParaRPr>
          </a:p>
          <a:p>
            <a:endParaRPr lang="fr-FR" sz="1200">
              <a:cs typeface="Calibri"/>
            </a:endParaRPr>
          </a:p>
          <a:p>
            <a:r>
              <a:rPr lang="fr-FR" sz="1200" b="1">
                <a:cs typeface="Calibri"/>
              </a:rPr>
              <a:t> Testeurs</a:t>
            </a:r>
            <a:endParaRPr lang="fr-FR" sz="1200">
              <a:ea typeface="+mn-lt"/>
              <a:cs typeface="+mn-lt"/>
            </a:endParaRPr>
          </a:p>
          <a:p>
            <a:endParaRPr lang="fr-FR" sz="1200">
              <a:ea typeface="+mn-lt"/>
              <a:cs typeface="+mn-lt"/>
            </a:endParaRPr>
          </a:p>
          <a:p>
            <a:r>
              <a:rPr lang="fr-FR" sz="1200">
                <a:cs typeface="Calibri"/>
              </a:rPr>
              <a:t> Si les tests sont réalisés en interne par des membres de l’équipe, les personnes en charge des tests en cours de production devront également tester le bon fonctionnement de tous les composants en utilisant diverses technologies d’assistance et en simulant divers mode de navigation. S’il est prévu de faire tester l’interface par de vrais utilisateurs, les personnes en charge du recrutement des participants (Chef de projet) devront s’assurer que tous les types de handicaps sont représentés par les testeurs recrutés. </a:t>
            </a:r>
            <a:endParaRPr lang="fr-FR" sz="1200">
              <a:ea typeface="+mn-lt"/>
              <a:cs typeface="+mn-lt"/>
            </a:endParaRPr>
          </a:p>
          <a:p>
            <a:endParaRPr lang="fr-FR" sz="1200">
              <a:ea typeface="+mn-lt"/>
              <a:cs typeface="+mn-lt"/>
            </a:endParaRPr>
          </a:p>
          <a:p>
            <a:endParaRPr lang="fr-FR" sz="1200">
              <a:ea typeface="+mn-lt"/>
              <a:cs typeface="+mn-lt"/>
            </a:endParaRPr>
          </a:p>
          <a:p>
            <a:r>
              <a:rPr lang="fr-FR" sz="1200">
                <a:ea typeface="+mn-lt"/>
                <a:cs typeface="+mn-lt"/>
              </a:rPr>
              <a:t>Chez nos voisins britanniques “Au Parlement britannique, lors de l’organisation de tests, le recrutement des participants n’est pas forcément axé sur l’accessibilité car les équipes savent qu’il y aura un audit dédié à l’accessibilité en fin de projet. Mais au Gouvernement (Government Digital Service), à chaque phase de test il faut qu’il y ait des personnes représentatives des besoins en accessibilité (à minima 25-30% des testeurs). A chaque sprint, des tests sont organisés regroupant au moins 8 participants dont au moins 2 ou 3 en situation de handicap. Ces tests sont obligatoires.” </a:t>
            </a:r>
          </a:p>
          <a:p>
            <a:endParaRPr lang="fr-FR" sz="1200">
              <a:ea typeface="+mn-lt"/>
              <a:cs typeface="+mn-lt"/>
            </a:endParaRPr>
          </a:p>
          <a:p>
            <a:endParaRPr lang="fr-FR" sz="1200">
              <a:ea typeface="+mn-lt"/>
              <a:cs typeface="+mn-lt"/>
            </a:endParaRPr>
          </a:p>
          <a:p>
            <a:endParaRPr lang="fr-FR" sz="1200">
              <a:ea typeface="+mn-lt"/>
              <a:cs typeface="+mn-lt"/>
            </a:endParaRPr>
          </a:p>
          <a:p>
            <a:r>
              <a:rPr lang="fr-FR" sz="1200" b="1">
                <a:ea typeface="+mn-lt"/>
                <a:cs typeface="+mn-lt"/>
              </a:rPr>
              <a:t>Auditeur :</a:t>
            </a:r>
          </a:p>
          <a:p>
            <a:endParaRPr lang="fr-FR" sz="1200" b="1">
              <a:ea typeface="+mn-lt"/>
              <a:cs typeface="+mn-lt"/>
            </a:endParaRPr>
          </a:p>
          <a:p>
            <a:r>
              <a:rPr lang="fr-FR" sz="1200">
                <a:ea typeface="+mn-lt"/>
                <a:cs typeface="+mn-lt"/>
              </a:rPr>
              <a:t> Un audit de fin de projet devra être prévu afin de vérifier la conformité de l’interface au RGAA. Évaluer toutes les pages d’un site web est bien souvent trop chronophage, c’est pourquoi l’auditeur sélectionnera les pages les plus emblématiques du site et celles apportant le plus de valeur à l’utilisateur. Il devra ensuite vérifier rigoureusement et pour chacune des pages sélectionnées, tous les critères du RGAA les uns à la suite des autres en effectuant l’intégralité des tests proposés dans le référentiel. </a:t>
            </a:r>
          </a:p>
          <a:p>
            <a:endParaRPr lang="fr-FR" sz="1200">
              <a:ea typeface="+mn-lt"/>
              <a:cs typeface="+mn-lt"/>
            </a:endParaRPr>
          </a:p>
          <a:p>
            <a:r>
              <a:rPr lang="fr-FR" sz="1200" b="1">
                <a:ea typeface="+mn-lt"/>
                <a:cs typeface="+mn-lt"/>
              </a:rPr>
              <a:t>Contributeur : </a:t>
            </a:r>
            <a:endParaRPr lang="fr-FR" sz="1200" b="1">
              <a:cs typeface="Calibri"/>
            </a:endParaRPr>
          </a:p>
          <a:p>
            <a:endParaRPr lang="fr-FR" sz="1200">
              <a:ea typeface="+mn-lt"/>
              <a:cs typeface="+mn-lt"/>
            </a:endParaRPr>
          </a:p>
          <a:p>
            <a:r>
              <a:rPr lang="fr-FR" sz="1200">
                <a:ea typeface="+mn-lt"/>
                <a:cs typeface="+mn-lt"/>
              </a:rPr>
              <a:t>Comme énoncé précédemment, une démarche de mise en accessibilité ne doit pas s’arrêter à l’audit qui suit la mise en production du site, mais doit se poursuivre lors de la phase d’exploitation car l’accessibilité numérique n’est pas un état définitif et n’est jamais acquise, elle est par nature évolutive. En effet, une publication web n’est pas figée et évolue dans le temps en fonction des mises à jours éditoriales et techniques. Le contributeur doit donc veiller à renseigner correctement les alternatives textuelles des contenus non textuels tels que les images, les vidéos, les graphiques… Il doit par exemple également s’assurer que les textes sont compréhensibles dans un français simple, que les tableaux sont construits correctement et que les fichiers disponibles au téléchargement sont accessibles (PDF, Word, Powerpoint…). </a:t>
            </a:r>
          </a:p>
          <a:p>
            <a:endParaRPr lang="fr-FR" sz="1200">
              <a:ea typeface="+mn-lt"/>
              <a:cs typeface="+mn-lt"/>
            </a:endParaRPr>
          </a:p>
          <a:p>
            <a:r>
              <a:rPr lang="fr-FR" sz="1200" b="1">
                <a:ea typeface="+mn-lt"/>
                <a:cs typeface="+mn-lt"/>
              </a:rPr>
              <a:t>Utilisateur</a:t>
            </a:r>
            <a:endParaRPr lang="fr-FR" b="1">
              <a:cs typeface="Calibri"/>
            </a:endParaRPr>
          </a:p>
          <a:p>
            <a:endParaRPr lang="fr-FR" sz="1200">
              <a:ea typeface="+mn-lt"/>
              <a:cs typeface="+mn-lt"/>
            </a:endParaRPr>
          </a:p>
          <a:p>
            <a:r>
              <a:rPr lang="fr-FR" sz="1200">
                <a:ea typeface="+mn-lt"/>
                <a:cs typeface="+mn-lt"/>
              </a:rPr>
              <a:t> Enfin, l’utilisateur final de l’interface a pour responsabilité de régulièrement mettre à jour son navigateur et ses technologies d’assistance pour bénéficier des avancées techniques en matière d’accessibilité. Il doit également signaler tout défaut d’accessibilité qu’il rencontre aux responsables du site ou de l’application concernée. Ce faisant, il contribue à accélérer la prise de conscience des équipes de production en les alertant et motive les démarches de mise en accessibilité. Cette liste n’a pas la prétention d’être exhaustive, de nombreux autres interlocuteurs peuvent intervenir lors d’un projet et avoir une incidence sur son accessibilité. Ainsi, les DSI par exemple, lorsqu’elles sont sollicitées, ne devraient pas imposer de logiciels ou solutions informatiques connues pour présenter des défauts d’accessibilité. </a:t>
            </a:r>
            <a:endParaRPr lang="fr-FR" sz="1200">
              <a:cs typeface="Calibri"/>
            </a:endParaRPr>
          </a:p>
          <a:p>
            <a:endParaRPr lang="fr-FR" sz="1200">
              <a:cs typeface="Calibri"/>
            </a:endParaRPr>
          </a:p>
          <a:p>
            <a:endParaRPr lang="fr-FR" sz="1200">
              <a:cs typeface="Calibri"/>
            </a:endParaRPr>
          </a:p>
          <a:p>
            <a:endParaRPr lang="fr-FR" sz="1200">
              <a:cs typeface="Calibri"/>
            </a:endParaRPr>
          </a:p>
          <a:p>
            <a:endParaRPr lang="fr-FR" sz="1200">
              <a:cs typeface="Calibri"/>
            </a:endParaRPr>
          </a:p>
          <a:p>
            <a:endParaRPr lang="fr-FR" sz="1200">
              <a:cs typeface="Calibri"/>
            </a:endParaRPr>
          </a:p>
          <a:p>
            <a:endParaRPr lang="fr-FR" sz="1200">
              <a:cs typeface="Calibri"/>
            </a:endParaRPr>
          </a:p>
          <a:p>
            <a:endParaRPr lang="fr-FR" sz="1200">
              <a:cs typeface="Calibri"/>
            </a:endParaRPr>
          </a:p>
          <a:p>
            <a:endParaRPr lang="fr-FR">
              <a:cs typeface="Calibri"/>
            </a:endParaRPr>
          </a:p>
          <a:p>
            <a:endParaRPr lang="fr-FR">
              <a:cs typeface="Calibri"/>
            </a:endParaRPr>
          </a:p>
        </p:txBody>
      </p:sp>
    </p:spTree>
    <p:extLst>
      <p:ext uri="{BB962C8B-B14F-4D97-AF65-F5344CB8AC3E}">
        <p14:creationId xmlns:p14="http://schemas.microsoft.com/office/powerpoint/2010/main" val="265309791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1218</TotalTime>
  <Words>2371</Words>
  <Application>Microsoft Office PowerPoint</Application>
  <PresentationFormat>Affichage à l'écran (4:3)</PresentationFormat>
  <Paragraphs>190</Paragraphs>
  <Slides>13</Slides>
  <Notes>0</Notes>
  <HiddenSlides>0</HiddenSlides>
  <MMClips>2</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13</vt:i4>
      </vt:variant>
    </vt:vector>
  </HeadingPairs>
  <TitlesOfParts>
    <vt:vector size="17" baseType="lpstr">
      <vt:lpstr>Arial</vt:lpstr>
      <vt:lpstr>Calibri</vt:lpstr>
      <vt:lpstr>Calibri Light</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contenu du site</dc:title>
  <dc:creator>Amanda Taddei</dc:creator>
  <cp:lastModifiedBy>Amanda Taddei</cp:lastModifiedBy>
  <cp:revision>52</cp:revision>
  <dcterms:created xsi:type="dcterms:W3CDTF">2021-02-10T14:39:37Z</dcterms:created>
  <dcterms:modified xsi:type="dcterms:W3CDTF">2021-02-15T19:37:02Z</dcterms:modified>
</cp:coreProperties>
</file>