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61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244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06A67"/>
    <a:srgbClr val="036ED2"/>
    <a:srgbClr val="034EA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186E0-1B82-440C-8B92-842BD31EEA95}" v="28" dt="2021-02-18T15:20:0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370" y="48"/>
      </p:cViewPr>
      <p:guideLst>
        <p:guide orient="horz" pos="624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C8985-ACCB-4E5B-8EC7-09597A0D8A6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A01B8-CC28-412A-BF9B-48A9E2C20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30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5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69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3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0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9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0902-95C0-4B2B-997A-B355D60F74E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AC62-A1FD-4001-8C87-7E219A9A8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>
            <a:extLst>
              <a:ext uri="{FF2B5EF4-FFF2-40B4-BE49-F238E27FC236}">
                <a16:creationId xmlns:a16="http://schemas.microsoft.com/office/drawing/2014/main" id="{65ABFADC-AB59-4499-B2A6-7460EDF23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96" y="7940111"/>
            <a:ext cx="1166436" cy="1682750"/>
          </a:xfrm>
          <a:prstGeom prst="rect">
            <a:avLst/>
          </a:prstGeom>
        </p:spPr>
      </p:pic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FE8C2696-2D84-421C-817D-FC03EAD75A60}"/>
              </a:ext>
            </a:extLst>
          </p:cNvPr>
          <p:cNvSpPr/>
          <p:nvPr/>
        </p:nvSpPr>
        <p:spPr>
          <a:xfrm>
            <a:off x="649977" y="404049"/>
            <a:ext cx="1203737" cy="454499"/>
          </a:xfrm>
          <a:prstGeom prst="roundRect">
            <a:avLst>
              <a:gd name="adj" fmla="val 22954"/>
            </a:avLst>
          </a:prstGeom>
          <a:solidFill>
            <a:schemeClr val="bg1"/>
          </a:solidFill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>
                <a:solidFill>
                  <a:srgbClr val="006A67"/>
                </a:solidFill>
                <a:latin typeface="Helvetica" pitchFamily="2" charset="0"/>
              </a:rPr>
              <a:t>Send</a:t>
            </a:r>
            <a:endParaRPr lang="fr-FR" sz="2400" dirty="0">
              <a:solidFill>
                <a:srgbClr val="006A67"/>
              </a:solidFill>
              <a:latin typeface="Helvetica" pitchFamily="2" charset="0"/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70AEF257-C3AF-492A-9DC9-3D837DBBB16A}"/>
              </a:ext>
            </a:extLst>
          </p:cNvPr>
          <p:cNvGrpSpPr/>
          <p:nvPr/>
        </p:nvGrpSpPr>
        <p:grpSpPr>
          <a:xfrm>
            <a:off x="3662496" y="609812"/>
            <a:ext cx="2590226" cy="472870"/>
            <a:chOff x="3662496" y="609812"/>
            <a:chExt cx="2590226" cy="47287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F7986D-A039-4EBC-97D2-CE426A2A8EB8}"/>
                </a:ext>
              </a:extLst>
            </p:cNvPr>
            <p:cNvSpPr/>
            <p:nvPr/>
          </p:nvSpPr>
          <p:spPr>
            <a:xfrm>
              <a:off x="3662496" y="609812"/>
              <a:ext cx="2590226" cy="472870"/>
            </a:xfrm>
            <a:prstGeom prst="rect">
              <a:avLst/>
            </a:prstGeom>
            <a:solidFill>
              <a:srgbClr val="006A67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E2B1C7C9-D7E8-496F-837D-7D905A6FD533}"/>
                </a:ext>
              </a:extLst>
            </p:cNvPr>
            <p:cNvSpPr/>
            <p:nvPr/>
          </p:nvSpPr>
          <p:spPr>
            <a:xfrm>
              <a:off x="5858058" y="780412"/>
              <a:ext cx="202500" cy="25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427AA1E7-87D5-49D6-87EB-41CD4B840633}"/>
                </a:ext>
              </a:extLst>
            </p:cNvPr>
            <p:cNvSpPr/>
            <p:nvPr/>
          </p:nvSpPr>
          <p:spPr>
            <a:xfrm>
              <a:off x="5858058" y="832830"/>
              <a:ext cx="202500" cy="25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CD297C83-63E0-4B12-8B08-14F847F97E2F}"/>
                </a:ext>
              </a:extLst>
            </p:cNvPr>
            <p:cNvSpPr/>
            <p:nvPr/>
          </p:nvSpPr>
          <p:spPr>
            <a:xfrm>
              <a:off x="5858058" y="886365"/>
              <a:ext cx="202500" cy="25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</p:grp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F41F86-1072-4237-9497-CDF039232B5A}"/>
              </a:ext>
            </a:extLst>
          </p:cNvPr>
          <p:cNvSpPr/>
          <p:nvPr/>
        </p:nvSpPr>
        <p:spPr>
          <a:xfrm>
            <a:off x="649977" y="1071196"/>
            <a:ext cx="1203737" cy="454505"/>
          </a:xfrm>
          <a:prstGeom prst="roundRect">
            <a:avLst/>
          </a:prstGeom>
          <a:solidFill>
            <a:srgbClr val="006A67"/>
          </a:solidFill>
          <a:ln w="57150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>
                <a:solidFill>
                  <a:schemeClr val="bg1"/>
                </a:solidFill>
                <a:latin typeface="Helvetica" pitchFamily="2" charset="0"/>
              </a:rPr>
              <a:t>Send</a:t>
            </a:r>
            <a:endParaRPr lang="fr-FR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AD86A46-E82D-4CF0-8CD7-491B3BFB52E4}"/>
              </a:ext>
            </a:extLst>
          </p:cNvPr>
          <p:cNvGrpSpPr/>
          <p:nvPr/>
        </p:nvGrpSpPr>
        <p:grpSpPr>
          <a:xfrm>
            <a:off x="2937874" y="4894175"/>
            <a:ext cx="3314847" cy="1897766"/>
            <a:chOff x="3111298" y="5608033"/>
            <a:chExt cx="3314847" cy="189776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1884790-D557-4749-9614-64D86D84CB7C}"/>
                </a:ext>
              </a:extLst>
            </p:cNvPr>
            <p:cNvSpPr/>
            <p:nvPr/>
          </p:nvSpPr>
          <p:spPr>
            <a:xfrm>
              <a:off x="3111298" y="5608033"/>
              <a:ext cx="3314847" cy="1897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Demi-cadre 69">
              <a:extLst>
                <a:ext uri="{FF2B5EF4-FFF2-40B4-BE49-F238E27FC236}">
                  <a16:creationId xmlns:a16="http://schemas.microsoft.com/office/drawing/2014/main" id="{F8FD880A-5701-4ECF-8829-988D2FF07A56}"/>
                </a:ext>
              </a:extLst>
            </p:cNvPr>
            <p:cNvSpPr/>
            <p:nvPr/>
          </p:nvSpPr>
          <p:spPr>
            <a:xfrm rot="18865437">
              <a:off x="3416831" y="6493687"/>
              <a:ext cx="133339" cy="126458"/>
            </a:xfrm>
            <a:prstGeom prst="halfFrame">
              <a:avLst/>
            </a:prstGeom>
            <a:solidFill>
              <a:srgbClr val="006A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1" name="Demi-cadre 70">
              <a:extLst>
                <a:ext uri="{FF2B5EF4-FFF2-40B4-BE49-F238E27FC236}">
                  <a16:creationId xmlns:a16="http://schemas.microsoft.com/office/drawing/2014/main" id="{1AD06847-6316-4813-A5B4-36626F5F7BAD}"/>
                </a:ext>
              </a:extLst>
            </p:cNvPr>
            <p:cNvSpPr/>
            <p:nvPr/>
          </p:nvSpPr>
          <p:spPr>
            <a:xfrm rot="8025244">
              <a:off x="5987287" y="6493946"/>
              <a:ext cx="132794" cy="125940"/>
            </a:xfrm>
            <a:prstGeom prst="halfFrame">
              <a:avLst/>
            </a:prstGeom>
            <a:solidFill>
              <a:srgbClr val="006A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6A67"/>
                </a:solidFill>
              </a:endParaRPr>
            </a:p>
          </p:txBody>
        </p:sp>
        <p:sp>
          <p:nvSpPr>
            <p:cNvPr id="72" name="Organigramme : Connecteur 71">
              <a:extLst>
                <a:ext uri="{FF2B5EF4-FFF2-40B4-BE49-F238E27FC236}">
                  <a16:creationId xmlns:a16="http://schemas.microsoft.com/office/drawing/2014/main" id="{732FD708-0B9E-4BC4-BE8A-E4257442D68F}"/>
                </a:ext>
              </a:extLst>
            </p:cNvPr>
            <p:cNvSpPr/>
            <p:nvPr/>
          </p:nvSpPr>
          <p:spPr>
            <a:xfrm>
              <a:off x="4595682" y="7326124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Organigramme : Connecteur 72">
              <a:extLst>
                <a:ext uri="{FF2B5EF4-FFF2-40B4-BE49-F238E27FC236}">
                  <a16:creationId xmlns:a16="http://schemas.microsoft.com/office/drawing/2014/main" id="{52D60303-5E54-4D91-855D-43CECEB06B50}"/>
                </a:ext>
              </a:extLst>
            </p:cNvPr>
            <p:cNvSpPr/>
            <p:nvPr/>
          </p:nvSpPr>
          <p:spPr>
            <a:xfrm>
              <a:off x="4674816" y="7326124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Organigramme : Connecteur 73">
              <a:extLst>
                <a:ext uri="{FF2B5EF4-FFF2-40B4-BE49-F238E27FC236}">
                  <a16:creationId xmlns:a16="http://schemas.microsoft.com/office/drawing/2014/main" id="{3D55377C-4BEA-4E74-B126-45DA635BB5C4}"/>
                </a:ext>
              </a:extLst>
            </p:cNvPr>
            <p:cNvSpPr/>
            <p:nvPr/>
          </p:nvSpPr>
          <p:spPr>
            <a:xfrm>
              <a:off x="4753950" y="7326124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Organigramme : Connecteur 74">
              <a:extLst>
                <a:ext uri="{FF2B5EF4-FFF2-40B4-BE49-F238E27FC236}">
                  <a16:creationId xmlns:a16="http://schemas.microsoft.com/office/drawing/2014/main" id="{27CCD08C-4B5A-42B5-B6CF-CCA9711C1E4E}"/>
                </a:ext>
              </a:extLst>
            </p:cNvPr>
            <p:cNvSpPr/>
            <p:nvPr/>
          </p:nvSpPr>
          <p:spPr>
            <a:xfrm>
              <a:off x="4834294" y="7326123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Organigramme : Connecteur 75">
              <a:extLst>
                <a:ext uri="{FF2B5EF4-FFF2-40B4-BE49-F238E27FC236}">
                  <a16:creationId xmlns:a16="http://schemas.microsoft.com/office/drawing/2014/main" id="{6C037264-8209-4B01-BCE6-454EA62412F0}"/>
                </a:ext>
              </a:extLst>
            </p:cNvPr>
            <p:cNvSpPr/>
            <p:nvPr/>
          </p:nvSpPr>
          <p:spPr>
            <a:xfrm>
              <a:off x="4913428" y="7326123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Organigramme : Connecteur 76">
              <a:extLst>
                <a:ext uri="{FF2B5EF4-FFF2-40B4-BE49-F238E27FC236}">
                  <a16:creationId xmlns:a16="http://schemas.microsoft.com/office/drawing/2014/main" id="{73C5CCF2-1391-4621-A512-90E114956847}"/>
                </a:ext>
              </a:extLst>
            </p:cNvPr>
            <p:cNvSpPr/>
            <p:nvPr/>
          </p:nvSpPr>
          <p:spPr>
            <a:xfrm>
              <a:off x="4992562" y="7326123"/>
              <a:ext cx="45719" cy="45719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34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4AF0EB35-5E60-4CF7-9E7B-4B0E0840D61A}"/>
              </a:ext>
            </a:extLst>
          </p:cNvPr>
          <p:cNvGrpSpPr/>
          <p:nvPr/>
        </p:nvGrpSpPr>
        <p:grpSpPr>
          <a:xfrm>
            <a:off x="878217" y="1804299"/>
            <a:ext cx="747256" cy="698500"/>
            <a:chOff x="812045" y="3127856"/>
            <a:chExt cx="747256" cy="698500"/>
          </a:xfrm>
        </p:grpSpPr>
        <p:sp>
          <p:nvSpPr>
            <p:cNvPr id="79" name="Organigramme : Connecteur 78">
              <a:extLst>
                <a:ext uri="{FF2B5EF4-FFF2-40B4-BE49-F238E27FC236}">
                  <a16:creationId xmlns:a16="http://schemas.microsoft.com/office/drawing/2014/main" id="{88283A68-606C-4CA0-A2C1-F9EF979A728A}"/>
                </a:ext>
              </a:extLst>
            </p:cNvPr>
            <p:cNvSpPr/>
            <p:nvPr/>
          </p:nvSpPr>
          <p:spPr>
            <a:xfrm>
              <a:off x="812045" y="3127856"/>
              <a:ext cx="747256" cy="698500"/>
            </a:xfrm>
            <a:prstGeom prst="flowChartConnector">
              <a:avLst/>
            </a:prstGeom>
            <a:solidFill>
              <a:srgbClr val="006A67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lèche : haut 79">
              <a:extLst>
                <a:ext uri="{FF2B5EF4-FFF2-40B4-BE49-F238E27FC236}">
                  <a16:creationId xmlns:a16="http://schemas.microsoft.com/office/drawing/2014/main" id="{11611F80-BA83-45EB-8383-EFED46A96CB8}"/>
                </a:ext>
              </a:extLst>
            </p:cNvPr>
            <p:cNvSpPr/>
            <p:nvPr/>
          </p:nvSpPr>
          <p:spPr>
            <a:xfrm>
              <a:off x="1014222" y="3296958"/>
              <a:ext cx="342900" cy="360296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1" name="Flèche : pentagone 80">
            <a:extLst>
              <a:ext uri="{FF2B5EF4-FFF2-40B4-BE49-F238E27FC236}">
                <a16:creationId xmlns:a16="http://schemas.microsoft.com/office/drawing/2014/main" id="{6D3FD49C-D1F4-497E-89CE-5F1FF79D78E2}"/>
              </a:ext>
            </a:extLst>
          </p:cNvPr>
          <p:cNvSpPr/>
          <p:nvPr/>
        </p:nvSpPr>
        <p:spPr>
          <a:xfrm>
            <a:off x="1454015" y="2884791"/>
            <a:ext cx="978408" cy="484632"/>
          </a:xfrm>
          <a:prstGeom prst="homePlate">
            <a:avLst/>
          </a:prstGeom>
          <a:solidFill>
            <a:srgbClr val="006A67"/>
          </a:solidFill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Next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FEF816-4593-42A9-B691-13F87BA83B7C}"/>
              </a:ext>
            </a:extLst>
          </p:cNvPr>
          <p:cNvGrpSpPr/>
          <p:nvPr/>
        </p:nvGrpSpPr>
        <p:grpSpPr>
          <a:xfrm>
            <a:off x="379209" y="2883164"/>
            <a:ext cx="1246264" cy="484632"/>
            <a:chOff x="160773" y="4236047"/>
            <a:chExt cx="1246264" cy="484632"/>
          </a:xfrm>
        </p:grpSpPr>
        <p:sp>
          <p:nvSpPr>
            <p:cNvPr id="83" name="Flèche : pentagone 82">
              <a:extLst>
                <a:ext uri="{FF2B5EF4-FFF2-40B4-BE49-F238E27FC236}">
                  <a16:creationId xmlns:a16="http://schemas.microsoft.com/office/drawing/2014/main" id="{319CEB82-935F-433E-B8DB-B9764A7F5051}"/>
                </a:ext>
              </a:extLst>
            </p:cNvPr>
            <p:cNvSpPr/>
            <p:nvPr/>
          </p:nvSpPr>
          <p:spPr>
            <a:xfrm rot="10800000">
              <a:off x="160773" y="4236047"/>
              <a:ext cx="978408" cy="484632"/>
            </a:xfrm>
            <a:prstGeom prst="homePlate">
              <a:avLst/>
            </a:prstGeom>
            <a:solidFill>
              <a:srgbClr val="006A67"/>
            </a:solidFill>
            <a:ln w="28575"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3ED2ED32-4186-40BC-80C1-A656738F1F38}"/>
                </a:ext>
              </a:extLst>
            </p:cNvPr>
            <p:cNvSpPr txBox="1"/>
            <p:nvPr/>
          </p:nvSpPr>
          <p:spPr>
            <a:xfrm>
              <a:off x="428629" y="4293697"/>
              <a:ext cx="97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pic>
        <p:nvPicPr>
          <p:cNvPr id="85" name="Graphique 84">
            <a:extLst>
              <a:ext uri="{FF2B5EF4-FFF2-40B4-BE49-F238E27FC236}">
                <a16:creationId xmlns:a16="http://schemas.microsoft.com/office/drawing/2014/main" id="{89B7BE65-7671-4941-B432-7B44F8E83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13" y="5120857"/>
            <a:ext cx="439415" cy="439415"/>
          </a:xfrm>
          <a:prstGeom prst="rect">
            <a:avLst/>
          </a:prstGeom>
        </p:spPr>
      </p:pic>
      <p:pic>
        <p:nvPicPr>
          <p:cNvPr id="86" name="Graphique 85">
            <a:extLst>
              <a:ext uri="{FF2B5EF4-FFF2-40B4-BE49-F238E27FC236}">
                <a16:creationId xmlns:a16="http://schemas.microsoft.com/office/drawing/2014/main" id="{92954140-CCEA-4CD5-80A1-819DB9B5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179" y="4463967"/>
            <a:ext cx="438149" cy="438149"/>
          </a:xfrm>
          <a:prstGeom prst="rect">
            <a:avLst/>
          </a:prstGeom>
        </p:spPr>
      </p:pic>
      <p:pic>
        <p:nvPicPr>
          <p:cNvPr id="87" name="Graphique 86">
            <a:extLst>
              <a:ext uri="{FF2B5EF4-FFF2-40B4-BE49-F238E27FC236}">
                <a16:creationId xmlns:a16="http://schemas.microsoft.com/office/drawing/2014/main" id="{43F8E4A2-F975-4EEF-89FA-A9EB2A073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913" y="3805811"/>
            <a:ext cx="439415" cy="439415"/>
          </a:xfrm>
          <a:prstGeom prst="rect">
            <a:avLst/>
          </a:prstGeom>
        </p:spPr>
      </p:pic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BE28735-D0B6-44E6-9C0E-0D6A5291F2CA}"/>
              </a:ext>
            </a:extLst>
          </p:cNvPr>
          <p:cNvSpPr/>
          <p:nvPr/>
        </p:nvSpPr>
        <p:spPr>
          <a:xfrm>
            <a:off x="1518204" y="7940111"/>
            <a:ext cx="4945625" cy="1682750"/>
          </a:xfrm>
          <a:prstGeom prst="roundRect">
            <a:avLst/>
          </a:prstGeom>
          <a:noFill/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Graphique 88">
            <a:extLst>
              <a:ext uri="{FF2B5EF4-FFF2-40B4-BE49-F238E27FC236}">
                <a16:creationId xmlns:a16="http://schemas.microsoft.com/office/drawing/2014/main" id="{65935C58-3D30-418C-B0CF-9BE0734B6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5777" y="9243334"/>
            <a:ext cx="244019" cy="244019"/>
          </a:xfrm>
          <a:prstGeom prst="rect">
            <a:avLst/>
          </a:prstGeom>
        </p:spPr>
      </p:pic>
      <p:pic>
        <p:nvPicPr>
          <p:cNvPr id="90" name="Graphique 89">
            <a:extLst>
              <a:ext uri="{FF2B5EF4-FFF2-40B4-BE49-F238E27FC236}">
                <a16:creationId xmlns:a16="http://schemas.microsoft.com/office/drawing/2014/main" id="{0E3999C5-8507-4853-ABF9-930367EDE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9502" y="9268280"/>
            <a:ext cx="219073" cy="219073"/>
          </a:xfrm>
          <a:prstGeom prst="rect">
            <a:avLst/>
          </a:prstGeom>
        </p:spPr>
      </p:pic>
      <p:pic>
        <p:nvPicPr>
          <p:cNvPr id="91" name="Graphique 90">
            <a:extLst>
              <a:ext uri="{FF2B5EF4-FFF2-40B4-BE49-F238E27FC236}">
                <a16:creationId xmlns:a16="http://schemas.microsoft.com/office/drawing/2014/main" id="{0F10A34A-1457-40CB-B8E1-9DB0E1A11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997" y="9268280"/>
            <a:ext cx="219074" cy="219074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C1D75507-CF12-48CF-80E6-27086EB3FC32}"/>
              </a:ext>
            </a:extLst>
          </p:cNvPr>
          <p:cNvSpPr txBox="1"/>
          <p:nvPr/>
        </p:nvSpPr>
        <p:spPr>
          <a:xfrm>
            <a:off x="3041615" y="8367997"/>
            <a:ext cx="3396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Aenean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erat.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fr-FR" sz="12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A2FF172-4F1A-494C-AB4E-EFDE5FA67B9D}"/>
              </a:ext>
            </a:extLst>
          </p:cNvPr>
          <p:cNvSpPr txBox="1"/>
          <p:nvPr/>
        </p:nvSpPr>
        <p:spPr>
          <a:xfrm>
            <a:off x="3064914" y="7989267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Lorem ipsum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906781D8-04E5-4DB4-8D85-7BEA05572DDE}"/>
              </a:ext>
            </a:extLst>
          </p:cNvPr>
          <p:cNvGrpSpPr/>
          <p:nvPr/>
        </p:nvGrpSpPr>
        <p:grpSpPr>
          <a:xfrm>
            <a:off x="3662496" y="1402778"/>
            <a:ext cx="2590226" cy="2931236"/>
            <a:chOff x="3662496" y="1402778"/>
            <a:chExt cx="2590226" cy="2931236"/>
          </a:xfrm>
        </p:grpSpPr>
        <p:sp>
          <p:nvSpPr>
            <p:cNvPr id="95" name="Bulle narrative : rectangle 94">
              <a:extLst>
                <a:ext uri="{FF2B5EF4-FFF2-40B4-BE49-F238E27FC236}">
                  <a16:creationId xmlns:a16="http://schemas.microsoft.com/office/drawing/2014/main" id="{0975E8E8-50E1-48FB-BD69-6D2F9C713D5A}"/>
                </a:ext>
              </a:extLst>
            </p:cNvPr>
            <p:cNvSpPr/>
            <p:nvPr/>
          </p:nvSpPr>
          <p:spPr>
            <a:xfrm>
              <a:off x="3662496" y="3721366"/>
              <a:ext cx="2590225" cy="612648"/>
            </a:xfrm>
            <a:prstGeom prst="wedgeRectCallout">
              <a:avLst>
                <a:gd name="adj1" fmla="val -20833"/>
                <a:gd name="adj2" fmla="val 96755"/>
              </a:avLst>
            </a:prstGeom>
            <a:solidFill>
              <a:schemeClr val="bg1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Bulle narrative : rectangle 95">
              <a:extLst>
                <a:ext uri="{FF2B5EF4-FFF2-40B4-BE49-F238E27FC236}">
                  <a16:creationId xmlns:a16="http://schemas.microsoft.com/office/drawing/2014/main" id="{AD6FB2F6-7FFE-405D-AACE-5943EE8581E7}"/>
                </a:ext>
              </a:extLst>
            </p:cNvPr>
            <p:cNvSpPr/>
            <p:nvPr/>
          </p:nvSpPr>
          <p:spPr>
            <a:xfrm>
              <a:off x="3662496" y="3145298"/>
              <a:ext cx="2590225" cy="612648"/>
            </a:xfrm>
            <a:prstGeom prst="wedgeRectCallout">
              <a:avLst>
                <a:gd name="adj1" fmla="val -20833"/>
                <a:gd name="adj2" fmla="val 96755"/>
              </a:avLst>
            </a:prstGeom>
            <a:solidFill>
              <a:schemeClr val="bg1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Bulle narrative : rectangle 96">
              <a:extLst>
                <a:ext uri="{FF2B5EF4-FFF2-40B4-BE49-F238E27FC236}">
                  <a16:creationId xmlns:a16="http://schemas.microsoft.com/office/drawing/2014/main" id="{D286D4D3-A6FA-41A2-BCB9-0BD5DCFFB88D}"/>
                </a:ext>
              </a:extLst>
            </p:cNvPr>
            <p:cNvSpPr/>
            <p:nvPr/>
          </p:nvSpPr>
          <p:spPr>
            <a:xfrm>
              <a:off x="3662496" y="2548557"/>
              <a:ext cx="2590225" cy="612648"/>
            </a:xfrm>
            <a:prstGeom prst="wedgeRectCallout">
              <a:avLst>
                <a:gd name="adj1" fmla="val -20833"/>
                <a:gd name="adj2" fmla="val 96755"/>
              </a:avLst>
            </a:prstGeom>
            <a:solidFill>
              <a:schemeClr val="bg1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Bulle narrative : rectangle 97">
              <a:extLst>
                <a:ext uri="{FF2B5EF4-FFF2-40B4-BE49-F238E27FC236}">
                  <a16:creationId xmlns:a16="http://schemas.microsoft.com/office/drawing/2014/main" id="{B19A5054-CAEE-4CE2-AD4C-A416DDE38257}"/>
                </a:ext>
              </a:extLst>
            </p:cNvPr>
            <p:cNvSpPr/>
            <p:nvPr/>
          </p:nvSpPr>
          <p:spPr>
            <a:xfrm>
              <a:off x="3662496" y="1964235"/>
              <a:ext cx="2590225" cy="612648"/>
            </a:xfrm>
            <a:prstGeom prst="wedgeRectCallout">
              <a:avLst>
                <a:gd name="adj1" fmla="val -20833"/>
                <a:gd name="adj2" fmla="val 96755"/>
              </a:avLst>
            </a:prstGeom>
            <a:solidFill>
              <a:schemeClr val="bg1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DB7A8940-E72C-42FE-97A8-4EF0DDF5FF0E}"/>
                </a:ext>
              </a:extLst>
            </p:cNvPr>
            <p:cNvSpPr/>
            <p:nvPr/>
          </p:nvSpPr>
          <p:spPr>
            <a:xfrm>
              <a:off x="5858058" y="1797716"/>
              <a:ext cx="202500" cy="25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7696D933-B2F5-41ED-B002-5D29DE15D621}"/>
                </a:ext>
              </a:extLst>
            </p:cNvPr>
            <p:cNvSpPr/>
            <p:nvPr/>
          </p:nvSpPr>
          <p:spPr>
            <a:xfrm>
              <a:off x="5858058" y="1797716"/>
              <a:ext cx="202500" cy="257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962F0FE-47F9-480D-8103-96E69F2DE41C}"/>
                </a:ext>
              </a:extLst>
            </p:cNvPr>
            <p:cNvSpPr/>
            <p:nvPr/>
          </p:nvSpPr>
          <p:spPr>
            <a:xfrm>
              <a:off x="3662496" y="1402778"/>
              <a:ext cx="2590226" cy="554643"/>
            </a:xfrm>
            <a:prstGeom prst="rect">
              <a:avLst/>
            </a:prstGeom>
            <a:solidFill>
              <a:srgbClr val="006A67"/>
            </a:solidFill>
            <a:ln>
              <a:solidFill>
                <a:srgbClr val="006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13" dirty="0"/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67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EC2BB0F9-F687-45D3-8F13-13482FA3C62A}"/>
              </a:ext>
            </a:extLst>
          </p:cNvPr>
          <p:cNvSpPr/>
          <p:nvPr/>
        </p:nvSpPr>
        <p:spPr>
          <a:xfrm rot="10800000">
            <a:off x="1661130" y="3434694"/>
            <a:ext cx="2620573" cy="642629"/>
          </a:xfrm>
          <a:prstGeom prst="wedgeRoundRectCallout">
            <a:avLst>
              <a:gd name="adj1" fmla="val -28841"/>
              <a:gd name="adj2" fmla="val 83494"/>
              <a:gd name="adj3" fmla="val 16667"/>
            </a:avLst>
          </a:prstGeom>
          <a:noFill/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BDB34AF0-1E3E-44B7-8226-48E2F5B66EEC}"/>
              </a:ext>
            </a:extLst>
          </p:cNvPr>
          <p:cNvSpPr/>
          <p:nvPr/>
        </p:nvSpPr>
        <p:spPr>
          <a:xfrm rot="10800000">
            <a:off x="1661130" y="4077324"/>
            <a:ext cx="2620573" cy="642629"/>
          </a:xfrm>
          <a:prstGeom prst="wedgeRoundRectCallout">
            <a:avLst>
              <a:gd name="adj1" fmla="val -20833"/>
              <a:gd name="adj2" fmla="val 48504"/>
              <a:gd name="adj3" fmla="val 16667"/>
            </a:avLst>
          </a:prstGeom>
          <a:noFill/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2D63DA71-A956-4F66-B1BB-C299683E2E07}"/>
              </a:ext>
            </a:extLst>
          </p:cNvPr>
          <p:cNvSpPr/>
          <p:nvPr/>
        </p:nvSpPr>
        <p:spPr>
          <a:xfrm rot="10800000">
            <a:off x="1661130" y="4719953"/>
            <a:ext cx="2620573" cy="642629"/>
          </a:xfrm>
          <a:prstGeom prst="wedgeRoundRectCallout">
            <a:avLst>
              <a:gd name="adj1" fmla="val -19689"/>
              <a:gd name="adj2" fmla="val 50837"/>
              <a:gd name="adj3" fmla="val 16667"/>
            </a:avLst>
          </a:prstGeom>
          <a:noFill/>
          <a:ln w="28575"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656857B-0466-46EE-BF99-7BBCF893427C}"/>
              </a:ext>
            </a:extLst>
          </p:cNvPr>
          <p:cNvSpPr/>
          <p:nvPr/>
        </p:nvSpPr>
        <p:spPr>
          <a:xfrm>
            <a:off x="402311" y="6011744"/>
            <a:ext cx="1667958" cy="17307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79BDECA-D052-406C-91DF-0C80185163DB}"/>
              </a:ext>
            </a:extLst>
          </p:cNvPr>
          <p:cNvSpPr/>
          <p:nvPr/>
        </p:nvSpPr>
        <p:spPr>
          <a:xfrm>
            <a:off x="904284" y="6314530"/>
            <a:ext cx="664009" cy="617071"/>
          </a:xfrm>
          <a:prstGeom prst="ellipse">
            <a:avLst/>
          </a:prstGeom>
          <a:noFill/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Procédé 36">
            <a:extLst>
              <a:ext uri="{FF2B5EF4-FFF2-40B4-BE49-F238E27FC236}">
                <a16:creationId xmlns:a16="http://schemas.microsoft.com/office/drawing/2014/main" id="{823B0604-6931-4E54-A19C-0289BCD1367B}"/>
              </a:ext>
            </a:extLst>
          </p:cNvPr>
          <p:cNvSpPr/>
          <p:nvPr/>
        </p:nvSpPr>
        <p:spPr>
          <a:xfrm>
            <a:off x="421823" y="7387578"/>
            <a:ext cx="1628932" cy="348397"/>
          </a:xfrm>
          <a:prstGeom prst="flowChartProcess">
            <a:avLst/>
          </a:prstGeom>
          <a:solidFill>
            <a:srgbClr val="036ED2"/>
          </a:solidFill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Profil</a:t>
            </a:r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38B962-0116-4EDD-ADE7-1CED9B641E20}"/>
              </a:ext>
            </a:extLst>
          </p:cNvPr>
          <p:cNvSpPr/>
          <p:nvPr/>
        </p:nvSpPr>
        <p:spPr>
          <a:xfrm>
            <a:off x="2494989" y="6011744"/>
            <a:ext cx="1667958" cy="17307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4E0D84A-E60F-4967-AC7A-F20021F89845}"/>
              </a:ext>
            </a:extLst>
          </p:cNvPr>
          <p:cNvSpPr/>
          <p:nvPr/>
        </p:nvSpPr>
        <p:spPr>
          <a:xfrm>
            <a:off x="3007898" y="6292881"/>
            <a:ext cx="642137" cy="617071"/>
          </a:xfrm>
          <a:prstGeom prst="ellipse">
            <a:avLst/>
          </a:prstGeom>
          <a:noFill/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Procédé 43">
            <a:extLst>
              <a:ext uri="{FF2B5EF4-FFF2-40B4-BE49-F238E27FC236}">
                <a16:creationId xmlns:a16="http://schemas.microsoft.com/office/drawing/2014/main" id="{7769A095-DDFA-4C2F-9B65-F197FA3210BD}"/>
              </a:ext>
            </a:extLst>
          </p:cNvPr>
          <p:cNvSpPr/>
          <p:nvPr/>
        </p:nvSpPr>
        <p:spPr>
          <a:xfrm>
            <a:off x="2514501" y="7387578"/>
            <a:ext cx="1628932" cy="348397"/>
          </a:xfrm>
          <a:prstGeom prst="flowChartProcess">
            <a:avLst/>
          </a:prstGeom>
          <a:solidFill>
            <a:srgbClr val="036ED2"/>
          </a:solidFill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Profil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25BE37-B89F-4128-BA64-A3B06C9D0B27}"/>
              </a:ext>
            </a:extLst>
          </p:cNvPr>
          <p:cNvSpPr/>
          <p:nvPr/>
        </p:nvSpPr>
        <p:spPr>
          <a:xfrm>
            <a:off x="4587667" y="6011744"/>
            <a:ext cx="1667958" cy="17307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993C7D8-E65E-4EBE-87E3-FEEDA4DD61B6}"/>
              </a:ext>
            </a:extLst>
          </p:cNvPr>
          <p:cNvSpPr/>
          <p:nvPr/>
        </p:nvSpPr>
        <p:spPr>
          <a:xfrm>
            <a:off x="5106750" y="6302482"/>
            <a:ext cx="629790" cy="617071"/>
          </a:xfrm>
          <a:prstGeom prst="ellipse">
            <a:avLst/>
          </a:prstGeom>
          <a:noFill/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Procédé 47">
            <a:extLst>
              <a:ext uri="{FF2B5EF4-FFF2-40B4-BE49-F238E27FC236}">
                <a16:creationId xmlns:a16="http://schemas.microsoft.com/office/drawing/2014/main" id="{DCC1FF30-17A1-4D43-8136-FF7CFBD1169B}"/>
              </a:ext>
            </a:extLst>
          </p:cNvPr>
          <p:cNvSpPr/>
          <p:nvPr/>
        </p:nvSpPr>
        <p:spPr>
          <a:xfrm>
            <a:off x="4607179" y="7387578"/>
            <a:ext cx="1628932" cy="348397"/>
          </a:xfrm>
          <a:prstGeom prst="flowChartProcess">
            <a:avLst/>
          </a:prstGeom>
          <a:solidFill>
            <a:srgbClr val="036ED2"/>
          </a:solidFill>
          <a:ln>
            <a:solidFill>
              <a:srgbClr val="036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Profil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E3589A-8A6A-4D69-BF7B-EE877BC54234}"/>
              </a:ext>
            </a:extLst>
          </p:cNvPr>
          <p:cNvSpPr/>
          <p:nvPr/>
        </p:nvSpPr>
        <p:spPr>
          <a:xfrm>
            <a:off x="421823" y="8229600"/>
            <a:ext cx="5314717" cy="1682750"/>
          </a:xfrm>
          <a:prstGeom prst="roundRect">
            <a:avLst/>
          </a:prstGeom>
          <a:noFill/>
          <a:ln>
            <a:solidFill>
              <a:srgbClr val="006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6DFE128-EB5C-4950-932B-BE16598C1E3A}"/>
              </a:ext>
            </a:extLst>
          </p:cNvPr>
          <p:cNvCxnSpPr>
            <a:cxnSpLocks/>
          </p:cNvCxnSpPr>
          <p:nvPr/>
        </p:nvCxnSpPr>
        <p:spPr>
          <a:xfrm>
            <a:off x="2070269" y="8229600"/>
            <a:ext cx="0" cy="1682750"/>
          </a:xfrm>
          <a:prstGeom prst="line">
            <a:avLst/>
          </a:prstGeom>
          <a:ln>
            <a:solidFill>
              <a:srgbClr val="006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2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D7E4CE58-4C51-47BF-BEFE-30AB5096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44" y="1163638"/>
            <a:ext cx="4414029" cy="197057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021AD2-83EB-40B2-A308-40644CE4CD8A}"/>
              </a:ext>
            </a:extLst>
          </p:cNvPr>
          <p:cNvSpPr txBox="1"/>
          <p:nvPr/>
        </p:nvSpPr>
        <p:spPr>
          <a:xfrm>
            <a:off x="1391818" y="3134214"/>
            <a:ext cx="4074364" cy="363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13" b="1">
                <a:solidFill>
                  <a:srgbClr val="006A67"/>
                </a:solidFill>
                <a:latin typeface="adobe-clean"/>
                <a:cs typeface="Segoe UI"/>
              </a:rPr>
              <a:t>#006A67   </a:t>
            </a:r>
            <a:r>
              <a:rPr lang="it-IT" sz="1013" b="1">
                <a:latin typeface="adobe-clean"/>
                <a:cs typeface="Segoe UI"/>
              </a:rPr>
              <a:t>       #034EA2         #</a:t>
            </a:r>
            <a:r>
              <a:rPr lang="it-IT" sz="1013" b="1">
                <a:solidFill>
                  <a:srgbClr val="036ED2"/>
                </a:solidFill>
                <a:latin typeface="adobe-clean"/>
                <a:cs typeface="Segoe UI"/>
              </a:rPr>
              <a:t>036ED2 </a:t>
            </a:r>
            <a:r>
              <a:rPr lang="it-IT" sz="1013" b="1">
                <a:latin typeface="adobe-clean"/>
                <a:cs typeface="Segoe UI"/>
              </a:rPr>
              <a:t>       #FFFFFFF         #141414</a:t>
            </a:r>
            <a:r>
              <a:rPr lang="en-US" sz="1013">
                <a:latin typeface="adobe-clean"/>
                <a:cs typeface="Segoe UI"/>
              </a:rPr>
              <a:t>​</a:t>
            </a:r>
          </a:p>
          <a:p>
            <a:r>
              <a:rPr lang="fr-FR" sz="1013">
                <a:cs typeface="Segoe UI"/>
              </a:rPr>
              <a:t> </a:t>
            </a:r>
            <a:r>
              <a:rPr lang="en-US" sz="1013">
                <a:cs typeface="Segoe UI"/>
              </a:rPr>
              <a:t>​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D5EAF-02CB-44CF-9E0C-90214E79C8C2}"/>
              </a:ext>
            </a:extLst>
          </p:cNvPr>
          <p:cNvSpPr txBox="1"/>
          <p:nvPr/>
        </p:nvSpPr>
        <p:spPr>
          <a:xfrm>
            <a:off x="301171" y="4879896"/>
            <a:ext cx="6255657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 QUI DOIT COMPOSER L’UI KIT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des éléments de navigation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des boutons ou des </a:t>
            </a:r>
            <a:r>
              <a:rPr lang="fr-FR" b="0" i="1" dirty="0">
                <a:solidFill>
                  <a:srgbClr val="24292E"/>
                </a:solidFill>
                <a:effectLst/>
                <a:latin typeface="-apple-system"/>
              </a:rPr>
              <a:t>Call To Action</a:t>
            </a: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des champs textuels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des icônes au format vectoriel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l'encadrement des illustrations et photos (par exemple circulaire, carré arrondi)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des exemples de </a:t>
            </a:r>
            <a:r>
              <a:rPr lang="fr-FR" b="0" i="1" dirty="0">
                <a:solidFill>
                  <a:srgbClr val="24292E"/>
                </a:solidFill>
                <a:effectLst/>
                <a:latin typeface="-apple-system"/>
              </a:rPr>
              <a:t>charts</a:t>
            </a: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pour la </a:t>
            </a:r>
            <a:r>
              <a:rPr lang="fr-FR" b="0" i="1" dirty="0">
                <a:solidFill>
                  <a:srgbClr val="24292E"/>
                </a:solidFill>
                <a:effectLst/>
                <a:latin typeface="-apple-system"/>
              </a:rPr>
              <a:t>dataviz</a:t>
            </a: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un exemple de </a:t>
            </a:r>
            <a:r>
              <a:rPr lang="fr-FR" b="0" i="1" dirty="0" err="1">
                <a:solidFill>
                  <a:srgbClr val="24292E"/>
                </a:solidFill>
                <a:effectLst/>
                <a:latin typeface="-apple-system"/>
              </a:rPr>
              <a:t>card</a:t>
            </a: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un exemple de </a:t>
            </a:r>
            <a:r>
              <a:rPr lang="fr-FR" b="0" i="1" dirty="0" err="1">
                <a:solidFill>
                  <a:srgbClr val="24292E"/>
                </a:solidFill>
                <a:effectLst/>
                <a:latin typeface="-apple-system"/>
              </a:rPr>
              <a:t>slideshow</a:t>
            </a: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tout autre élément de mise-en-forme que vous serez susceptibles d'exploiter durant la phase de conception graphique de votre site web.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0D8930-891D-47FB-8E25-057FB6D31CE7}"/>
              </a:ext>
            </a:extLst>
          </p:cNvPr>
          <p:cNvSpPr txBox="1"/>
          <p:nvPr/>
        </p:nvSpPr>
        <p:spPr>
          <a:xfrm>
            <a:off x="568628" y="9274036"/>
            <a:ext cx="4183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Composants</a:t>
            </a:r>
          </a:p>
          <a:p>
            <a:r>
              <a:rPr lang="fr-FR" dirty="0" err="1"/>
              <a:t>Hedear</a:t>
            </a:r>
            <a:endParaRPr lang="fr-FR" dirty="0"/>
          </a:p>
          <a:p>
            <a:r>
              <a:rPr lang="fr-FR" dirty="0" err="1"/>
              <a:t>Footer</a:t>
            </a:r>
            <a:endParaRPr lang="fr-FR" dirty="0"/>
          </a:p>
          <a:p>
            <a:r>
              <a:rPr lang="fr-FR" dirty="0"/>
              <a:t>Page up </a:t>
            </a:r>
          </a:p>
          <a:p>
            <a:r>
              <a:rPr lang="fr-FR" dirty="0"/>
              <a:t>Slide </a:t>
            </a:r>
          </a:p>
          <a:p>
            <a:r>
              <a:rPr lang="fr-FR" dirty="0"/>
              <a:t>Burger</a:t>
            </a:r>
          </a:p>
          <a:p>
            <a:r>
              <a:rPr lang="fr-FR" dirty="0" err="1"/>
              <a:t>Card</a:t>
            </a:r>
            <a:r>
              <a:rPr lang="fr-FR" dirty="0"/>
              <a:t> présentation</a:t>
            </a:r>
          </a:p>
          <a:p>
            <a:r>
              <a:rPr lang="fr-FR" dirty="0"/>
              <a:t>Rubrique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65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36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142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adobe-clean</vt:lpstr>
      <vt:lpstr>-apple-system</vt:lpstr>
      <vt:lpstr>Arial</vt:lpstr>
      <vt:lpstr>Calibri</vt:lpstr>
      <vt:lpstr>Calibri Light</vt:lpstr>
      <vt:lpstr>Helvetica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UI-KIT</dc:title>
  <dc:creator>acs</dc:creator>
  <cp:lastModifiedBy>Amanda Taddei</cp:lastModifiedBy>
  <cp:revision>43</cp:revision>
  <dcterms:created xsi:type="dcterms:W3CDTF">2021-02-16T15:54:44Z</dcterms:created>
  <dcterms:modified xsi:type="dcterms:W3CDTF">2021-02-18T16:28:41Z</dcterms:modified>
</cp:coreProperties>
</file>