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61" r:id="rId4"/>
    <p:sldId id="257" r:id="rId5"/>
    <p:sldId id="263" r:id="rId6"/>
    <p:sldId id="258" r:id="rId7"/>
    <p:sldId id="259" r:id="rId8"/>
    <p:sldId id="262" r:id="rId9"/>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A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B898EE-D22B-4E3B-8471-338A0DC5F9F3}" v="466" dt="2021-02-11T13:58:35.725"/>
    <p1510:client id="{8B3914E2-BB54-4FB7-A510-E7F9BFBA76BC}" v="40" dt="2021-02-11T11:33:48.238"/>
    <p1510:client id="{D025EB13-5CBC-4FF3-8231-EE80F51FEB5E}" v="1050" dt="2021-02-11T10:15:26.162"/>
    <p1510:client id="{EBB8A175-1643-400C-8AE4-F85AEDCFFE2D}" v="1739" dt="2021-02-11T13:29:44.95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22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4368E3-E2BB-4E54-AD0C-E41C1BD99DEA}" type="datetimeFigureOut">
              <a:rPr lang="fr-FR" smtClean="0"/>
              <a:t>11/02/2021</a:t>
            </a:fld>
            <a:endParaRPr lang="fr-FR"/>
          </a:p>
        </p:txBody>
      </p:sp>
      <p:sp>
        <p:nvSpPr>
          <p:cNvPr id="4" name="Espace réservé de l'image des diapositives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DE6E1-EF96-43B6-B38A-50FD5F017EB1}" type="slidenum">
              <a:rPr lang="fr-FR" smtClean="0"/>
              <a:t>‹N°›</a:t>
            </a:fld>
            <a:endParaRPr lang="fr-FR"/>
          </a:p>
        </p:txBody>
      </p:sp>
    </p:spTree>
    <p:extLst>
      <p:ext uri="{BB962C8B-B14F-4D97-AF65-F5344CB8AC3E}">
        <p14:creationId xmlns:p14="http://schemas.microsoft.com/office/powerpoint/2010/main" val="395354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FR"/>
              <a:t>Modifiez le style du titre</a:t>
            </a:r>
            <a:endParaRPr lang="en-US"/>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D1B9E5EB-DE18-478B-A785-D4B2B58BD55B}" type="datetimeFigureOut">
              <a:rPr lang="fr-FR" smtClean="0"/>
              <a:t>11/02/2021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346968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1B9E5EB-DE18-478B-A785-D4B2B58BD55B}" type="datetimeFigureOut">
              <a:rPr lang="fr-FR" smtClean="0"/>
              <a:t>11/02/2021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3120022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FR"/>
              <a:t>Modifiez le style du titre</a:t>
            </a:r>
            <a:endParaRPr lang="en-US"/>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1B9E5EB-DE18-478B-A785-D4B2B58BD55B}" type="datetimeFigureOut">
              <a:rPr lang="fr-FR" smtClean="0"/>
              <a:t>11/02/2021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83528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D1B9E5EB-DE18-478B-A785-D4B2B58BD55B}" type="datetimeFigureOut">
              <a:rPr lang="fr-FR" smtClean="0"/>
              <a:t>11/02/2021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77800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FR"/>
              <a:t>Modifiez le style du titre</a:t>
            </a:r>
            <a:endParaRPr lang="en-US"/>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1B9E5EB-DE18-478B-A785-D4B2B58BD55B}" type="datetimeFigureOut">
              <a:rPr lang="fr-FR" smtClean="0"/>
              <a:t>11/02/2021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169791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471488" y="2434167"/>
            <a:ext cx="2914650" cy="5801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3471863" y="2434167"/>
            <a:ext cx="2914650" cy="5801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D1B9E5EB-DE18-478B-A785-D4B2B58BD55B}" type="datetimeFigureOut">
              <a:rPr lang="fr-FR" smtClean="0"/>
              <a:t>11/02/2021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394186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FR"/>
              <a:t>Modifiez le style du titre</a:t>
            </a:r>
            <a:endParaRPr lang="en-US"/>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D1B9E5EB-DE18-478B-A785-D4B2B58BD55B}" type="datetimeFigureOut">
              <a:rPr lang="fr-FR" smtClean="0"/>
              <a:t>11/02/2021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1181863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D1B9E5EB-DE18-478B-A785-D4B2B58BD55B}" type="datetimeFigureOut">
              <a:rPr lang="fr-FR" smtClean="0"/>
              <a:t>11/02/2021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92373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B9E5EB-DE18-478B-A785-D4B2B58BD55B}" type="datetimeFigureOut">
              <a:rPr lang="fr-FR" smtClean="0"/>
              <a:t>11/02/2021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2988693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FR"/>
              <a:t>Modifiez le style du titre</a:t>
            </a:r>
            <a:endParaRPr lang="en-US"/>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B9E5EB-DE18-478B-A785-D4B2B58BD55B}" type="datetimeFigureOut">
              <a:rPr lang="fr-FR" smtClean="0"/>
              <a:t>11/02/2021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314424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FR"/>
              <a:t>Modifiez le style du titre</a:t>
            </a:r>
            <a:endParaRPr lang="en-US"/>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B9E5EB-DE18-478B-A785-D4B2B58BD55B}" type="datetimeFigureOut">
              <a:rPr lang="fr-FR" smtClean="0"/>
              <a:t>11/02/2021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978DB3F-C78B-475E-AB03-DC704790E2B5}" type="slidenum">
              <a:rPr lang="fr-FR" smtClean="0"/>
              <a:t>‹N°›</a:t>
            </a:fld>
            <a:endParaRPr lang="fr-FR"/>
          </a:p>
        </p:txBody>
      </p:sp>
    </p:spTree>
    <p:extLst>
      <p:ext uri="{BB962C8B-B14F-4D97-AF65-F5344CB8AC3E}">
        <p14:creationId xmlns:p14="http://schemas.microsoft.com/office/powerpoint/2010/main" val="48120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D1B9E5EB-DE18-478B-A785-D4B2B58BD55B}" type="datetimeFigureOut">
              <a:rPr lang="fr-FR" smtClean="0"/>
              <a:t>11/02/2021</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E978DB3F-C78B-475E-AB03-DC704790E2B5}" type="slidenum">
              <a:rPr lang="fr-FR" smtClean="0"/>
              <a:t>‹N°›</a:t>
            </a:fld>
            <a:endParaRPr lang="fr-FR"/>
          </a:p>
        </p:txBody>
      </p:sp>
    </p:spTree>
    <p:extLst>
      <p:ext uri="{BB962C8B-B14F-4D97-AF65-F5344CB8AC3E}">
        <p14:creationId xmlns:p14="http://schemas.microsoft.com/office/powerpoint/2010/main" val="2196506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openweb.eu.org/accessibilite/" TargetMode="External"/><Relationship Id="rId7" Type="http://schemas.openxmlformats.org/officeDocument/2006/relationships/hyperlink" Target="http://webxact.watchfire.com/" TargetMode="External"/><Relationship Id="rId2" Type="http://schemas.openxmlformats.org/officeDocument/2006/relationships/hyperlink" Target="https://fr.wikiversity.org/wiki/Programme_de_sensibilisation_au_handicap" TargetMode="External"/><Relationship Id="rId1" Type="http://schemas.openxmlformats.org/officeDocument/2006/relationships/slideLayout" Target="../slideLayouts/slideLayout2.xml"/><Relationship Id="rId6" Type="http://schemas.openxmlformats.org/officeDocument/2006/relationships/hyperlink" Target="https://www.pdf-accessible.com/" TargetMode="External"/><Relationship Id="rId5" Type="http://schemas.openxmlformats.org/officeDocument/2006/relationships/hyperlink" Target="https://developer.paciellogroup.com/resources/contrastanalyser/" TargetMode="External"/><Relationship Id="rId4" Type="http://schemas.openxmlformats.org/officeDocument/2006/relationships/hyperlink" Target="http://www.webaccessibilite.fr/"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www.yellowpipe.com/yis/tools/lynx/lynx_viewer.php" TargetMode="External"/><Relationship Id="rId2" Type="http://schemas.openxmlformats.org/officeDocument/2006/relationships/hyperlink" Target="http://www.braillenet.org/" TargetMode="External"/><Relationship Id="rId1" Type="http://schemas.openxmlformats.org/officeDocument/2006/relationships/slideLayout" Target="../slideLayouts/slideLayout2.xml"/><Relationship Id="rId4" Type="http://schemas.openxmlformats.org/officeDocument/2006/relationships/hyperlink" Target="https://accessidys.or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Logiciel" TargetMode="External"/><Relationship Id="rId2" Type="http://schemas.openxmlformats.org/officeDocument/2006/relationships/hyperlink" Target="https://fr.wikipedia.org/wiki/Mat%C3%A9riel_informatique" TargetMode="External"/><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hyperlink" Target="https://fr.wikipedia.org/wiki/Infrastructur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slideLayout" Target="../slideLayouts/slideLayout7.xml"/><Relationship Id="rId7" Type="http://schemas.openxmlformats.org/officeDocument/2006/relationships/image" Target="../media/image9.jpeg"/><Relationship Id="rId2" Type="http://schemas.openxmlformats.org/officeDocument/2006/relationships/video" Target="https://www.youtube.com/embed/3f31oufqFSM?feature=oembed" TargetMode="External"/><Relationship Id="rId1" Type="http://schemas.openxmlformats.org/officeDocument/2006/relationships/video" Target="https://www.youtube.com/embed/y525BrxyvhA?feature=oembed" TargetMode="External"/><Relationship Id="rId6" Type="http://schemas.openxmlformats.org/officeDocument/2006/relationships/image" Target="../media/image8.jpe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DE74C9A-EAFF-48C1-8CCA-FAA8501659DD}"/>
              </a:ext>
            </a:extLst>
          </p:cNvPr>
          <p:cNvSpPr txBox="1"/>
          <p:nvPr/>
        </p:nvSpPr>
        <p:spPr>
          <a:xfrm>
            <a:off x="91548" y="2731107"/>
            <a:ext cx="6555435" cy="600901"/>
          </a:xfrm>
          <a:prstGeom prst="rect">
            <a:avLst/>
          </a:prstGeom>
          <a:solidFill>
            <a:schemeClr val="bg1"/>
          </a:solidFill>
        </p:spPr>
        <p:txBody>
          <a:bodyPr rot="0" spcFirstLastPara="0" vertOverflow="overflow" horzOverflow="overflow" vert="horz" wrap="square" lIns="46450" tIns="23225" rIns="46450" bIns="23225" numCol="1" spcCol="0" rtlCol="0" fromWordArt="0" anchor="t" anchorCtr="0" forceAA="0" compatLnSpc="1">
            <a:prstTxWarp prst="textNoShape">
              <a:avLst/>
            </a:prstTxWarp>
            <a:spAutoFit/>
          </a:bodyPr>
          <a:lstStyle/>
          <a:p>
            <a:pPr algn="ctr"/>
            <a:r>
              <a:rPr lang="fr-FR" sz="1200" u="sng" dirty="0">
                <a:ea typeface="+mn-lt"/>
                <a:cs typeface="+mn-lt"/>
              </a:rPr>
              <a:t>Sensibilisation</a:t>
            </a:r>
            <a:r>
              <a:rPr lang="fr-FR" sz="1200" dirty="0">
                <a:ea typeface="+mn-lt"/>
                <a:cs typeface="+mn-lt"/>
              </a:rPr>
              <a:t>      </a:t>
            </a:r>
            <a:r>
              <a:rPr lang="fr-FR" sz="1200" u="sng" dirty="0">
                <a:ea typeface="+mn-lt"/>
                <a:cs typeface="+mn-lt"/>
              </a:rPr>
              <a:t>l’accessibilité ?</a:t>
            </a:r>
            <a:r>
              <a:rPr lang="fr-FR" sz="1200" dirty="0">
                <a:ea typeface="+mn-lt"/>
                <a:cs typeface="+mn-lt"/>
              </a:rPr>
              <a:t>         </a:t>
            </a:r>
            <a:r>
              <a:rPr lang="fr-FR" sz="1200" u="sng" dirty="0">
                <a:ea typeface="+mn-lt"/>
                <a:cs typeface="+mn-lt"/>
              </a:rPr>
              <a:t>Les handicaps</a:t>
            </a:r>
            <a:r>
              <a:rPr lang="fr-FR" sz="1200" dirty="0">
                <a:cs typeface="Calibri"/>
              </a:rPr>
              <a:t>       </a:t>
            </a:r>
            <a:r>
              <a:rPr lang="fr-FR" sz="1200" u="sng" dirty="0">
                <a:ea typeface="+mn-lt"/>
                <a:cs typeface="+mn-lt"/>
              </a:rPr>
              <a:t>Les problématiques</a:t>
            </a:r>
            <a:endParaRPr lang="fr-FR" sz="2400" dirty="0"/>
          </a:p>
          <a:p>
            <a:pPr algn="ctr"/>
            <a:r>
              <a:rPr lang="fr-FR" sz="1200" dirty="0">
                <a:cs typeface="Calibri"/>
              </a:rPr>
              <a:t>    </a:t>
            </a:r>
            <a:endParaRPr lang="fr-FR" sz="2400" dirty="0"/>
          </a:p>
          <a:p>
            <a:pPr algn="ctr"/>
            <a:r>
              <a:rPr lang="fr-FR" sz="1200" u="sng" dirty="0">
                <a:cs typeface="Calibri"/>
              </a:rPr>
              <a:t>Préconisation</a:t>
            </a:r>
            <a:r>
              <a:rPr lang="fr-FR" sz="1200" dirty="0">
                <a:cs typeface="Calibri"/>
              </a:rPr>
              <a:t>     </a:t>
            </a:r>
            <a:r>
              <a:rPr lang="fr-FR" sz="1200" dirty="0">
                <a:ea typeface="+mn-lt"/>
                <a:cs typeface="+mn-lt"/>
              </a:rPr>
              <a:t> </a:t>
            </a:r>
            <a:r>
              <a:rPr lang="fr-FR" sz="1200" u="sng" dirty="0">
                <a:ea typeface="+mn-lt"/>
                <a:cs typeface="+mn-lt"/>
              </a:rPr>
              <a:t> Rendre accessible</a:t>
            </a:r>
            <a:r>
              <a:rPr lang="fr-FR" sz="1200" dirty="0">
                <a:cs typeface="Calibri"/>
              </a:rPr>
              <a:t>      </a:t>
            </a:r>
            <a:r>
              <a:rPr lang="fr-FR" sz="1200" u="sng" dirty="0">
                <a:cs typeface="Calibri"/>
              </a:rPr>
              <a:t>Bonnes pratiques &amp; normes</a:t>
            </a:r>
            <a:r>
              <a:rPr lang="fr-FR" sz="1200" dirty="0">
                <a:cs typeface="Calibri"/>
              </a:rPr>
              <a:t>       </a:t>
            </a:r>
            <a:r>
              <a:rPr lang="fr-FR" sz="1200" u="sng" dirty="0">
                <a:cs typeface="Calibri"/>
              </a:rPr>
              <a:t> Formations</a:t>
            </a:r>
            <a:endParaRPr lang="fr-FR" sz="1200" dirty="0">
              <a:cs typeface="Calibri"/>
            </a:endParaRPr>
          </a:p>
        </p:txBody>
      </p:sp>
      <p:sp>
        <p:nvSpPr>
          <p:cNvPr id="5" name="ZoneTexte 4">
            <a:extLst>
              <a:ext uri="{FF2B5EF4-FFF2-40B4-BE49-F238E27FC236}">
                <a16:creationId xmlns:a16="http://schemas.microsoft.com/office/drawing/2014/main" id="{71C29F83-17E8-43C6-9CA8-A3AB7D17B61D}"/>
              </a:ext>
            </a:extLst>
          </p:cNvPr>
          <p:cNvSpPr txBox="1"/>
          <p:nvPr/>
        </p:nvSpPr>
        <p:spPr>
          <a:xfrm>
            <a:off x="302566" y="4425478"/>
            <a:ext cx="6133403" cy="693234"/>
          </a:xfrm>
          <a:prstGeom prst="rect">
            <a:avLst/>
          </a:prstGeom>
          <a:noFill/>
        </p:spPr>
        <p:txBody>
          <a:bodyPr rot="0" spcFirstLastPara="0" vertOverflow="overflow" horzOverflow="overflow" vert="horz" wrap="square" lIns="46450" tIns="23225" rIns="46450" bIns="23225" numCol="1" spcCol="0" rtlCol="0" fromWordArt="0" anchor="t" anchorCtr="0" forceAA="0" compatLnSpc="1">
            <a:prstTxWarp prst="textNoShape">
              <a:avLst/>
            </a:prstTxWarp>
            <a:spAutoFit/>
          </a:bodyPr>
          <a:lstStyle/>
          <a:p>
            <a:r>
              <a:rPr lang="fr-FR" sz="1400" dirty="0"/>
              <a:t>Ce site a pour objectif de sensibiliser le plus grand nombre à la problématique de </a:t>
            </a:r>
          </a:p>
          <a:p>
            <a:r>
              <a:rPr lang="fr-FR" sz="1400" dirty="0"/>
              <a:t>l'accessibilité numérique pour les personnes handicapées. Il a aussi pour vocation </a:t>
            </a:r>
          </a:p>
          <a:p>
            <a:r>
              <a:rPr lang="fr-FR" sz="1400" dirty="0"/>
              <a:t>de fournir des  préconisations aux concepteurs de contenu numérique.</a:t>
            </a:r>
            <a:r>
              <a:rPr lang="fr-FR" sz="1400" dirty="0">
                <a:cs typeface="Calibri"/>
              </a:rPr>
              <a:t>​</a:t>
            </a:r>
          </a:p>
        </p:txBody>
      </p:sp>
      <p:sp>
        <p:nvSpPr>
          <p:cNvPr id="6" name="ZoneTexte 5">
            <a:extLst>
              <a:ext uri="{FF2B5EF4-FFF2-40B4-BE49-F238E27FC236}">
                <a16:creationId xmlns:a16="http://schemas.microsoft.com/office/drawing/2014/main" id="{637ECE72-8649-4988-A96A-4DFE5698BDFE}"/>
              </a:ext>
            </a:extLst>
          </p:cNvPr>
          <p:cNvSpPr txBox="1"/>
          <p:nvPr/>
        </p:nvSpPr>
        <p:spPr>
          <a:xfrm>
            <a:off x="1698270" y="251073"/>
            <a:ext cx="3527248" cy="1051826"/>
          </a:xfrm>
          <a:prstGeom prst="rect">
            <a:avLst/>
          </a:prstGeom>
          <a:noFill/>
        </p:spPr>
        <p:txBody>
          <a:bodyPr wrap="none" rtlCol="0">
            <a:spAutoFit/>
          </a:bodyPr>
          <a:lstStyle/>
          <a:p>
            <a:r>
              <a:rPr lang="fr-FR" sz="4000" b="1" i="1" u="sng">
                <a:effectLst>
                  <a:outerShdw blurRad="38100" dist="38100" dir="2700000" algn="tl">
                    <a:srgbClr val="000000">
                      <a:alpha val="43137"/>
                    </a:srgbClr>
                  </a:outerShdw>
                </a:effectLst>
              </a:rPr>
              <a:t>Contenu du site</a:t>
            </a:r>
          </a:p>
          <a:p>
            <a:endParaRPr lang="fr-FR" sz="2235" b="1" i="1" u="sng">
              <a:effectLst>
                <a:outerShdw blurRad="38100" dist="38100" dir="2700000" algn="tl">
                  <a:srgbClr val="000000">
                    <a:alpha val="43137"/>
                  </a:srgbClr>
                </a:outerShdw>
              </a:effectLst>
            </a:endParaRPr>
          </a:p>
        </p:txBody>
      </p:sp>
      <p:sp>
        <p:nvSpPr>
          <p:cNvPr id="7" name="ZoneTexte 6">
            <a:extLst>
              <a:ext uri="{FF2B5EF4-FFF2-40B4-BE49-F238E27FC236}">
                <a16:creationId xmlns:a16="http://schemas.microsoft.com/office/drawing/2014/main" id="{1302D9C2-255D-4140-B553-2754A594BECB}"/>
              </a:ext>
            </a:extLst>
          </p:cNvPr>
          <p:cNvSpPr txBox="1"/>
          <p:nvPr/>
        </p:nvSpPr>
        <p:spPr>
          <a:xfrm>
            <a:off x="302566" y="2147185"/>
            <a:ext cx="2106526" cy="461665"/>
          </a:xfrm>
          <a:prstGeom prst="rect">
            <a:avLst/>
          </a:prstGeom>
          <a:noFill/>
        </p:spPr>
        <p:txBody>
          <a:bodyPr wrap="square" rtlCol="0">
            <a:spAutoFit/>
          </a:bodyPr>
          <a:lstStyle/>
          <a:p>
            <a:pPr marL="342900" indent="-342900">
              <a:buFont typeface="Arial" panose="020B0604020202020204" pitchFamily="34" charset="0"/>
              <a:buChar char="•"/>
            </a:pPr>
            <a:r>
              <a:rPr lang="fr-FR" sz="2400"/>
              <a:t>NAVIGATION</a:t>
            </a:r>
          </a:p>
        </p:txBody>
      </p:sp>
      <p:sp>
        <p:nvSpPr>
          <p:cNvPr id="8" name="ZoneTexte 7">
            <a:extLst>
              <a:ext uri="{FF2B5EF4-FFF2-40B4-BE49-F238E27FC236}">
                <a16:creationId xmlns:a16="http://schemas.microsoft.com/office/drawing/2014/main" id="{D78A89F3-FD15-4167-BA68-D2AB4C0CDAA6}"/>
              </a:ext>
            </a:extLst>
          </p:cNvPr>
          <p:cNvSpPr txBox="1"/>
          <p:nvPr/>
        </p:nvSpPr>
        <p:spPr>
          <a:xfrm>
            <a:off x="302566" y="3813629"/>
            <a:ext cx="3319866" cy="461665"/>
          </a:xfrm>
          <a:prstGeom prst="rect">
            <a:avLst/>
          </a:prstGeom>
          <a:noFill/>
        </p:spPr>
        <p:txBody>
          <a:bodyPr wrap="square" rtlCol="0">
            <a:spAutoFit/>
          </a:bodyPr>
          <a:lstStyle/>
          <a:p>
            <a:pPr marL="342900" indent="-342900">
              <a:buFont typeface="Arial" panose="020B0604020202020204" pitchFamily="34" charset="0"/>
              <a:buChar char="•"/>
            </a:pPr>
            <a:r>
              <a:rPr lang="fr-FR" sz="2400" dirty="0"/>
              <a:t>TEXTE PRESENTATION</a:t>
            </a:r>
          </a:p>
        </p:txBody>
      </p:sp>
      <p:sp>
        <p:nvSpPr>
          <p:cNvPr id="9" name="ZoneTexte 8">
            <a:extLst>
              <a:ext uri="{FF2B5EF4-FFF2-40B4-BE49-F238E27FC236}">
                <a16:creationId xmlns:a16="http://schemas.microsoft.com/office/drawing/2014/main" id="{F401BF93-2074-4717-B38B-B95D908916AF}"/>
              </a:ext>
            </a:extLst>
          </p:cNvPr>
          <p:cNvSpPr txBox="1"/>
          <p:nvPr/>
        </p:nvSpPr>
        <p:spPr>
          <a:xfrm>
            <a:off x="2078304" y="1302899"/>
            <a:ext cx="2581925" cy="461665"/>
          </a:xfrm>
          <a:prstGeom prst="rect">
            <a:avLst/>
          </a:prstGeom>
          <a:noFill/>
        </p:spPr>
        <p:txBody>
          <a:bodyPr wrap="none" rtlCol="0">
            <a:spAutoFit/>
          </a:bodyPr>
          <a:lstStyle/>
          <a:p>
            <a:pPr marL="342900" indent="-342900">
              <a:buFont typeface="+mj-lt"/>
              <a:buAutoNum type="arabicPeriod"/>
            </a:pPr>
            <a:r>
              <a:rPr lang="fr-FR" sz="2400" b="1" u="sng"/>
              <a:t>PAGE D’ACCUEIL</a:t>
            </a:r>
          </a:p>
        </p:txBody>
      </p:sp>
      <p:sp>
        <p:nvSpPr>
          <p:cNvPr id="10" name="ZoneTexte 9">
            <a:extLst>
              <a:ext uri="{FF2B5EF4-FFF2-40B4-BE49-F238E27FC236}">
                <a16:creationId xmlns:a16="http://schemas.microsoft.com/office/drawing/2014/main" id="{53BD51D1-9064-44AF-A138-001597E33137}"/>
              </a:ext>
            </a:extLst>
          </p:cNvPr>
          <p:cNvSpPr txBox="1"/>
          <p:nvPr/>
        </p:nvSpPr>
        <p:spPr>
          <a:xfrm>
            <a:off x="308702" y="5356093"/>
            <a:ext cx="2780120" cy="738664"/>
          </a:xfrm>
          <a:prstGeom prst="rect">
            <a:avLst/>
          </a:prstGeom>
          <a:noFill/>
        </p:spPr>
        <p:txBody>
          <a:bodyPr wrap="none" rtlCol="0">
            <a:spAutoFit/>
          </a:bodyPr>
          <a:lstStyle/>
          <a:p>
            <a:pPr marL="457200" indent="-457200">
              <a:buFont typeface="Arial" panose="020B0604020202020204" pitchFamily="34" charset="0"/>
              <a:buChar char="•"/>
            </a:pPr>
            <a:r>
              <a:rPr lang="fr-FR" sz="2400" dirty="0">
                <a:solidFill>
                  <a:schemeClr val="tx1"/>
                </a:solidFill>
              </a:rPr>
              <a:t>SLIDE/CAROUSEL</a:t>
            </a:r>
          </a:p>
          <a:p>
            <a:endParaRPr lang="fr-FR" dirty="0"/>
          </a:p>
        </p:txBody>
      </p:sp>
      <p:pic>
        <p:nvPicPr>
          <p:cNvPr id="3" name="Image 2">
            <a:extLst>
              <a:ext uri="{FF2B5EF4-FFF2-40B4-BE49-F238E27FC236}">
                <a16:creationId xmlns:a16="http://schemas.microsoft.com/office/drawing/2014/main" id="{04121577-52B2-45B1-A37D-C6E5E1033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79" y="6094757"/>
            <a:ext cx="4129421" cy="2334021"/>
          </a:xfrm>
          <a:prstGeom prst="rect">
            <a:avLst/>
          </a:prstGeom>
        </p:spPr>
      </p:pic>
    </p:spTree>
    <p:extLst>
      <p:ext uri="{BB962C8B-B14F-4D97-AF65-F5344CB8AC3E}">
        <p14:creationId xmlns:p14="http://schemas.microsoft.com/office/powerpoint/2010/main" val="215729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B1DA88E-0150-42A7-B780-DA0F4A601168}"/>
              </a:ext>
            </a:extLst>
          </p:cNvPr>
          <p:cNvSpPr txBox="1"/>
          <p:nvPr/>
        </p:nvSpPr>
        <p:spPr>
          <a:xfrm>
            <a:off x="458380" y="219670"/>
            <a:ext cx="4315412" cy="461665"/>
          </a:xfrm>
          <a:prstGeom prst="rect">
            <a:avLst/>
          </a:prstGeom>
          <a:noFill/>
        </p:spPr>
        <p:txBody>
          <a:bodyPr wrap="none" rtlCol="0">
            <a:spAutoFit/>
          </a:bodyPr>
          <a:lstStyle/>
          <a:p>
            <a:pPr marL="457200" indent="-457200">
              <a:buFont typeface="Arial" panose="020B0604020202020204" pitchFamily="34" charset="0"/>
              <a:buChar char="•"/>
            </a:pPr>
            <a:r>
              <a:rPr lang="fr-FR" sz="2400" dirty="0"/>
              <a:t>CORPS DE LA PAGE D’ACCUEIL</a:t>
            </a:r>
            <a:endParaRPr lang="fr-FR" sz="2400" dirty="0">
              <a:solidFill>
                <a:schemeClr val="tx1"/>
              </a:solidFill>
            </a:endParaRPr>
          </a:p>
        </p:txBody>
      </p:sp>
      <p:sp>
        <p:nvSpPr>
          <p:cNvPr id="5" name="ZoneTexte 4">
            <a:extLst>
              <a:ext uri="{FF2B5EF4-FFF2-40B4-BE49-F238E27FC236}">
                <a16:creationId xmlns:a16="http://schemas.microsoft.com/office/drawing/2014/main" id="{DC7FA035-22F6-4285-9CD9-137E5E0EB5A0}"/>
              </a:ext>
            </a:extLst>
          </p:cNvPr>
          <p:cNvSpPr txBox="1"/>
          <p:nvPr/>
        </p:nvSpPr>
        <p:spPr>
          <a:xfrm>
            <a:off x="458380" y="3230463"/>
            <a:ext cx="4210704" cy="461665"/>
          </a:xfrm>
          <a:prstGeom prst="rect">
            <a:avLst/>
          </a:prstGeom>
          <a:noFill/>
        </p:spPr>
        <p:txBody>
          <a:bodyPr wrap="none" rtlCol="0">
            <a:spAutoFit/>
          </a:bodyPr>
          <a:lstStyle/>
          <a:p>
            <a:pPr marL="342900" indent="-342900">
              <a:buFont typeface="Arial" panose="020B0604020202020204" pitchFamily="34" charset="0"/>
              <a:buChar char="•"/>
            </a:pPr>
            <a:r>
              <a:rPr lang="fr-FR" sz="2400" dirty="0"/>
              <a:t>H3 LIENS DE SITES CONNEXES</a:t>
            </a:r>
          </a:p>
        </p:txBody>
      </p:sp>
      <p:sp>
        <p:nvSpPr>
          <p:cNvPr id="11" name="ZoneTexte 10">
            <a:extLst>
              <a:ext uri="{FF2B5EF4-FFF2-40B4-BE49-F238E27FC236}">
                <a16:creationId xmlns:a16="http://schemas.microsoft.com/office/drawing/2014/main" id="{AB5375C2-14E1-475F-9A9F-A9B48994442A}"/>
              </a:ext>
            </a:extLst>
          </p:cNvPr>
          <p:cNvSpPr txBox="1"/>
          <p:nvPr/>
        </p:nvSpPr>
        <p:spPr>
          <a:xfrm>
            <a:off x="458380" y="3692128"/>
            <a:ext cx="6209120" cy="4770537"/>
          </a:xfrm>
          <a:prstGeom prst="rect">
            <a:avLst/>
          </a:prstGeom>
          <a:noFill/>
        </p:spPr>
        <p:txBody>
          <a:bodyPr wrap="square" rtlCol="0">
            <a:spAutoFit/>
          </a:bodyPr>
          <a:lstStyle/>
          <a:p>
            <a:pPr marL="285750" indent="-285750">
              <a:buFont typeface="Arial" panose="020B0604020202020204" pitchFamily="34" charset="0"/>
              <a:buChar char="•"/>
            </a:pPr>
            <a:r>
              <a:rPr lang="fr-FR" sz="2400" dirty="0">
                <a:ea typeface="Verdana" panose="020B0604030504040204" pitchFamily="34" charset="0"/>
              </a:rPr>
              <a:t> TEXTE - LIENS POUR LES ACTEURS</a:t>
            </a:r>
          </a:p>
          <a:p>
            <a:endParaRPr lang="fr-FR" sz="1400" dirty="0">
              <a:solidFill>
                <a:srgbClr val="006A67"/>
              </a:solidFill>
              <a:ea typeface="Verdana" panose="020B0604030504040204" pitchFamily="34" charset="0"/>
            </a:endParaRPr>
          </a:p>
          <a:p>
            <a:r>
              <a:rPr lang="fr-FR" sz="1400" b="1" dirty="0" err="1"/>
              <a:t>AccessiPro</a:t>
            </a:r>
            <a:r>
              <a:rPr lang="fr-FR" sz="1400" dirty="0"/>
              <a:t> - Demi journée de sensibilisation gratuite au handicap  accessible en ligne.</a:t>
            </a:r>
          </a:p>
          <a:p>
            <a:r>
              <a:rPr lang="fr-FR" sz="1400" dirty="0">
                <a:hlinkClick r:id="rId2">
                  <a:extLst>
                    <a:ext uri="{A12FA001-AC4F-418D-AE19-62706E023703}">
                      <ahyp:hlinkClr xmlns:ahyp="http://schemas.microsoft.com/office/drawing/2018/hyperlinkcolor" val="tx"/>
                    </a:ext>
                  </a:extLst>
                </a:hlinkClick>
              </a:rPr>
              <a:t>https://fr.wikiversity.org/wiki/Programme_de_sensibilisation_au_handicap</a:t>
            </a:r>
            <a:endParaRPr lang="fr-FR" sz="1400" dirty="0"/>
          </a:p>
          <a:p>
            <a:pPr algn="l"/>
            <a:endParaRPr lang="fr-FR" sz="1400" b="0" i="0" dirty="0">
              <a:effectLst/>
            </a:endParaRPr>
          </a:p>
          <a:p>
            <a:pPr algn="l">
              <a:buFont typeface="Arial" panose="020B0604020202020204" pitchFamily="34" charset="0"/>
              <a:buChar char="•"/>
            </a:pPr>
            <a:r>
              <a:rPr lang="fr-FR" sz="1400" b="1" i="0" dirty="0" err="1">
                <a:effectLst/>
              </a:rPr>
              <a:t>OpenWeb</a:t>
            </a:r>
            <a:r>
              <a:rPr lang="fr-FR" sz="1400" b="0" i="0" dirty="0">
                <a:effectLst/>
              </a:rPr>
              <a:t> : OpenWeb.org vous propose des fiches pratiques pour la créations de pages Web accessibles.</a:t>
            </a:r>
            <a:br>
              <a:rPr lang="fr-FR" sz="1400" b="0" i="0" dirty="0">
                <a:effectLst/>
              </a:rPr>
            </a:br>
            <a:r>
              <a:rPr lang="fr-FR" sz="1400" b="0" i="0" dirty="0">
                <a:effectLst/>
                <a:hlinkClick r:id="rId3">
                  <a:extLst>
                    <a:ext uri="{A12FA001-AC4F-418D-AE19-62706E023703}">
                      <ahyp:hlinkClr xmlns:ahyp="http://schemas.microsoft.com/office/drawing/2018/hyperlinkcolor" val="tx"/>
                    </a:ext>
                  </a:extLst>
                </a:hlinkClick>
              </a:rPr>
              <a:t>http://openweb.eu.org/accessibilite/</a:t>
            </a:r>
            <a:endParaRPr lang="fr-FR" sz="1400" b="0" i="0" dirty="0">
              <a:effectLst/>
            </a:endParaRPr>
          </a:p>
          <a:p>
            <a:pPr algn="l">
              <a:buFont typeface="Arial" panose="020B0604020202020204" pitchFamily="34" charset="0"/>
              <a:buChar char="•"/>
            </a:pPr>
            <a:endParaRPr lang="fr-FR" sz="1400" b="0" i="0" dirty="0">
              <a:effectLst/>
            </a:endParaRPr>
          </a:p>
          <a:p>
            <a:pPr algn="l">
              <a:buFont typeface="Arial" panose="020B0604020202020204" pitchFamily="34" charset="0"/>
              <a:buChar char="•"/>
            </a:pPr>
            <a:r>
              <a:rPr lang="fr-FR" sz="1400" b="1" i="0" dirty="0" err="1">
                <a:effectLst/>
              </a:rPr>
              <a:t>Webaccessibilité</a:t>
            </a:r>
            <a:r>
              <a:rPr lang="fr-FR" sz="1400" b="1" i="0" dirty="0">
                <a:effectLst/>
              </a:rPr>
              <a:t> : </a:t>
            </a:r>
            <a:r>
              <a:rPr lang="fr-FR" sz="1400" b="0" i="0" dirty="0">
                <a:effectLst/>
              </a:rPr>
              <a:t>Améliorez l'accessibilité de vos interfaces Web</a:t>
            </a:r>
            <a:br>
              <a:rPr lang="fr-FR" sz="1400" b="0" i="0" dirty="0">
                <a:effectLst/>
              </a:rPr>
            </a:br>
            <a:r>
              <a:rPr lang="fr-FR" sz="1400" b="0" i="0" dirty="0">
                <a:effectLst/>
                <a:hlinkClick r:id="rId4">
                  <a:extLst>
                    <a:ext uri="{A12FA001-AC4F-418D-AE19-62706E023703}">
                      <ahyp:hlinkClr xmlns:ahyp="http://schemas.microsoft.com/office/drawing/2018/hyperlinkcolor" val="tx"/>
                    </a:ext>
                  </a:extLst>
                </a:hlinkClick>
              </a:rPr>
              <a:t>http://www.webaccessibilite.fr/</a:t>
            </a:r>
            <a:endParaRPr lang="fr-FR" sz="1400" b="0" i="0" dirty="0">
              <a:effectLst/>
            </a:endParaRPr>
          </a:p>
          <a:p>
            <a:pPr algn="l">
              <a:buFont typeface="Arial" panose="020B0604020202020204" pitchFamily="34" charset="0"/>
              <a:buChar char="•"/>
            </a:pPr>
            <a:endParaRPr lang="fr-FR" sz="1400" b="0" i="0" dirty="0">
              <a:effectLst/>
            </a:endParaRPr>
          </a:p>
          <a:p>
            <a:r>
              <a:rPr lang="fr-FR" sz="1400" dirty="0"/>
              <a:t> </a:t>
            </a:r>
            <a:r>
              <a:rPr lang="fr-FR" sz="1400" b="1" dirty="0" err="1"/>
              <a:t>Colour</a:t>
            </a:r>
            <a:r>
              <a:rPr lang="fr-FR" sz="1400" b="1" dirty="0"/>
              <a:t> </a:t>
            </a:r>
            <a:r>
              <a:rPr lang="fr-FR" sz="1400" b="1" dirty="0" err="1"/>
              <a:t>Contrast</a:t>
            </a:r>
            <a:r>
              <a:rPr lang="fr-FR" sz="1400" b="1" dirty="0"/>
              <a:t> Analyser (CCA) : </a:t>
            </a:r>
            <a:r>
              <a:rPr lang="fr-FR" sz="1400" dirty="0"/>
              <a:t>Un analyseur de contraste</a:t>
            </a:r>
          </a:p>
          <a:p>
            <a:r>
              <a:rPr lang="fr-FR" sz="1400" dirty="0">
                <a:hlinkClick r:id="rId5">
                  <a:extLst>
                    <a:ext uri="{A12FA001-AC4F-418D-AE19-62706E023703}">
                      <ahyp:hlinkClr xmlns:ahyp="http://schemas.microsoft.com/office/drawing/2018/hyperlinkcolor" val="tx"/>
                    </a:ext>
                  </a:extLst>
                </a:hlinkClick>
              </a:rPr>
              <a:t>https://developer.paciellogroup.com/resources/contrastanalyser/</a:t>
            </a:r>
            <a:endParaRPr lang="fr-FR" sz="1400" dirty="0"/>
          </a:p>
          <a:p>
            <a:endParaRPr lang="fr-FR" sz="1400" dirty="0"/>
          </a:p>
          <a:p>
            <a:r>
              <a:rPr lang="fr-FR" sz="1400" dirty="0"/>
              <a:t>Logiciel permettant la création de </a:t>
            </a:r>
            <a:r>
              <a:rPr lang="fr-FR" sz="1400" dirty="0" err="1"/>
              <a:t>pdf</a:t>
            </a:r>
            <a:r>
              <a:rPr lang="fr-FR" sz="1400" dirty="0"/>
              <a:t> accessibles</a:t>
            </a:r>
          </a:p>
          <a:p>
            <a:r>
              <a:rPr lang="fr-FR" sz="1400" dirty="0">
                <a:hlinkClick r:id="rId6">
                  <a:extLst>
                    <a:ext uri="{A12FA001-AC4F-418D-AE19-62706E023703}">
                      <ahyp:hlinkClr xmlns:ahyp="http://schemas.microsoft.com/office/drawing/2018/hyperlinkcolor" val="tx"/>
                    </a:ext>
                  </a:extLst>
                </a:hlinkClick>
              </a:rPr>
              <a:t>https://www.pdf-accessible.com/</a:t>
            </a:r>
            <a:endParaRPr lang="fr-FR" sz="1400" dirty="0"/>
          </a:p>
          <a:p>
            <a:pPr algn="l">
              <a:buFont typeface="Arial" panose="020B0604020202020204" pitchFamily="34" charset="0"/>
              <a:buChar char="•"/>
            </a:pPr>
            <a:endParaRPr lang="fr-FR" sz="1400" b="0" i="0" dirty="0">
              <a:effectLst/>
            </a:endParaRPr>
          </a:p>
          <a:p>
            <a:pPr algn="l"/>
            <a:r>
              <a:rPr lang="fr-FR" sz="1400" b="1" u="sng" dirty="0">
                <a:effectLst/>
              </a:rPr>
              <a:t>watchfire</a:t>
            </a:r>
            <a:r>
              <a:rPr lang="fr-FR" sz="1400" b="1" i="0" dirty="0">
                <a:effectLst/>
              </a:rPr>
              <a:t>: </a:t>
            </a:r>
            <a:r>
              <a:rPr lang="fr-FR" sz="1400" b="0" i="0" dirty="0">
                <a:effectLst/>
              </a:rPr>
              <a:t>Outils permettant de mesurer l’accessibilité de son site.</a:t>
            </a:r>
            <a:endParaRPr lang="fr-FR" sz="1400" dirty="0"/>
          </a:p>
          <a:p>
            <a:pPr algn="l"/>
            <a:r>
              <a:rPr lang="fr-FR" sz="1400" b="0" i="0" dirty="0">
                <a:effectLst/>
                <a:hlinkClick r:id="rId7">
                  <a:extLst>
                    <a:ext uri="{A12FA001-AC4F-418D-AE19-62706E023703}">
                      <ahyp:hlinkClr xmlns:ahyp="http://schemas.microsoft.com/office/drawing/2018/hyperlinkcolor" val="tx"/>
                    </a:ext>
                  </a:extLst>
                </a:hlinkClick>
              </a:rPr>
              <a:t>http://webxact.watchfire.com/</a:t>
            </a:r>
            <a:endParaRPr lang="fr-FR" sz="1400" b="0" i="0" dirty="0">
              <a:effectLst/>
            </a:endParaRPr>
          </a:p>
        </p:txBody>
      </p:sp>
      <p:pic>
        <p:nvPicPr>
          <p:cNvPr id="14" name="Image 13">
            <a:extLst>
              <a:ext uri="{FF2B5EF4-FFF2-40B4-BE49-F238E27FC236}">
                <a16:creationId xmlns:a16="http://schemas.microsoft.com/office/drawing/2014/main" id="{87A2C457-73C6-4082-81FC-9396529A70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9282" y="904874"/>
            <a:ext cx="2869643" cy="797123"/>
          </a:xfrm>
          <a:prstGeom prst="rect">
            <a:avLst/>
          </a:prstGeom>
        </p:spPr>
      </p:pic>
      <p:pic>
        <p:nvPicPr>
          <p:cNvPr id="16" name="Image 15">
            <a:extLst>
              <a:ext uri="{FF2B5EF4-FFF2-40B4-BE49-F238E27FC236}">
                <a16:creationId xmlns:a16="http://schemas.microsoft.com/office/drawing/2014/main" id="{968A707E-BD46-49F2-A40A-B43F5AB227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9281" y="1925536"/>
            <a:ext cx="2869643" cy="797123"/>
          </a:xfrm>
          <a:prstGeom prst="rect">
            <a:avLst/>
          </a:prstGeom>
        </p:spPr>
      </p:pic>
    </p:spTree>
    <p:extLst>
      <p:ext uri="{BB962C8B-B14F-4D97-AF65-F5344CB8AC3E}">
        <p14:creationId xmlns:p14="http://schemas.microsoft.com/office/powerpoint/2010/main" val="67891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8987B46-7156-4D18-BD18-0421C0080C5C}"/>
              </a:ext>
            </a:extLst>
          </p:cNvPr>
          <p:cNvSpPr txBox="1"/>
          <p:nvPr/>
        </p:nvSpPr>
        <p:spPr>
          <a:xfrm>
            <a:off x="0" y="209550"/>
            <a:ext cx="6858000" cy="3508653"/>
          </a:xfrm>
          <a:prstGeom prst="rect">
            <a:avLst/>
          </a:prstGeom>
          <a:noFill/>
        </p:spPr>
        <p:txBody>
          <a:bodyPr wrap="square">
            <a:spAutoFit/>
          </a:bodyPr>
          <a:lstStyle/>
          <a:p>
            <a:pPr marL="285750" indent="-285750">
              <a:buFont typeface="Arial" panose="020B0604020202020204" pitchFamily="34" charset="0"/>
              <a:buChar char="•"/>
            </a:pPr>
            <a:r>
              <a:rPr lang="fr-FR" sz="2400" dirty="0"/>
              <a:t>TEXTE - LIENS  POUR LES PORTEURS DE HANDICAPS</a:t>
            </a:r>
          </a:p>
          <a:p>
            <a:endParaRPr lang="fr-FR" sz="1800" dirty="0">
              <a:solidFill>
                <a:srgbClr val="006A67"/>
              </a:solidFill>
            </a:endParaRPr>
          </a:p>
          <a:p>
            <a:r>
              <a:rPr lang="fr-FR" sz="1800" b="1" i="0" dirty="0">
                <a:effectLst/>
              </a:rPr>
              <a:t>Braille Net :</a:t>
            </a:r>
            <a:r>
              <a:rPr lang="fr-FR" sz="1800" b="0" i="0" dirty="0">
                <a:effectLst/>
              </a:rPr>
              <a:t> Une porte sur le Web pour les personnes handicapées visuelles</a:t>
            </a:r>
            <a:br>
              <a:rPr lang="fr-FR" sz="1800" b="0" i="0" dirty="0">
                <a:effectLst/>
              </a:rPr>
            </a:br>
            <a:r>
              <a:rPr lang="fr-FR" sz="1800" b="0" i="0" dirty="0">
                <a:effectLst/>
                <a:hlinkClick r:id="rId2">
                  <a:extLst>
                    <a:ext uri="{A12FA001-AC4F-418D-AE19-62706E023703}">
                      <ahyp:hlinkClr xmlns:ahyp="http://schemas.microsoft.com/office/drawing/2018/hyperlinkcolor" val="tx"/>
                    </a:ext>
                  </a:extLst>
                </a:hlinkClick>
              </a:rPr>
              <a:t>http://www.braillenet.org/</a:t>
            </a:r>
            <a:endParaRPr lang="fr-FR" sz="1800" b="0" i="0" dirty="0">
              <a:effectLst/>
            </a:endParaRPr>
          </a:p>
          <a:p>
            <a:endParaRPr lang="fr-FR" sz="1800" dirty="0"/>
          </a:p>
          <a:p>
            <a:r>
              <a:rPr lang="fr-FR" sz="1800" b="1" dirty="0" err="1"/>
              <a:t>Lynxviewver</a:t>
            </a:r>
            <a:r>
              <a:rPr lang="fr-FR" sz="1800" b="1" dirty="0"/>
              <a:t> : </a:t>
            </a:r>
            <a:r>
              <a:rPr lang="fr-FR" sz="1800" dirty="0"/>
              <a:t>permet de tester si votre site est consultable par une personne non-voyante.</a:t>
            </a:r>
          </a:p>
          <a:p>
            <a:r>
              <a:rPr lang="fr-FR" sz="1800" b="0" i="0" dirty="0">
                <a:effectLst/>
                <a:hlinkClick r:id="rId3">
                  <a:extLst>
                    <a:ext uri="{A12FA001-AC4F-418D-AE19-62706E023703}">
                      <ahyp:hlinkClr xmlns:ahyp="http://schemas.microsoft.com/office/drawing/2018/hyperlinkcolor" val="tx"/>
                    </a:ext>
                  </a:extLst>
                </a:hlinkClick>
              </a:rPr>
              <a:t>http://www.yellowpipe.com/yis/tools/lynx/lynx_viewer.php</a:t>
            </a:r>
            <a:endParaRPr lang="fr-FR" sz="1800" b="0" i="0" dirty="0">
              <a:effectLst/>
            </a:endParaRPr>
          </a:p>
          <a:p>
            <a:endParaRPr lang="fr-FR" sz="1800" dirty="0">
              <a:solidFill>
                <a:srgbClr val="006A67"/>
              </a:solidFill>
            </a:endParaRPr>
          </a:p>
          <a:p>
            <a:r>
              <a:rPr lang="fr-FR" sz="1800" b="1" dirty="0" err="1"/>
              <a:t>Accessidys</a:t>
            </a:r>
            <a:r>
              <a:rPr lang="fr-FR" sz="1800" b="1" dirty="0"/>
              <a:t> : </a:t>
            </a:r>
            <a:r>
              <a:rPr lang="fr-FR" sz="1800" b="0" i="0" dirty="0">
                <a:solidFill>
                  <a:srgbClr val="000000"/>
                </a:solidFill>
                <a:effectLst/>
              </a:rPr>
              <a:t>site permettant l’adaptation de textes pour les troubles DYS </a:t>
            </a:r>
            <a:r>
              <a:rPr lang="fr-FR" sz="1800" u="sng" dirty="0">
                <a:hlinkClick r:id="rId4">
                  <a:extLst>
                    <a:ext uri="{A12FA001-AC4F-418D-AE19-62706E023703}">
                      <ahyp:hlinkClr xmlns:ahyp="http://schemas.microsoft.com/office/drawing/2018/hyperlinkcolor" val="tx"/>
                    </a:ext>
                  </a:extLst>
                </a:hlinkClick>
              </a:rPr>
              <a:t>https://accessidys.org/#/</a:t>
            </a:r>
            <a:endParaRPr lang="fr-FR" sz="1800" u="sng" dirty="0"/>
          </a:p>
        </p:txBody>
      </p:sp>
      <p:sp>
        <p:nvSpPr>
          <p:cNvPr id="6" name="ZoneTexte 5">
            <a:extLst>
              <a:ext uri="{FF2B5EF4-FFF2-40B4-BE49-F238E27FC236}">
                <a16:creationId xmlns:a16="http://schemas.microsoft.com/office/drawing/2014/main" id="{478021B0-C511-4A51-8207-F1EAD6330C71}"/>
              </a:ext>
            </a:extLst>
          </p:cNvPr>
          <p:cNvSpPr txBox="1"/>
          <p:nvPr/>
        </p:nvSpPr>
        <p:spPr>
          <a:xfrm>
            <a:off x="0" y="5705595"/>
            <a:ext cx="2263055" cy="461665"/>
          </a:xfrm>
          <a:prstGeom prst="rect">
            <a:avLst/>
          </a:prstGeom>
          <a:noFill/>
        </p:spPr>
        <p:txBody>
          <a:bodyPr wrap="none" rtlCol="0">
            <a:spAutoFit/>
          </a:bodyPr>
          <a:lstStyle/>
          <a:p>
            <a:pPr marL="457200" indent="-457200">
              <a:buFont typeface="Arial" panose="020B0604020202020204" pitchFamily="34" charset="0"/>
              <a:buChar char="•"/>
            </a:pPr>
            <a:r>
              <a:rPr lang="fr-FR" sz="2400" dirty="0"/>
              <a:t>BAS DE PAGE</a:t>
            </a:r>
            <a:endParaRPr lang="fr-FR" sz="2400" dirty="0">
              <a:solidFill>
                <a:schemeClr val="tx1"/>
              </a:solidFill>
            </a:endParaRPr>
          </a:p>
        </p:txBody>
      </p:sp>
      <p:sp>
        <p:nvSpPr>
          <p:cNvPr id="8" name="ZoneTexte 7">
            <a:extLst>
              <a:ext uri="{FF2B5EF4-FFF2-40B4-BE49-F238E27FC236}">
                <a16:creationId xmlns:a16="http://schemas.microsoft.com/office/drawing/2014/main" id="{788D64E2-90AF-4DEE-8C4B-D4D048134843}"/>
              </a:ext>
            </a:extLst>
          </p:cNvPr>
          <p:cNvSpPr txBox="1"/>
          <p:nvPr/>
        </p:nvSpPr>
        <p:spPr>
          <a:xfrm>
            <a:off x="485775" y="6301085"/>
            <a:ext cx="5886450" cy="1200329"/>
          </a:xfrm>
          <a:prstGeom prst="rect">
            <a:avLst/>
          </a:prstGeom>
          <a:noFill/>
        </p:spPr>
        <p:txBody>
          <a:bodyPr wrap="square" rtlCol="0">
            <a:spAutoFit/>
          </a:bodyPr>
          <a:lstStyle/>
          <a:p>
            <a:pPr marL="285750" indent="-285750">
              <a:buFontTx/>
              <a:buChar char="-"/>
            </a:pPr>
            <a:r>
              <a:rPr lang="fr-FR" dirty="0"/>
              <a:t>Un formulaire de contact créer avec tally.so</a:t>
            </a:r>
          </a:p>
          <a:p>
            <a:r>
              <a:rPr lang="fr-FR" dirty="0"/>
              <a:t>-    Un texte sur nous et le projet</a:t>
            </a:r>
          </a:p>
          <a:p>
            <a:pPr marL="285750" indent="-285750">
              <a:buFontTx/>
              <a:buChar char="-"/>
            </a:pPr>
            <a:r>
              <a:rPr lang="fr-FR" dirty="0"/>
              <a:t>Icones de réseaux ( implique création d’un compte sur un  réseau social…)</a:t>
            </a:r>
          </a:p>
        </p:txBody>
      </p:sp>
    </p:spTree>
    <p:extLst>
      <p:ext uri="{BB962C8B-B14F-4D97-AF65-F5344CB8AC3E}">
        <p14:creationId xmlns:p14="http://schemas.microsoft.com/office/powerpoint/2010/main" val="308314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0B7BD49-7F0D-4575-A204-3DB5A49B94A0}"/>
              </a:ext>
            </a:extLst>
          </p:cNvPr>
          <p:cNvSpPr txBox="1"/>
          <p:nvPr/>
        </p:nvSpPr>
        <p:spPr>
          <a:xfrm>
            <a:off x="2093025" y="441253"/>
            <a:ext cx="2700804" cy="461665"/>
          </a:xfrm>
          <a:prstGeom prst="rect">
            <a:avLst/>
          </a:prstGeom>
          <a:noFill/>
        </p:spPr>
        <p:txBody>
          <a:bodyPr wrap="none" rtlCol="0">
            <a:spAutoFit/>
          </a:bodyPr>
          <a:lstStyle/>
          <a:p>
            <a:r>
              <a:rPr lang="fr-FR" sz="2400" b="1"/>
              <a:t>2.  </a:t>
            </a:r>
            <a:r>
              <a:rPr lang="fr-FR" sz="2400" b="1" u="sng"/>
              <a:t>SENSIBILISATION</a:t>
            </a:r>
          </a:p>
        </p:txBody>
      </p:sp>
      <p:sp>
        <p:nvSpPr>
          <p:cNvPr id="3" name="ZoneTexte 2">
            <a:extLst>
              <a:ext uri="{FF2B5EF4-FFF2-40B4-BE49-F238E27FC236}">
                <a16:creationId xmlns:a16="http://schemas.microsoft.com/office/drawing/2014/main" id="{A0DA4B8F-159D-47C7-AE8A-53F7C548CDF9}"/>
              </a:ext>
            </a:extLst>
          </p:cNvPr>
          <p:cNvSpPr txBox="1"/>
          <p:nvPr/>
        </p:nvSpPr>
        <p:spPr>
          <a:xfrm>
            <a:off x="447675" y="1011615"/>
            <a:ext cx="5715000"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u="sng" dirty="0">
                <a:ea typeface="+mn-lt"/>
                <a:cs typeface="+mn-lt"/>
              </a:rPr>
              <a:t>H3 Qu’est ce que l’ accessibilité ?</a:t>
            </a:r>
            <a:r>
              <a:rPr lang="fr-FR" sz="2400" dirty="0">
                <a:ea typeface="+mn-lt"/>
                <a:cs typeface="+mn-lt"/>
              </a:rPr>
              <a:t> </a:t>
            </a:r>
            <a:endParaRPr lang="fr-FR" sz="2400" dirty="0">
              <a:cs typeface="Calibri"/>
            </a:endParaRPr>
          </a:p>
          <a:p>
            <a:endParaRPr lang="fr-FR" dirty="0">
              <a:ea typeface="+mn-lt"/>
              <a:cs typeface="+mn-lt"/>
            </a:endParaRPr>
          </a:p>
          <a:p>
            <a:r>
              <a:rPr lang="fr-FR" sz="1400" dirty="0">
                <a:ea typeface="+mn-lt"/>
                <a:cs typeface="+mn-lt"/>
              </a:rPr>
              <a:t>L'</a:t>
            </a:r>
            <a:r>
              <a:rPr lang="fr-FR" sz="1400" b="1" dirty="0">
                <a:ea typeface="+mn-lt"/>
                <a:cs typeface="+mn-lt"/>
              </a:rPr>
              <a:t>accessibilité numérique</a:t>
            </a:r>
            <a:r>
              <a:rPr lang="fr-FR" sz="1400" dirty="0">
                <a:ea typeface="+mn-lt"/>
                <a:cs typeface="+mn-lt"/>
              </a:rPr>
              <a:t> est la mise à la disposition de tous les individus, quels que soient leur </a:t>
            </a:r>
            <a:r>
              <a:rPr lang="fr-FR" sz="1400" dirty="0">
                <a:ea typeface="+mn-lt"/>
                <a:cs typeface="+mn-lt"/>
                <a:hlinkClick r:id="rId2"/>
              </a:rPr>
              <a:t>matériel</a:t>
            </a:r>
            <a:r>
              <a:rPr lang="fr-FR" sz="1400" dirty="0">
                <a:ea typeface="+mn-lt"/>
                <a:cs typeface="+mn-lt"/>
              </a:rPr>
              <a:t> ou </a:t>
            </a:r>
            <a:r>
              <a:rPr lang="fr-FR" sz="1400" dirty="0">
                <a:ea typeface="+mn-lt"/>
                <a:cs typeface="+mn-lt"/>
                <a:hlinkClick r:id="rId3"/>
              </a:rPr>
              <a:t>logiciel</a:t>
            </a:r>
            <a:r>
              <a:rPr lang="fr-FR" sz="1400" dirty="0">
                <a:ea typeface="+mn-lt"/>
                <a:cs typeface="+mn-lt"/>
              </a:rPr>
              <a:t>, leur </a:t>
            </a:r>
            <a:r>
              <a:rPr lang="fr-FR" sz="1400" dirty="0">
                <a:ea typeface="+mn-lt"/>
                <a:cs typeface="+mn-lt"/>
                <a:hlinkClick r:id="rId4"/>
              </a:rPr>
              <a:t>infrastructure</a:t>
            </a:r>
            <a:r>
              <a:rPr lang="fr-FR" sz="1400" dirty="0">
                <a:ea typeface="+mn-lt"/>
                <a:cs typeface="+mn-lt"/>
              </a:rPr>
              <a:t> réseau, leur langue maternelle, leur culture, leur localisation géographique, ou leurs aptitudes physiques ou mentales, des ressources numériques.</a:t>
            </a:r>
            <a:r>
              <a:rPr lang="fr-FR" dirty="0">
                <a:ea typeface="+mn-lt"/>
                <a:cs typeface="+mn-lt"/>
              </a:rPr>
              <a:t> </a:t>
            </a:r>
            <a:endParaRPr lang="fr-FR" dirty="0"/>
          </a:p>
        </p:txBody>
      </p:sp>
      <p:sp>
        <p:nvSpPr>
          <p:cNvPr id="4" name="ZoneTexte 3">
            <a:extLst>
              <a:ext uri="{FF2B5EF4-FFF2-40B4-BE49-F238E27FC236}">
                <a16:creationId xmlns:a16="http://schemas.microsoft.com/office/drawing/2014/main" id="{80018630-CBF3-4668-BACA-C991845D4D64}"/>
              </a:ext>
            </a:extLst>
          </p:cNvPr>
          <p:cNvSpPr txBox="1"/>
          <p:nvPr/>
        </p:nvSpPr>
        <p:spPr>
          <a:xfrm>
            <a:off x="333375" y="2782305"/>
            <a:ext cx="6105525"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u="sng" dirty="0">
                <a:ea typeface="+mn-lt"/>
                <a:cs typeface="+mn-lt"/>
              </a:rPr>
              <a:t>H3 Les différentes  formes d'handicaps</a:t>
            </a:r>
          </a:p>
          <a:p>
            <a:endParaRPr lang="fr-FR" sz="1400" b="1" u="sng" dirty="0">
              <a:ea typeface="+mn-lt"/>
              <a:cs typeface="+mn-lt"/>
            </a:endParaRPr>
          </a:p>
          <a:p>
            <a:r>
              <a:rPr lang="fr-FR" sz="1400" dirty="0">
                <a:ea typeface="+mn-lt"/>
                <a:cs typeface="+mn-lt"/>
              </a:rPr>
              <a:t>Plusieurs handicap peut rendre un site </a:t>
            </a:r>
            <a:r>
              <a:rPr lang="fr-FR" sz="1400" dirty="0" err="1">
                <a:ea typeface="+mn-lt"/>
                <a:cs typeface="+mn-lt"/>
              </a:rPr>
              <a:t>inaccéssible</a:t>
            </a:r>
            <a:r>
              <a:rPr lang="fr-FR" sz="1400" dirty="0">
                <a:ea typeface="+mn-lt"/>
                <a:cs typeface="+mn-lt"/>
              </a:rPr>
              <a:t> :</a:t>
            </a:r>
          </a:p>
          <a:p>
            <a:r>
              <a:rPr lang="fr-FR" sz="1400" dirty="0">
                <a:ea typeface="+mn-lt"/>
                <a:cs typeface="+mn-lt"/>
              </a:rPr>
              <a:t>- visuelle :</a:t>
            </a:r>
          </a:p>
          <a:p>
            <a:r>
              <a:rPr lang="fr-FR" sz="1400" dirty="0">
                <a:ea typeface="+mn-lt"/>
                <a:cs typeface="+mn-lt"/>
              </a:rPr>
              <a:t>Difficulté de lire les textes , de </a:t>
            </a:r>
            <a:r>
              <a:rPr lang="fr-FR" sz="1400" dirty="0" err="1">
                <a:ea typeface="+mn-lt"/>
                <a:cs typeface="+mn-lt"/>
              </a:rPr>
              <a:t>differencier</a:t>
            </a:r>
            <a:r>
              <a:rPr lang="fr-FR" sz="1400" dirty="0">
                <a:ea typeface="+mn-lt"/>
                <a:cs typeface="+mn-lt"/>
              </a:rPr>
              <a:t> les couleurs, voir aveuglement totale</a:t>
            </a:r>
          </a:p>
          <a:p>
            <a:r>
              <a:rPr lang="fr-FR" sz="1400" dirty="0">
                <a:ea typeface="+mn-lt"/>
                <a:cs typeface="+mn-lt"/>
              </a:rPr>
              <a:t>- auditif :</a:t>
            </a:r>
          </a:p>
          <a:p>
            <a:r>
              <a:rPr lang="fr-FR" sz="1400" dirty="0">
                <a:ea typeface="+mn-lt"/>
                <a:cs typeface="+mn-lt"/>
              </a:rPr>
              <a:t>Impossibilité de lire les contenus audio</a:t>
            </a:r>
          </a:p>
          <a:p>
            <a:r>
              <a:rPr lang="fr-FR" sz="1400" dirty="0">
                <a:ea typeface="+mn-lt"/>
                <a:cs typeface="+mn-lt"/>
              </a:rPr>
              <a:t>-motrices :</a:t>
            </a:r>
          </a:p>
          <a:p>
            <a:r>
              <a:rPr lang="fr-FR" sz="1400" dirty="0" err="1">
                <a:ea typeface="+mn-lt"/>
                <a:cs typeface="+mn-lt"/>
              </a:rPr>
              <a:t>Incapaciter</a:t>
            </a:r>
            <a:r>
              <a:rPr lang="fr-FR" sz="1400" dirty="0">
                <a:ea typeface="+mn-lt"/>
                <a:cs typeface="+mn-lt"/>
              </a:rPr>
              <a:t> d'utiliser clavier ou souris non adapté, utilisation de commande vocale</a:t>
            </a:r>
          </a:p>
          <a:p>
            <a:r>
              <a:rPr lang="fr-FR" sz="1400" dirty="0">
                <a:ea typeface="+mn-lt"/>
                <a:cs typeface="+mn-lt"/>
              </a:rPr>
              <a:t>-cognitives</a:t>
            </a:r>
          </a:p>
        </p:txBody>
      </p:sp>
      <p:pic>
        <p:nvPicPr>
          <p:cNvPr id="6" name="Image 6">
            <a:extLst>
              <a:ext uri="{FF2B5EF4-FFF2-40B4-BE49-F238E27FC236}">
                <a16:creationId xmlns:a16="http://schemas.microsoft.com/office/drawing/2014/main" id="{60378966-50B2-4D2C-BBC0-DA07BDEB0EA2}"/>
              </a:ext>
            </a:extLst>
          </p:cNvPr>
          <p:cNvPicPr>
            <a:picLocks noChangeAspect="1"/>
          </p:cNvPicPr>
          <p:nvPr/>
        </p:nvPicPr>
        <p:blipFill>
          <a:blip r:embed="rId5"/>
          <a:stretch>
            <a:fillRect/>
          </a:stretch>
        </p:blipFill>
        <p:spPr>
          <a:xfrm>
            <a:off x="333375" y="5556171"/>
            <a:ext cx="4648200" cy="2651284"/>
          </a:xfrm>
          <a:prstGeom prst="rect">
            <a:avLst/>
          </a:prstGeom>
        </p:spPr>
      </p:pic>
      <p:sp>
        <p:nvSpPr>
          <p:cNvPr id="7" name="ZoneTexte 6">
            <a:extLst>
              <a:ext uri="{FF2B5EF4-FFF2-40B4-BE49-F238E27FC236}">
                <a16:creationId xmlns:a16="http://schemas.microsoft.com/office/drawing/2014/main" id="{3587A827-9042-4E51-9425-F32C9D5E204E}"/>
              </a:ext>
            </a:extLst>
          </p:cNvPr>
          <p:cNvSpPr txBox="1"/>
          <p:nvPr/>
        </p:nvSpPr>
        <p:spPr>
          <a:xfrm>
            <a:off x="447675" y="8162925"/>
            <a:ext cx="6496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900">
                <a:ea typeface="+mn-lt"/>
                <a:cs typeface="+mn-lt"/>
              </a:rPr>
              <a:t>Source :</a:t>
            </a:r>
            <a:endParaRPr lang="fr-FR">
              <a:ea typeface="+mn-lt"/>
              <a:cs typeface="+mn-lt"/>
            </a:endParaRPr>
          </a:p>
          <a:p>
            <a:r>
              <a:rPr lang="fr-FR" sz="900">
                <a:ea typeface="+mn-lt"/>
                <a:cs typeface="+mn-lt"/>
              </a:rPr>
              <a:t> </a:t>
            </a:r>
            <a:r>
              <a:rPr lang="fr-FR" sz="900" u="sng">
                <a:ea typeface="+mn-lt"/>
                <a:cs typeface="+mn-lt"/>
              </a:rPr>
              <a:t>https://www.lagazettedescommunes.com/634699/accessibilite-numerique-un-pas-en-arriere-pour-les-personnes-handicapees/</a:t>
            </a:r>
            <a:r>
              <a:rPr lang="fr-FR" sz="900">
                <a:ea typeface="+mn-lt"/>
                <a:cs typeface="+mn-lt"/>
              </a:rPr>
              <a:t> </a:t>
            </a:r>
            <a:endParaRPr lang="fr-FR">
              <a:cs typeface="Calibri"/>
            </a:endParaRPr>
          </a:p>
        </p:txBody>
      </p:sp>
    </p:spTree>
    <p:extLst>
      <p:ext uri="{BB962C8B-B14F-4D97-AF65-F5344CB8AC3E}">
        <p14:creationId xmlns:p14="http://schemas.microsoft.com/office/powerpoint/2010/main" val="107886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1">
            <a:extLst>
              <a:ext uri="{FF2B5EF4-FFF2-40B4-BE49-F238E27FC236}">
                <a16:creationId xmlns:a16="http://schemas.microsoft.com/office/drawing/2014/main" id="{3985CD9B-DDC8-4565-8989-EEC2C555E9AA}"/>
              </a:ext>
            </a:extLst>
          </p:cNvPr>
          <p:cNvSpPr txBox="1"/>
          <p:nvPr/>
        </p:nvSpPr>
        <p:spPr>
          <a:xfrm>
            <a:off x="0" y="200025"/>
            <a:ext cx="6286500" cy="267765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b="1">
                <a:ea typeface="+mn-lt"/>
                <a:cs typeface="+mn-lt"/>
              </a:rPr>
              <a:t> </a:t>
            </a:r>
            <a:r>
              <a:rPr lang="fr-FR" sz="2400" b="1" u="sng">
                <a:ea typeface="+mn-lt"/>
                <a:cs typeface="+mn-lt"/>
              </a:rPr>
              <a:t>Les problématiques rencontrées </a:t>
            </a:r>
          </a:p>
          <a:p>
            <a:endParaRPr lang="fr-FR" b="1" u="sng">
              <a:cs typeface="Calibri"/>
            </a:endParaRPr>
          </a:p>
          <a:p>
            <a:endParaRPr lang="fr-FR" sz="1400">
              <a:cs typeface="Calibri"/>
            </a:endParaRPr>
          </a:p>
          <a:p>
            <a:r>
              <a:rPr lang="fr-FR" sz="1400">
                <a:cs typeface="Calibri"/>
              </a:rPr>
              <a:t>En </a:t>
            </a:r>
            <a:r>
              <a:rPr lang="fr-FR" sz="1400" err="1">
                <a:cs typeface="Calibri"/>
              </a:rPr>
              <a:t>europe</a:t>
            </a:r>
            <a:r>
              <a:rPr lang="fr-FR" sz="1400">
                <a:cs typeface="Calibri"/>
              </a:rPr>
              <a:t> environ 20% de la population sont porteuse d'un handicap , or ne rien mettre en œuvre pour </a:t>
            </a:r>
            <a:r>
              <a:rPr lang="fr-FR" sz="1400" err="1">
                <a:cs typeface="Calibri"/>
              </a:rPr>
              <a:t>facilité</a:t>
            </a:r>
            <a:r>
              <a:rPr lang="fr-FR" sz="1400">
                <a:cs typeface="Calibri"/>
              </a:rPr>
              <a:t> l'</a:t>
            </a:r>
            <a:r>
              <a:rPr lang="fr-FR" sz="1400" err="1">
                <a:cs typeface="Calibri"/>
              </a:rPr>
              <a:t>accés</a:t>
            </a:r>
            <a:r>
              <a:rPr lang="fr-FR" sz="1400">
                <a:cs typeface="Calibri"/>
              </a:rPr>
              <a:t> a son site c'est comme ignorer un </a:t>
            </a:r>
            <a:r>
              <a:rPr lang="fr-FR" sz="1400" err="1">
                <a:cs typeface="Calibri"/>
              </a:rPr>
              <a:t>cinquieme</a:t>
            </a:r>
            <a:r>
              <a:rPr lang="fr-FR" sz="1400">
                <a:cs typeface="Calibri"/>
              </a:rPr>
              <a:t> de ses internautes.</a:t>
            </a:r>
          </a:p>
          <a:p>
            <a:r>
              <a:rPr lang="fr-FR" sz="1400">
                <a:cs typeface="Calibri"/>
              </a:rPr>
              <a:t>Aujourd'hui , de nombreux site utilise le javascript pour rendre une page dynamique, mais souvent la sémantique des pages en vient a être négligée, pourtant une bonne sémantique permet de facilité la lecture des synthese vocale.</a:t>
            </a:r>
          </a:p>
          <a:p>
            <a:r>
              <a:rPr lang="fr-FR" sz="1400">
                <a:cs typeface="Calibri"/>
              </a:rPr>
              <a:t>De plus c'est fonctions sont generalement prevu pour fonctionner a la souris en oubliant le clavier ou des commande vocales .</a:t>
            </a:r>
          </a:p>
        </p:txBody>
      </p:sp>
    </p:spTree>
    <p:extLst>
      <p:ext uri="{BB962C8B-B14F-4D97-AF65-F5344CB8AC3E}">
        <p14:creationId xmlns:p14="http://schemas.microsoft.com/office/powerpoint/2010/main" val="4290640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E7B8BB7-F92A-4E83-99F4-30ECB264FD00}"/>
              </a:ext>
            </a:extLst>
          </p:cNvPr>
          <p:cNvSpPr txBox="1"/>
          <p:nvPr/>
        </p:nvSpPr>
        <p:spPr>
          <a:xfrm>
            <a:off x="2093025" y="441253"/>
            <a:ext cx="2425857" cy="461665"/>
          </a:xfrm>
          <a:prstGeom prst="rect">
            <a:avLst/>
          </a:prstGeom>
          <a:noFill/>
        </p:spPr>
        <p:txBody>
          <a:bodyPr wrap="none" lIns="91440" tIns="45720" rIns="91440" bIns="45720" rtlCol="0" anchor="t">
            <a:spAutoFit/>
          </a:bodyPr>
          <a:lstStyle/>
          <a:p>
            <a:r>
              <a:rPr lang="fr-FR" sz="2400" b="1"/>
              <a:t>3.  Préconisations</a:t>
            </a:r>
            <a:endParaRPr lang="fr-FR" sz="2400" b="1" u="sng"/>
          </a:p>
        </p:txBody>
      </p:sp>
      <p:sp>
        <p:nvSpPr>
          <p:cNvPr id="2" name="ZoneTexte 1">
            <a:extLst>
              <a:ext uri="{FF2B5EF4-FFF2-40B4-BE49-F238E27FC236}">
                <a16:creationId xmlns:a16="http://schemas.microsoft.com/office/drawing/2014/main" id="{C0585C69-851E-43DB-9AD4-EE1934C4311E}"/>
              </a:ext>
            </a:extLst>
          </p:cNvPr>
          <p:cNvSpPr txBox="1"/>
          <p:nvPr/>
        </p:nvSpPr>
        <p:spPr>
          <a:xfrm>
            <a:off x="89704" y="1261641"/>
            <a:ext cx="6693060" cy="119725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dirty="0">
              <a:cs typeface="Calibri"/>
            </a:endParaRPr>
          </a:p>
          <a:p>
            <a:r>
              <a:rPr lang="fr-FR" sz="1600" b="1" dirty="0">
                <a:cs typeface="Calibri"/>
              </a:rPr>
              <a:t>H2 Titre de la page </a:t>
            </a:r>
          </a:p>
          <a:p>
            <a:endParaRPr lang="fr-FR" dirty="0">
              <a:cs typeface="Calibri"/>
            </a:endParaRPr>
          </a:p>
          <a:p>
            <a:r>
              <a:rPr lang="fr-FR" dirty="0">
                <a:cs typeface="Calibri"/>
              </a:rPr>
              <a:t>A destination des concepteurs et développeurs de site et d'application web, leur rôles étant déterminant.</a:t>
            </a:r>
          </a:p>
          <a:p>
            <a:endParaRPr lang="fr-FR" dirty="0">
              <a:cs typeface="Calibri"/>
            </a:endParaRPr>
          </a:p>
          <a:p>
            <a:endParaRPr lang="fr-FR" dirty="0">
              <a:cs typeface="Calibri"/>
            </a:endParaRPr>
          </a:p>
          <a:p>
            <a:endParaRPr lang="fr-FR" dirty="0">
              <a:cs typeface="Calibri"/>
            </a:endParaRPr>
          </a:p>
          <a:p>
            <a:r>
              <a:rPr lang="fr-FR" dirty="0">
                <a:cs typeface="Calibri"/>
              </a:rPr>
              <a:t> H3 </a:t>
            </a:r>
            <a:r>
              <a:rPr lang="fr-FR" b="1" dirty="0">
                <a:cs typeface="Calibri"/>
              </a:rPr>
              <a:t>1.Rendre le web accessible </a:t>
            </a:r>
          </a:p>
          <a:p>
            <a:endParaRPr lang="fr-FR" b="1" dirty="0">
              <a:cs typeface="Calibri"/>
            </a:endParaRPr>
          </a:p>
          <a:p>
            <a:r>
              <a:rPr lang="fr-FR" dirty="0">
                <a:cs typeface="Calibri"/>
              </a:rPr>
              <a:t>      Que dit la loi ? </a:t>
            </a:r>
            <a:endParaRPr lang="fr-FR" dirty="0">
              <a:ea typeface="+mn-lt"/>
              <a:cs typeface="+mn-lt"/>
            </a:endParaRPr>
          </a:p>
          <a:p>
            <a:endParaRPr lang="fr-FR" dirty="0">
              <a:ea typeface="+mn-lt"/>
              <a:cs typeface="+mn-lt"/>
            </a:endParaRPr>
          </a:p>
          <a:p>
            <a:r>
              <a:rPr lang="fr-FR" b="1" dirty="0">
                <a:ea typeface="+mn-lt"/>
                <a:cs typeface="+mn-lt"/>
              </a:rPr>
              <a:t>En France,</a:t>
            </a:r>
            <a:r>
              <a:rPr lang="fr-FR" dirty="0">
                <a:ea typeface="+mn-lt"/>
                <a:cs typeface="+mn-lt"/>
              </a:rPr>
              <a:t> la loi du 11 février 2005, “Pour l’égalité des droits et des chances, la participation et la citoyenneté des personnes handicapées” impose, dans son article 47, “l’accessibilité des services de communication publique en ligne pour les services de l’Etat, des collectivités territoriales et des établissements publics qui en dépendent”, dans un premier temps. Dans d’autres pays cette obligation existe depuis les années 90, c’est le cas des Etats-Unis.</a:t>
            </a:r>
            <a:endParaRPr lang="fr-FR" dirty="0"/>
          </a:p>
          <a:p>
            <a:endParaRPr lang="fr-FR" dirty="0">
              <a:cs typeface="Calibri"/>
            </a:endParaRPr>
          </a:p>
          <a:p>
            <a:endParaRPr lang="fr-FR" dirty="0">
              <a:cs typeface="Calibri"/>
            </a:endParaRPr>
          </a:p>
          <a:p>
            <a:r>
              <a:rPr lang="fr-FR" dirty="0">
                <a:ea typeface="+mn-lt"/>
                <a:cs typeface="+mn-lt"/>
              </a:rPr>
              <a:t>En outre, </a:t>
            </a:r>
            <a:r>
              <a:rPr lang="fr-FR" b="1" dirty="0">
                <a:ea typeface="+mn-lt"/>
                <a:cs typeface="+mn-lt"/>
              </a:rPr>
              <a:t>le World Wide Web Consortium (W3C)</a:t>
            </a:r>
            <a:r>
              <a:rPr lang="fr-FR" b="1" i="1" dirty="0">
                <a:ea typeface="+mn-lt"/>
                <a:cs typeface="+mn-lt"/>
              </a:rPr>
              <a:t>, </a:t>
            </a:r>
            <a:r>
              <a:rPr lang="fr-FR" b="1" dirty="0">
                <a:ea typeface="+mn-lt"/>
                <a:cs typeface="+mn-lt"/>
              </a:rPr>
              <a:t>organisme de normalisation, préconise le « web pour tous », c’est-à-dire que tout le monde doit pouvoir accéder aux innovations technologiques même sans tenir compte de leur matériel, leurs logiciels, leur infrastructure réseau, leur langue maternelle, leur culture, leur situation géographique et leurs capacités physiques ou mentales.</a:t>
            </a:r>
            <a:endParaRPr lang="fr-FR" dirty="0"/>
          </a:p>
          <a:p>
            <a:endParaRPr lang="fr-FR" b="1" dirty="0">
              <a:cs typeface="Calibri"/>
            </a:endParaRPr>
          </a:p>
          <a:p>
            <a:endParaRPr lang="fr-FR" b="1"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cs typeface="Calibri"/>
            </a:endParaRPr>
          </a:p>
          <a:p>
            <a:endParaRPr lang="fr-FR" dirty="0">
              <a:ea typeface="+mn-lt"/>
              <a:cs typeface="+mn-lt"/>
            </a:endParaRPr>
          </a:p>
          <a:p>
            <a:endParaRPr lang="fr-FR" dirty="0">
              <a:ea typeface="+mn-lt"/>
              <a:cs typeface="+mn-lt"/>
            </a:endParaRPr>
          </a:p>
          <a:p>
            <a:endParaRPr lang="fr-FR" dirty="0">
              <a:cs typeface="Calibri"/>
            </a:endParaRPr>
          </a:p>
        </p:txBody>
      </p:sp>
      <p:pic>
        <p:nvPicPr>
          <p:cNvPr id="4" name="Image 4">
            <a:extLst>
              <a:ext uri="{FF2B5EF4-FFF2-40B4-BE49-F238E27FC236}">
                <a16:creationId xmlns:a16="http://schemas.microsoft.com/office/drawing/2014/main" id="{DD110E61-D7E9-4A0D-AF06-01EB89DE9DD0}"/>
              </a:ext>
            </a:extLst>
          </p:cNvPr>
          <p:cNvPicPr>
            <a:picLocks noChangeAspect="1"/>
          </p:cNvPicPr>
          <p:nvPr/>
        </p:nvPicPr>
        <p:blipFill>
          <a:blip r:embed="rId2"/>
          <a:stretch>
            <a:fillRect/>
          </a:stretch>
        </p:blipFill>
        <p:spPr>
          <a:xfrm>
            <a:off x="3772563" y="2779973"/>
            <a:ext cx="2278887" cy="1384864"/>
          </a:xfrm>
          <a:prstGeom prst="rect">
            <a:avLst/>
          </a:prstGeom>
        </p:spPr>
      </p:pic>
    </p:spTree>
    <p:extLst>
      <p:ext uri="{BB962C8B-B14F-4D97-AF65-F5344CB8AC3E}">
        <p14:creationId xmlns:p14="http://schemas.microsoft.com/office/powerpoint/2010/main" val="307164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1A9B42E-6111-49B6-9C64-BDF8DBA7EBBD}"/>
              </a:ext>
            </a:extLst>
          </p:cNvPr>
          <p:cNvSpPr txBox="1"/>
          <p:nvPr/>
        </p:nvSpPr>
        <p:spPr>
          <a:xfrm>
            <a:off x="147579" y="89703"/>
            <a:ext cx="6476033"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H3 2</a:t>
            </a:r>
            <a:r>
              <a:rPr lang="fr-FR" b="1" dirty="0">
                <a:ea typeface="+mn-lt"/>
                <a:cs typeface="+mn-lt"/>
              </a:rPr>
              <a:t>. Normes et bonnes pratiques pour des sites accessibles</a:t>
            </a:r>
            <a:endParaRPr lang="fr-FR" dirty="0">
              <a:ea typeface="+mn-lt"/>
              <a:cs typeface="+mn-lt"/>
            </a:endParaRPr>
          </a:p>
          <a:p>
            <a:endParaRPr lang="fr-FR" b="1" dirty="0">
              <a:ea typeface="+mn-lt"/>
              <a:cs typeface="+mn-lt"/>
            </a:endParaRPr>
          </a:p>
          <a:p>
            <a:r>
              <a:rPr lang="fr-FR" b="1" dirty="0">
                <a:ea typeface="+mn-lt"/>
                <a:cs typeface="+mn-lt"/>
              </a:rPr>
              <a:t>               </a:t>
            </a:r>
            <a:r>
              <a:rPr lang="fr-FR" dirty="0">
                <a:ea typeface="+mn-lt"/>
                <a:cs typeface="+mn-lt"/>
              </a:rPr>
              <a:t>3 points à prendre en  considération pour rendre votre site web accessible aux personnes handicapés.</a:t>
            </a:r>
          </a:p>
          <a:p>
            <a:endParaRPr lang="fr-FR" dirty="0">
              <a:ea typeface="+mn-lt"/>
              <a:cs typeface="+mn-lt"/>
            </a:endParaRPr>
          </a:p>
          <a:p>
            <a:r>
              <a:rPr lang="fr-FR" dirty="0">
                <a:ea typeface="+mn-lt"/>
                <a:cs typeface="+mn-lt"/>
              </a:rPr>
              <a:t>- </a:t>
            </a:r>
            <a:r>
              <a:rPr lang="fr-FR" b="1" dirty="0">
                <a:ea typeface="+mn-lt"/>
                <a:cs typeface="+mn-lt"/>
              </a:rPr>
              <a:t>Rédaction d'un site web accessible </a:t>
            </a:r>
          </a:p>
          <a:p>
            <a:endParaRPr lang="fr-FR" b="1" dirty="0">
              <a:ea typeface="+mn-lt"/>
              <a:cs typeface="+mn-lt"/>
            </a:endParaRPr>
          </a:p>
          <a:p>
            <a:r>
              <a:rPr lang="fr-FR" b="1" dirty="0">
                <a:ea typeface="+mn-lt"/>
                <a:cs typeface="+mn-lt"/>
              </a:rPr>
              <a:t>- Conception d'un site web accessible </a:t>
            </a:r>
          </a:p>
          <a:p>
            <a:endParaRPr lang="fr-FR" b="1" dirty="0">
              <a:ea typeface="+mn-lt"/>
              <a:cs typeface="+mn-lt"/>
            </a:endParaRPr>
          </a:p>
          <a:p>
            <a:r>
              <a:rPr lang="fr-FR" dirty="0">
                <a:ea typeface="+mn-lt"/>
                <a:cs typeface="+mn-lt"/>
              </a:rPr>
              <a:t>- </a:t>
            </a:r>
            <a:r>
              <a:rPr lang="fr-FR" b="1" dirty="0">
                <a:ea typeface="+mn-lt"/>
                <a:cs typeface="+mn-lt"/>
              </a:rPr>
              <a:t>Développement d'un site web accessible </a:t>
            </a:r>
          </a:p>
          <a:p>
            <a:endParaRPr lang="fr-FR" dirty="0">
              <a:ea typeface="+mn-lt"/>
              <a:cs typeface="+mn-lt"/>
            </a:endParaRPr>
          </a:p>
          <a:p>
            <a:r>
              <a:rPr lang="fr-FR" dirty="0">
                <a:ea typeface="+mn-lt"/>
                <a:cs typeface="+mn-lt"/>
              </a:rPr>
              <a:t>- </a:t>
            </a:r>
            <a:r>
              <a:rPr lang="fr-FR" b="1" dirty="0">
                <a:ea typeface="+mn-lt"/>
                <a:cs typeface="+mn-lt"/>
              </a:rPr>
              <a:t>Rendre les médias et audio accessible </a:t>
            </a:r>
          </a:p>
          <a:p>
            <a:endParaRPr lang="fr-FR" b="1" dirty="0">
              <a:ea typeface="+mn-lt"/>
              <a:cs typeface="+mn-lt"/>
            </a:endParaRPr>
          </a:p>
          <a:p>
            <a:endParaRPr lang="fr-FR" dirty="0">
              <a:ea typeface="+mn-lt"/>
              <a:cs typeface="+mn-lt"/>
            </a:endParaRPr>
          </a:p>
          <a:p>
            <a:r>
              <a:rPr lang="fr-FR" b="1" dirty="0">
                <a:ea typeface="+mn-lt"/>
                <a:cs typeface="+mn-lt"/>
              </a:rPr>
              <a:t>H3 3.Formation </a:t>
            </a:r>
            <a:endParaRPr lang="en-US" dirty="0">
              <a:ea typeface="+mn-lt"/>
              <a:cs typeface="+mn-lt"/>
            </a:endParaRPr>
          </a:p>
          <a:p>
            <a:r>
              <a:rPr lang="fr-FR" dirty="0">
                <a:ea typeface="+mn-lt"/>
                <a:cs typeface="+mn-lt"/>
              </a:rPr>
              <a:t>Public visé :</a:t>
            </a:r>
          </a:p>
          <a:p>
            <a:r>
              <a:rPr lang="fr-FR" dirty="0">
                <a:ea typeface="+mn-lt"/>
                <a:cs typeface="+mn-lt"/>
              </a:rPr>
              <a:t>Administration publiques Française </a:t>
            </a:r>
          </a:p>
          <a:p>
            <a:r>
              <a:rPr lang="fr-FR" dirty="0">
                <a:cs typeface="Calibri"/>
              </a:rPr>
              <a:t>Concepteurs développeurs Web</a:t>
            </a:r>
          </a:p>
          <a:p>
            <a:endParaRPr lang="fr-FR" dirty="0">
              <a:cs typeface="Calibri"/>
            </a:endParaRPr>
          </a:p>
          <a:p>
            <a:endParaRPr lang="fr-FR" dirty="0">
              <a:cs typeface="Calibri"/>
            </a:endParaRPr>
          </a:p>
          <a:p>
            <a:endParaRPr lang="fr-FR" dirty="0">
              <a:cs typeface="Calibri"/>
            </a:endParaRPr>
          </a:p>
        </p:txBody>
      </p:sp>
    </p:spTree>
    <p:extLst>
      <p:ext uri="{BB962C8B-B14F-4D97-AF65-F5344CB8AC3E}">
        <p14:creationId xmlns:p14="http://schemas.microsoft.com/office/powerpoint/2010/main" val="1931408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a:hlinkClick r:id="" action="ppaction://media"/>
            <a:extLst>
              <a:ext uri="{FF2B5EF4-FFF2-40B4-BE49-F238E27FC236}">
                <a16:creationId xmlns:a16="http://schemas.microsoft.com/office/drawing/2014/main" id="{14DFDA77-33AA-481F-A270-046F866C7C48}"/>
              </a:ext>
            </a:extLst>
          </p:cNvPr>
          <p:cNvPicPr>
            <a:picLocks noRot="1" noChangeAspect="1"/>
          </p:cNvPicPr>
          <p:nvPr>
            <a:videoFile r:link="rId1"/>
          </p:nvPr>
        </p:nvPicPr>
        <p:blipFill>
          <a:blip r:embed="rId4"/>
          <a:stretch>
            <a:fillRect/>
          </a:stretch>
        </p:blipFill>
        <p:spPr>
          <a:xfrm>
            <a:off x="317413" y="703302"/>
            <a:ext cx="3333750" cy="2571750"/>
          </a:xfrm>
          <a:prstGeom prst="rect">
            <a:avLst/>
          </a:prstGeom>
        </p:spPr>
      </p:pic>
      <p:graphicFrame>
        <p:nvGraphicFramePr>
          <p:cNvPr id="4" name="Tableau 4">
            <a:extLst>
              <a:ext uri="{FF2B5EF4-FFF2-40B4-BE49-F238E27FC236}">
                <a16:creationId xmlns:a16="http://schemas.microsoft.com/office/drawing/2014/main" id="{41B07CFD-196A-4722-9FCC-D1B6DF603FC4}"/>
              </a:ext>
            </a:extLst>
          </p:cNvPr>
          <p:cNvGraphicFramePr>
            <a:graphicFrameLocks noGrp="1"/>
          </p:cNvGraphicFramePr>
          <p:nvPr>
            <p:extLst>
              <p:ext uri="{D42A27DB-BD31-4B8C-83A1-F6EECF244321}">
                <p14:modId xmlns:p14="http://schemas.microsoft.com/office/powerpoint/2010/main" val="4085703971"/>
              </p:ext>
            </p:extLst>
          </p:nvPr>
        </p:nvGraphicFramePr>
        <p:xfrm>
          <a:off x="1243243" y="7533561"/>
          <a:ext cx="4371513" cy="1657350"/>
        </p:xfrm>
        <a:graphic>
          <a:graphicData uri="http://schemas.openxmlformats.org/drawingml/2006/table">
            <a:tbl>
              <a:tblPr firstRow="1" bandRow="1">
                <a:tableStyleId>{5C22544A-7EE6-4342-B048-85BDC9FD1C3A}</a:tableStyleId>
              </a:tblPr>
              <a:tblGrid>
                <a:gridCol w="1457171">
                  <a:extLst>
                    <a:ext uri="{9D8B030D-6E8A-4147-A177-3AD203B41FA5}">
                      <a16:colId xmlns:a16="http://schemas.microsoft.com/office/drawing/2014/main" val="2818703136"/>
                    </a:ext>
                  </a:extLst>
                </a:gridCol>
                <a:gridCol w="1105349">
                  <a:extLst>
                    <a:ext uri="{9D8B030D-6E8A-4147-A177-3AD203B41FA5}">
                      <a16:colId xmlns:a16="http://schemas.microsoft.com/office/drawing/2014/main" val="3254496638"/>
                    </a:ext>
                  </a:extLst>
                </a:gridCol>
                <a:gridCol w="1808993">
                  <a:extLst>
                    <a:ext uri="{9D8B030D-6E8A-4147-A177-3AD203B41FA5}">
                      <a16:colId xmlns:a16="http://schemas.microsoft.com/office/drawing/2014/main" val="1956171486"/>
                    </a:ext>
                  </a:extLst>
                </a:gridCol>
              </a:tblGrid>
              <a:tr h="1657350">
                <a:tc>
                  <a:txBody>
                    <a:bodyPr/>
                    <a:lstStyle/>
                    <a:p>
                      <a:r>
                        <a:rPr lang="fr-FR">
                          <a:solidFill>
                            <a:schemeClr val="tx1"/>
                          </a:solidFill>
                        </a:rPr>
                        <a:t>Logo dessin/couleurs ou pas </a:t>
                      </a:r>
                    </a:p>
                  </a:txBody>
                  <a:tcPr>
                    <a:solidFill>
                      <a:schemeClr val="accent2">
                        <a:lumMod val="40000"/>
                        <a:lumOff val="60000"/>
                      </a:schemeClr>
                    </a:solidFill>
                  </a:tcPr>
                </a:tc>
                <a:tc>
                  <a:txBody>
                    <a:bodyPr/>
                    <a:lstStyle/>
                    <a:p>
                      <a:r>
                        <a:rPr lang="fr-FR">
                          <a:solidFill>
                            <a:schemeClr val="tx1"/>
                          </a:solidFill>
                        </a:rPr>
                        <a:t>Logo + texte</a:t>
                      </a:r>
                      <a:r>
                        <a:rPr lang="fr-FR"/>
                        <a:t> </a:t>
                      </a:r>
                    </a:p>
                  </a:txBody>
                  <a:tcPr>
                    <a:solidFill>
                      <a:schemeClr val="accent2">
                        <a:lumMod val="40000"/>
                        <a:lumOff val="60000"/>
                      </a:schemeClr>
                    </a:solidFill>
                  </a:tcPr>
                </a:tc>
                <a:tc>
                  <a:txBody>
                    <a:bodyPr/>
                    <a:lstStyle/>
                    <a:p>
                      <a:r>
                        <a:rPr lang="fr-FR">
                          <a:solidFill>
                            <a:schemeClr val="tx1"/>
                          </a:solidFill>
                        </a:rPr>
                        <a:t>Logo texte seulement</a:t>
                      </a:r>
                    </a:p>
                  </a:txBody>
                  <a:tcPr>
                    <a:solidFill>
                      <a:schemeClr val="accent2">
                        <a:lumMod val="40000"/>
                        <a:lumOff val="60000"/>
                      </a:schemeClr>
                    </a:solidFill>
                  </a:tcPr>
                </a:tc>
                <a:extLst>
                  <a:ext uri="{0D108BD9-81ED-4DB2-BD59-A6C34878D82A}">
                    <a16:rowId xmlns:a16="http://schemas.microsoft.com/office/drawing/2014/main" val="3323903644"/>
                  </a:ext>
                </a:extLst>
              </a:tr>
            </a:tbl>
          </a:graphicData>
        </a:graphic>
      </p:graphicFrame>
      <p:pic>
        <p:nvPicPr>
          <p:cNvPr id="5" name="Image 5">
            <a:extLst>
              <a:ext uri="{FF2B5EF4-FFF2-40B4-BE49-F238E27FC236}">
                <a16:creationId xmlns:a16="http://schemas.microsoft.com/office/drawing/2014/main" id="{DAAF9A33-AC55-4CC8-A6D7-61EA0EE1F891}"/>
              </a:ext>
            </a:extLst>
          </p:cNvPr>
          <p:cNvPicPr>
            <a:picLocks noChangeAspect="1"/>
          </p:cNvPicPr>
          <p:nvPr/>
        </p:nvPicPr>
        <p:blipFill>
          <a:blip r:embed="rId5"/>
          <a:stretch>
            <a:fillRect/>
          </a:stretch>
        </p:blipFill>
        <p:spPr>
          <a:xfrm>
            <a:off x="1422313" y="8278035"/>
            <a:ext cx="561975" cy="533400"/>
          </a:xfrm>
          <a:prstGeom prst="rect">
            <a:avLst/>
          </a:prstGeom>
        </p:spPr>
      </p:pic>
      <p:pic>
        <p:nvPicPr>
          <p:cNvPr id="6" name="Image 6" descr="Une image contenant objet d’extérieur, toile&#10;&#10;Description générée automatiquement">
            <a:extLst>
              <a:ext uri="{FF2B5EF4-FFF2-40B4-BE49-F238E27FC236}">
                <a16:creationId xmlns:a16="http://schemas.microsoft.com/office/drawing/2014/main" id="{F0A4FB3B-B3C9-47E0-B7BE-FE75D1833807}"/>
              </a:ext>
            </a:extLst>
          </p:cNvPr>
          <p:cNvPicPr>
            <a:picLocks noChangeAspect="1"/>
          </p:cNvPicPr>
          <p:nvPr/>
        </p:nvPicPr>
        <p:blipFill>
          <a:blip r:embed="rId6"/>
          <a:stretch>
            <a:fillRect/>
          </a:stretch>
        </p:blipFill>
        <p:spPr>
          <a:xfrm>
            <a:off x="412662" y="3800475"/>
            <a:ext cx="2581275" cy="1543050"/>
          </a:xfrm>
          <a:prstGeom prst="rect">
            <a:avLst/>
          </a:prstGeom>
        </p:spPr>
      </p:pic>
      <p:pic>
        <p:nvPicPr>
          <p:cNvPr id="7" name="Image 7" descr="Une image contenant texte&#10;&#10;Description générée automatiquement">
            <a:extLst>
              <a:ext uri="{FF2B5EF4-FFF2-40B4-BE49-F238E27FC236}">
                <a16:creationId xmlns:a16="http://schemas.microsoft.com/office/drawing/2014/main" id="{B0CB5340-732B-4118-A603-B8D7532AD893}"/>
              </a:ext>
            </a:extLst>
          </p:cNvPr>
          <p:cNvPicPr>
            <a:picLocks noChangeAspect="1"/>
          </p:cNvPicPr>
          <p:nvPr/>
        </p:nvPicPr>
        <p:blipFill>
          <a:blip r:embed="rId7"/>
          <a:stretch>
            <a:fillRect/>
          </a:stretch>
        </p:blipFill>
        <p:spPr>
          <a:xfrm>
            <a:off x="3317787" y="3714750"/>
            <a:ext cx="2743200" cy="1828800"/>
          </a:xfrm>
          <a:prstGeom prst="rect">
            <a:avLst/>
          </a:prstGeom>
        </p:spPr>
      </p:pic>
      <p:pic>
        <p:nvPicPr>
          <p:cNvPr id="8" name="Image 8">
            <a:extLst>
              <a:ext uri="{FF2B5EF4-FFF2-40B4-BE49-F238E27FC236}">
                <a16:creationId xmlns:a16="http://schemas.microsoft.com/office/drawing/2014/main" id="{7B4C8FC4-233F-494E-8B77-0371D8274BD4}"/>
              </a:ext>
            </a:extLst>
          </p:cNvPr>
          <p:cNvPicPr>
            <a:picLocks noChangeAspect="1"/>
          </p:cNvPicPr>
          <p:nvPr/>
        </p:nvPicPr>
        <p:blipFill>
          <a:blip r:embed="rId8"/>
          <a:stretch>
            <a:fillRect/>
          </a:stretch>
        </p:blipFill>
        <p:spPr>
          <a:xfrm>
            <a:off x="2793912" y="5628204"/>
            <a:ext cx="1047750" cy="1685925"/>
          </a:xfrm>
          <a:prstGeom prst="rect">
            <a:avLst/>
          </a:prstGeom>
        </p:spPr>
      </p:pic>
      <p:pic>
        <p:nvPicPr>
          <p:cNvPr id="9" name="Image 9">
            <a:extLst>
              <a:ext uri="{FF2B5EF4-FFF2-40B4-BE49-F238E27FC236}">
                <a16:creationId xmlns:a16="http://schemas.microsoft.com/office/drawing/2014/main" id="{1FBB3708-BF30-4146-927B-FE7379633189}"/>
              </a:ext>
            </a:extLst>
          </p:cNvPr>
          <p:cNvPicPr>
            <a:picLocks noChangeAspect="1"/>
          </p:cNvPicPr>
          <p:nvPr/>
        </p:nvPicPr>
        <p:blipFill>
          <a:blip r:embed="rId9"/>
          <a:stretch>
            <a:fillRect/>
          </a:stretch>
        </p:blipFill>
        <p:spPr>
          <a:xfrm>
            <a:off x="439562" y="5512713"/>
            <a:ext cx="2066925" cy="1851660"/>
          </a:xfrm>
          <a:prstGeom prst="rect">
            <a:avLst/>
          </a:prstGeom>
        </p:spPr>
      </p:pic>
      <p:pic>
        <p:nvPicPr>
          <p:cNvPr id="10" name="Image 10">
            <a:hlinkClick r:id="" action="ppaction://media"/>
            <a:extLst>
              <a:ext uri="{FF2B5EF4-FFF2-40B4-BE49-F238E27FC236}">
                <a16:creationId xmlns:a16="http://schemas.microsoft.com/office/drawing/2014/main" id="{B6E35653-75C3-47FA-AA94-71BFB59CEF43}"/>
              </a:ext>
            </a:extLst>
          </p:cNvPr>
          <p:cNvPicPr>
            <a:picLocks noRot="1" noChangeAspect="1"/>
          </p:cNvPicPr>
          <p:nvPr>
            <a:videoFile r:link="rId2"/>
          </p:nvPr>
        </p:nvPicPr>
        <p:blipFill>
          <a:blip r:embed="rId10"/>
          <a:stretch>
            <a:fillRect/>
          </a:stretch>
        </p:blipFill>
        <p:spPr>
          <a:xfrm>
            <a:off x="4003588" y="922377"/>
            <a:ext cx="2495550" cy="1619250"/>
          </a:xfrm>
          <a:prstGeom prst="rect">
            <a:avLst/>
          </a:prstGeom>
        </p:spPr>
      </p:pic>
      <p:sp>
        <p:nvSpPr>
          <p:cNvPr id="11" name="ZoneTexte 10">
            <a:extLst>
              <a:ext uri="{FF2B5EF4-FFF2-40B4-BE49-F238E27FC236}">
                <a16:creationId xmlns:a16="http://schemas.microsoft.com/office/drawing/2014/main" id="{DAE0BD8A-AA9A-42F5-AEE6-244DA848F2D0}"/>
              </a:ext>
            </a:extLst>
          </p:cNvPr>
          <p:cNvSpPr txBox="1"/>
          <p:nvPr/>
        </p:nvSpPr>
        <p:spPr>
          <a:xfrm>
            <a:off x="2433891" y="132993"/>
            <a:ext cx="2413418" cy="369332"/>
          </a:xfrm>
          <a:prstGeom prst="rect">
            <a:avLst/>
          </a:prstGeom>
          <a:noFill/>
        </p:spPr>
        <p:txBody>
          <a:bodyPr wrap="none" rtlCol="0">
            <a:spAutoFit/>
          </a:bodyPr>
          <a:lstStyle/>
          <a:p>
            <a:r>
              <a:rPr lang="fr-FR" dirty="0"/>
              <a:t>SUPPORT VISUEL VIDEO</a:t>
            </a:r>
          </a:p>
        </p:txBody>
      </p:sp>
      <p:sp>
        <p:nvSpPr>
          <p:cNvPr id="12" name="ZoneTexte 11">
            <a:extLst>
              <a:ext uri="{FF2B5EF4-FFF2-40B4-BE49-F238E27FC236}">
                <a16:creationId xmlns:a16="http://schemas.microsoft.com/office/drawing/2014/main" id="{B6D89DFD-4FE0-4E70-AFF8-3C359D0130A2}"/>
              </a:ext>
            </a:extLst>
          </p:cNvPr>
          <p:cNvSpPr txBox="1"/>
          <p:nvPr/>
        </p:nvSpPr>
        <p:spPr>
          <a:xfrm>
            <a:off x="1935629" y="3308985"/>
            <a:ext cx="3431067" cy="369332"/>
          </a:xfrm>
          <a:prstGeom prst="rect">
            <a:avLst/>
          </a:prstGeom>
          <a:noFill/>
        </p:spPr>
        <p:txBody>
          <a:bodyPr wrap="none" rtlCol="0">
            <a:spAutoFit/>
          </a:bodyPr>
          <a:lstStyle/>
          <a:p>
            <a:r>
              <a:rPr lang="fr-FR" dirty="0"/>
              <a:t>SUPPORT VISUEL IMAGES/PHOTOS</a:t>
            </a:r>
          </a:p>
        </p:txBody>
      </p:sp>
    </p:spTree>
    <p:extLst>
      <p:ext uri="{BB962C8B-B14F-4D97-AF65-F5344CB8AC3E}">
        <p14:creationId xmlns:p14="http://schemas.microsoft.com/office/powerpoint/2010/main" val="118608096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854</Words>
  <Application>Microsoft Office PowerPoint</Application>
  <PresentationFormat>Affichage à l'écran (4:3)</PresentationFormat>
  <Paragraphs>117</Paragraphs>
  <Slides>8</Slides>
  <Notes>0</Notes>
  <HiddenSlides>0</HiddenSlides>
  <MMClips>2</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contenu du site</dc:title>
  <dc:creator>Amanda Taddei</dc:creator>
  <cp:lastModifiedBy>Amanda Taddei</cp:lastModifiedBy>
  <cp:revision>27</cp:revision>
  <dcterms:created xsi:type="dcterms:W3CDTF">2021-02-10T14:39:37Z</dcterms:created>
  <dcterms:modified xsi:type="dcterms:W3CDTF">2021-02-11T16:03:30Z</dcterms:modified>
</cp:coreProperties>
</file>