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006A67"/>
    <a:srgbClr val="666563"/>
    <a:srgbClr val="4887D6"/>
    <a:srgbClr val="8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983FB-98F1-41F2-B864-138180B7DBB6}" v="9" dt="2021-02-09T11:03:53.910"/>
    <p1510:client id="{2D21A510-3D2C-46F5-83A6-11B1F87F2396}" v="24" dt="2021-02-09T14:15:56.707"/>
    <p1510:client id="{78B4C560-3506-4553-8D97-4D44AF00B5A5}" v="3" dt="2021-02-09T10:22:41.048"/>
    <p1510:client id="{795786B5-92B8-4FBE-90A8-6B1A979DD6DD}" v="265" dt="2021-02-09T10:44:28.019"/>
    <p1510:client id="{A5D94E03-161A-4CF3-90F1-7C66156567B7}" v="3" dt="2021-02-09T10:05:46.725"/>
    <p1510:client id="{A5ECCADD-C3C8-49CE-85A8-AD190845F6C4}" v="254" dt="2021-02-09T09:13:18.204"/>
    <p1510:client id="{CD6E3C72-64B7-405F-A553-D3CC284E4B86}" v="5" dt="2021-02-09T14:24:33.862"/>
    <p1510:client id="{D2D2508D-970A-4CE2-96B2-10023CD39A40}" v="42" dt="2021-02-09T14:00:30.783"/>
    <p1510:client id="{E18346D0-45F0-4408-9453-CA59E3BF16D9}" v="1035" dt="2021-02-09T11:03:44.632"/>
    <p1510:client id="{F4FA655F-FCC5-48FF-BB70-73800F817257}" v="71" dt="2021-02-09T13:46:01.901"/>
    <p1510:client id="{FF49CEE5-3B51-4257-845E-8DE5CB47B58A}" v="91" dt="2021-02-09T14:43:46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>
        <p:scale>
          <a:sx n="150" d="100"/>
          <a:sy n="150" d="100"/>
        </p:scale>
        <p:origin x="-888" y="-6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5943"/>
            <a:ext cx="7772400" cy="62668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454516"/>
            <a:ext cx="6858000" cy="43459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5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958369"/>
            <a:ext cx="1971675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958369"/>
            <a:ext cx="5800725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87671"/>
            <a:ext cx="7886700" cy="74877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046282"/>
            <a:ext cx="7886700" cy="39376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58373"/>
            <a:ext cx="78867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12664"/>
            <a:ext cx="3868340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575242"/>
            <a:ext cx="3868340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412664"/>
            <a:ext cx="3887391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6575242"/>
            <a:ext cx="3887391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9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591766"/>
            <a:ext cx="4629150" cy="12792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5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591766"/>
            <a:ext cx="4629150" cy="127921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8373"/>
            <a:ext cx="78867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791843"/>
            <a:ext cx="78867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683952"/>
            <a:ext cx="30861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8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2DE6545-A5FC-4D39-BA3F-B5C24B00C311}"/>
              </a:ext>
            </a:extLst>
          </p:cNvPr>
          <p:cNvSpPr txBox="1"/>
          <p:nvPr/>
        </p:nvSpPr>
        <p:spPr>
          <a:xfrm>
            <a:off x="5041466" y="7286236"/>
            <a:ext cx="2057400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013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04120A-1FEF-4346-91A6-5BBBD8965D28}"/>
              </a:ext>
            </a:extLst>
          </p:cNvPr>
          <p:cNvSpPr txBox="1"/>
          <p:nvPr/>
        </p:nvSpPr>
        <p:spPr>
          <a:xfrm>
            <a:off x="286155" y="6919613"/>
            <a:ext cx="3523890" cy="1472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13" b="1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Wireframe</a:t>
            </a:r>
          </a:p>
          <a:p>
            <a:pPr>
              <a:buChar char="•"/>
            </a:pP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(navigation, entête, contenu, pied de page)</a:t>
            </a:r>
          </a:p>
          <a:p>
            <a:pPr>
              <a:buChar char="•"/>
            </a:pPr>
            <a:endParaRPr lang="fr-FR" sz="1013">
              <a:solidFill>
                <a:srgbClr val="24292E"/>
              </a:solidFill>
              <a:latin typeface="-apple-system"/>
              <a:ea typeface="-apple-system"/>
              <a:cs typeface="-apple-system"/>
            </a:endParaRPr>
          </a:p>
          <a:p>
            <a:pPr>
              <a:buChar char="•"/>
            </a:pP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Déclinez vos schémas pour différents types de périphériques (</a:t>
            </a:r>
            <a:r>
              <a:rPr lang="fr-FR" sz="1013" i="1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desktop</a:t>
            </a: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 &amp; </a:t>
            </a:r>
            <a:r>
              <a:rPr lang="fr-FR" sz="1013" i="1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mobile</a:t>
            </a: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)</a:t>
            </a:r>
          </a:p>
          <a:p>
            <a:pPr>
              <a:buChar char="•"/>
            </a:pPr>
            <a:endParaRPr lang="fr-FR" sz="1013">
              <a:solidFill>
                <a:srgbClr val="24292E"/>
              </a:solidFill>
              <a:latin typeface="-apple-system"/>
              <a:ea typeface="-apple-system"/>
              <a:cs typeface="-apple-system"/>
            </a:endParaRPr>
          </a:p>
          <a:p>
            <a:pPr>
              <a:buChar char="•"/>
            </a:pP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Anticipez l'interactivité de vos pages Web (tracez des liens entre les éléments de vos schémas : tel bouton conduit à telle page, etc.)</a:t>
            </a:r>
            <a:endParaRPr lang="fr-FR" sz="1013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408C8-E3BD-4D82-AD31-5CB4CB0BE0A6}"/>
              </a:ext>
            </a:extLst>
          </p:cNvPr>
          <p:cNvSpPr txBox="1"/>
          <p:nvPr/>
        </p:nvSpPr>
        <p:spPr>
          <a:xfrm>
            <a:off x="4523208" y="6918938"/>
            <a:ext cx="3761117" cy="1939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13" b="1"/>
              <a:t>Définition de l'identité visuelle</a:t>
            </a:r>
          </a:p>
          <a:p>
            <a:endParaRPr lang="fr-FR" sz="1013"/>
          </a:p>
          <a:p>
            <a:pPr marL="214313" indent="-214313">
              <a:buFont typeface="Arial"/>
              <a:buChar char="•"/>
            </a:pPr>
            <a:r>
              <a:rPr lang="fr-FR" sz="1013">
                <a:ea typeface="+mn-lt"/>
                <a:cs typeface="+mn-lt"/>
              </a:rPr>
              <a:t>Définissez l'identité de votre site web :</a:t>
            </a:r>
            <a:endParaRPr lang="fr-FR" sz="1013"/>
          </a:p>
          <a:p>
            <a:pPr marL="557213" lvl="1" indent="-214313">
              <a:buFont typeface="Arial"/>
              <a:buChar char="•"/>
            </a:pPr>
            <a:r>
              <a:rPr lang="fr-FR" sz="1013">
                <a:ea typeface="+mn-lt"/>
                <a:cs typeface="+mn-lt"/>
              </a:rPr>
              <a:t>son nom</a:t>
            </a:r>
            <a:endParaRPr lang="fr-FR" sz="1013"/>
          </a:p>
          <a:p>
            <a:pPr marL="557213" lvl="1" indent="-214313">
              <a:buFont typeface="Arial"/>
              <a:buChar char="•"/>
            </a:pPr>
            <a:r>
              <a:rPr lang="fr-FR" sz="1013">
                <a:ea typeface="+mn-lt"/>
                <a:cs typeface="+mn-lt"/>
              </a:rPr>
              <a:t>son logotype (créé à partir d'une image au format vectoriel par exemple récupéré sur le web et personnalisé en utilisant le logiciel professionnel de traitement d'images Adobe Illustrator)</a:t>
            </a:r>
            <a:endParaRPr lang="fr-FR" sz="1013"/>
          </a:p>
          <a:p>
            <a:pPr marL="557213" lvl="1" indent="-214313">
              <a:buFont typeface="Arial"/>
              <a:buChar char="•"/>
            </a:pPr>
            <a:r>
              <a:rPr lang="fr-FR" sz="1013">
                <a:ea typeface="+mn-lt"/>
                <a:cs typeface="+mn-lt"/>
              </a:rPr>
              <a:t>son thème, sous forme d'un petit paragraphe de présentation (vous l'intégrerez par la suite dans la)</a:t>
            </a:r>
          </a:p>
          <a:p>
            <a:pPr marL="557213" lvl="1" indent="-214313">
              <a:buFont typeface="Arial"/>
              <a:buChar char="•"/>
            </a:pPr>
            <a:endParaRPr lang="fr-FR" sz="1013"/>
          </a:p>
          <a:p>
            <a:r>
              <a:rPr lang="fr-FR" sz="1013" b="1"/>
              <a:t>Charte graphique</a:t>
            </a:r>
            <a:endParaRPr lang="fr-FR" sz="1013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1558EA5E-033D-4E8F-B814-6CA0D12B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7" y="9468315"/>
            <a:ext cx="735401" cy="713835"/>
          </a:xfrm>
          <a:prstGeom prst="rect">
            <a:avLst/>
          </a:prstGeom>
        </p:spPr>
      </p:pic>
      <p:pic>
        <p:nvPicPr>
          <p:cNvPr id="2" name="Image 3">
            <a:extLst>
              <a:ext uri="{FF2B5EF4-FFF2-40B4-BE49-F238E27FC236}">
                <a16:creationId xmlns:a16="http://schemas.microsoft.com/office/drawing/2014/main" id="{270C6A35-102D-465C-881F-D532D71F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1" y="9281113"/>
            <a:ext cx="311289" cy="3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B75A16-36A2-47F9-8FF8-0E170F214B39}"/>
              </a:ext>
            </a:extLst>
          </p:cNvPr>
          <p:cNvSpPr txBox="1"/>
          <p:nvPr/>
        </p:nvSpPr>
        <p:spPr>
          <a:xfrm>
            <a:off x="310551" y="85219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A5B994-7443-427E-B5E1-DF96B82D791C}"/>
              </a:ext>
            </a:extLst>
          </p:cNvPr>
          <p:cNvSpPr txBox="1"/>
          <p:nvPr/>
        </p:nvSpPr>
        <p:spPr>
          <a:xfrm>
            <a:off x="309652" y="74571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6B2C84-2762-41F1-8930-F7F50575F728}"/>
              </a:ext>
            </a:extLst>
          </p:cNvPr>
          <p:cNvSpPr txBox="1"/>
          <p:nvPr/>
        </p:nvSpPr>
        <p:spPr>
          <a:xfrm>
            <a:off x="3270490" y="10734240"/>
            <a:ext cx="489980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"Lorem ipsum </a:t>
            </a:r>
            <a:r>
              <a:rPr lang="fr-FR" err="1">
                <a:ea typeface="+mn-lt"/>
                <a:cs typeface="+mn-lt"/>
              </a:rPr>
              <a:t>dolor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sit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amet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consectetur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adipiscing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elit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sed</a:t>
            </a:r>
            <a:r>
              <a:rPr lang="fr-FR">
                <a:ea typeface="+mn-lt"/>
                <a:cs typeface="+mn-lt"/>
              </a:rPr>
              <a:t> do </a:t>
            </a:r>
            <a:r>
              <a:rPr lang="fr-FR" err="1">
                <a:ea typeface="+mn-lt"/>
                <a:cs typeface="+mn-lt"/>
              </a:rPr>
              <a:t>eiusmod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tempor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incididunt</a:t>
            </a:r>
            <a:r>
              <a:rPr lang="fr-FR">
                <a:ea typeface="+mn-lt"/>
                <a:cs typeface="+mn-lt"/>
              </a:rPr>
              <a:t> ut </a:t>
            </a:r>
            <a:r>
              <a:rPr lang="fr-FR" err="1">
                <a:ea typeface="+mn-lt"/>
                <a:cs typeface="+mn-lt"/>
              </a:rPr>
              <a:t>labore</a:t>
            </a:r>
            <a:r>
              <a:rPr lang="fr-FR">
                <a:ea typeface="+mn-lt"/>
                <a:cs typeface="+mn-lt"/>
              </a:rPr>
              <a:t> et </a:t>
            </a:r>
            <a:r>
              <a:rPr lang="fr-FR" err="1">
                <a:ea typeface="+mn-lt"/>
                <a:cs typeface="+mn-lt"/>
              </a:rPr>
              <a:t>dolore</a:t>
            </a:r>
            <a:r>
              <a:rPr lang="fr-FR">
                <a:ea typeface="+mn-lt"/>
                <a:cs typeface="+mn-lt"/>
              </a:rPr>
              <a:t> magna </a:t>
            </a:r>
            <a:r>
              <a:rPr lang="fr-FR" err="1">
                <a:ea typeface="+mn-lt"/>
                <a:cs typeface="+mn-lt"/>
              </a:rPr>
              <a:t>aliqua</a:t>
            </a:r>
            <a:r>
              <a:rPr lang="fr-FR">
                <a:ea typeface="+mn-lt"/>
                <a:cs typeface="+mn-lt"/>
              </a:rPr>
              <a:t>. Ut </a:t>
            </a:r>
            <a:r>
              <a:rPr lang="fr-FR" err="1">
                <a:ea typeface="+mn-lt"/>
                <a:cs typeface="+mn-lt"/>
              </a:rPr>
              <a:t>enim</a:t>
            </a:r>
            <a:r>
              <a:rPr lang="fr-FR">
                <a:ea typeface="+mn-lt"/>
                <a:cs typeface="+mn-lt"/>
              </a:rPr>
              <a:t> ad </a:t>
            </a:r>
            <a:r>
              <a:rPr lang="fr-FR" err="1">
                <a:ea typeface="+mn-lt"/>
                <a:cs typeface="+mn-lt"/>
              </a:rPr>
              <a:t>minim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veniam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quis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nostrud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exercitation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ullamco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laboris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nisi</a:t>
            </a:r>
            <a:r>
              <a:rPr lang="fr-FR">
                <a:ea typeface="+mn-lt"/>
                <a:cs typeface="+mn-lt"/>
              </a:rPr>
              <a:t> ut </a:t>
            </a:r>
            <a:r>
              <a:rPr lang="fr-FR" err="1">
                <a:ea typeface="+mn-lt"/>
                <a:cs typeface="+mn-lt"/>
              </a:rPr>
              <a:t>aliquip</a:t>
            </a:r>
            <a:r>
              <a:rPr lang="fr-FR">
                <a:ea typeface="+mn-lt"/>
                <a:cs typeface="+mn-lt"/>
              </a:rPr>
              <a:t> ex </a:t>
            </a:r>
            <a:r>
              <a:rPr lang="fr-FR" err="1">
                <a:ea typeface="+mn-lt"/>
                <a:cs typeface="+mn-lt"/>
              </a:rPr>
              <a:t>ea</a:t>
            </a:r>
            <a:r>
              <a:rPr lang="fr-FR">
                <a:ea typeface="+mn-lt"/>
                <a:cs typeface="+mn-lt"/>
              </a:rPr>
              <a:t> commodo </a:t>
            </a:r>
            <a:r>
              <a:rPr lang="fr-FR" err="1">
                <a:ea typeface="+mn-lt"/>
                <a:cs typeface="+mn-lt"/>
              </a:rPr>
              <a:t>consequat</a:t>
            </a:r>
            <a:r>
              <a:rPr lang="fr-FR">
                <a:ea typeface="+mn-lt"/>
                <a:cs typeface="+mn-lt"/>
              </a:rPr>
              <a:t>. Duis </a:t>
            </a:r>
            <a:r>
              <a:rPr lang="fr-FR" err="1">
                <a:ea typeface="+mn-lt"/>
                <a:cs typeface="+mn-lt"/>
              </a:rPr>
              <a:t>aute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irure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dolor</a:t>
            </a:r>
            <a:r>
              <a:rPr lang="fr-FR">
                <a:ea typeface="+mn-lt"/>
                <a:cs typeface="+mn-lt"/>
              </a:rPr>
              <a:t> in </a:t>
            </a:r>
            <a:r>
              <a:rPr lang="fr-FR" err="1">
                <a:ea typeface="+mn-lt"/>
                <a:cs typeface="+mn-lt"/>
              </a:rPr>
              <a:t>reprehenderit</a:t>
            </a:r>
            <a:r>
              <a:rPr lang="fr-FR">
                <a:ea typeface="+mn-lt"/>
                <a:cs typeface="+mn-lt"/>
              </a:rPr>
              <a:t> in </a:t>
            </a:r>
            <a:r>
              <a:rPr lang="fr-FR" err="1">
                <a:ea typeface="+mn-lt"/>
                <a:cs typeface="+mn-lt"/>
              </a:rPr>
              <a:t>voluptate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velit</a:t>
            </a:r>
            <a:r>
              <a:rPr lang="fr-FR">
                <a:ea typeface="+mn-lt"/>
                <a:cs typeface="+mn-lt"/>
              </a:rPr>
              <a:t> esse </a:t>
            </a:r>
            <a:r>
              <a:rPr lang="fr-FR" err="1">
                <a:ea typeface="+mn-lt"/>
                <a:cs typeface="+mn-lt"/>
              </a:rPr>
              <a:t>cillum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dolore</a:t>
            </a:r>
            <a:r>
              <a:rPr lang="fr-FR">
                <a:ea typeface="+mn-lt"/>
                <a:cs typeface="+mn-lt"/>
              </a:rPr>
              <a:t> eu </a:t>
            </a:r>
            <a:r>
              <a:rPr lang="fr-FR" err="1">
                <a:ea typeface="+mn-lt"/>
                <a:cs typeface="+mn-lt"/>
              </a:rPr>
              <a:t>fugiat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nulla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pariatur</a:t>
            </a:r>
            <a:r>
              <a:rPr lang="fr-FR">
                <a:ea typeface="+mn-lt"/>
                <a:cs typeface="+mn-lt"/>
              </a:rPr>
              <a:t>. </a:t>
            </a:r>
            <a:r>
              <a:rPr lang="fr-FR" err="1">
                <a:ea typeface="+mn-lt"/>
                <a:cs typeface="+mn-lt"/>
              </a:rPr>
              <a:t>Excepteur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sint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occaecat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cupidatat</a:t>
            </a:r>
            <a:r>
              <a:rPr lang="fr-FR">
                <a:ea typeface="+mn-lt"/>
                <a:cs typeface="+mn-lt"/>
              </a:rPr>
              <a:t> non </a:t>
            </a:r>
            <a:r>
              <a:rPr lang="fr-FR" err="1">
                <a:ea typeface="+mn-lt"/>
                <a:cs typeface="+mn-lt"/>
              </a:rPr>
              <a:t>proi</a:t>
            </a:r>
            <a:r>
              <a:rPr lang="fr-FR">
                <a:ea typeface="+mn-lt"/>
                <a:cs typeface="+mn-lt"/>
              </a:rPr>
              <a:t>."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EFEB5-8AE7-4BB6-B0B7-45DC5877630C}"/>
              </a:ext>
            </a:extLst>
          </p:cNvPr>
          <p:cNvSpPr/>
          <p:nvPr/>
        </p:nvSpPr>
        <p:spPr>
          <a:xfrm>
            <a:off x="143955" y="11108592"/>
            <a:ext cx="2357885" cy="15671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77EFF05-C5C4-4EF7-B58F-C3E7EF18A053}"/>
              </a:ext>
            </a:extLst>
          </p:cNvPr>
          <p:cNvSpPr/>
          <p:nvPr/>
        </p:nvSpPr>
        <p:spPr>
          <a:xfrm>
            <a:off x="405442" y="9860456"/>
            <a:ext cx="920150" cy="920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CB870-8AE0-4656-A5AF-5C6833D9265D}"/>
              </a:ext>
            </a:extLst>
          </p:cNvPr>
          <p:cNvSpPr/>
          <p:nvPr/>
        </p:nvSpPr>
        <p:spPr>
          <a:xfrm>
            <a:off x="3696959" y="8378690"/>
            <a:ext cx="5317477" cy="9201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F6B46-7865-45B8-9A7F-FAB638855FA8}"/>
              </a:ext>
            </a:extLst>
          </p:cNvPr>
          <p:cNvSpPr/>
          <p:nvPr/>
        </p:nvSpPr>
        <p:spPr>
          <a:xfrm>
            <a:off x="3696958" y="9456991"/>
            <a:ext cx="5317477" cy="9201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CE747-DEC3-4489-AFC7-3412C4474E18}"/>
              </a:ext>
            </a:extLst>
          </p:cNvPr>
          <p:cNvSpPr/>
          <p:nvPr/>
        </p:nvSpPr>
        <p:spPr>
          <a:xfrm>
            <a:off x="8655350" y="10533496"/>
            <a:ext cx="2357885" cy="2717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BDC00-629C-4574-A0AD-360F179E8439}"/>
              </a:ext>
            </a:extLst>
          </p:cNvPr>
          <p:cNvSpPr/>
          <p:nvPr/>
        </p:nvSpPr>
        <p:spPr>
          <a:xfrm>
            <a:off x="3695162" y="6680365"/>
            <a:ext cx="2357885" cy="15671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001D1D-C22F-4C09-A77E-902DA778259B}"/>
              </a:ext>
            </a:extLst>
          </p:cNvPr>
          <p:cNvSpPr/>
          <p:nvPr/>
        </p:nvSpPr>
        <p:spPr>
          <a:xfrm>
            <a:off x="553927" y="6945411"/>
            <a:ext cx="2385392" cy="4431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CB37C-3D3E-4E88-8477-02BB19D37E13}"/>
              </a:ext>
            </a:extLst>
          </p:cNvPr>
          <p:cNvSpPr/>
          <p:nvPr/>
        </p:nvSpPr>
        <p:spPr>
          <a:xfrm>
            <a:off x="556591" y="6946793"/>
            <a:ext cx="2385392" cy="792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2E09A-8D85-463B-A6D7-844DE575202A}"/>
              </a:ext>
            </a:extLst>
          </p:cNvPr>
          <p:cNvSpPr/>
          <p:nvPr/>
        </p:nvSpPr>
        <p:spPr>
          <a:xfrm>
            <a:off x="556591" y="7739440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D6C698-7AE7-422C-8B52-44E13AA9E175}"/>
              </a:ext>
            </a:extLst>
          </p:cNvPr>
          <p:cNvSpPr txBox="1"/>
          <p:nvPr/>
        </p:nvSpPr>
        <p:spPr>
          <a:xfrm>
            <a:off x="1005295" y="719642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6A67"/>
                </a:solidFill>
              </a:rPr>
              <a:t>E-</a:t>
            </a:r>
            <a:r>
              <a:rPr lang="fr-FR" dirty="0" err="1">
                <a:solidFill>
                  <a:srgbClr val="006A67"/>
                </a:solidFill>
              </a:rPr>
              <a:t>Ainclusion</a:t>
            </a:r>
            <a:endParaRPr lang="fr-FR" dirty="0">
              <a:solidFill>
                <a:srgbClr val="006A67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F50D50-F954-42B7-A772-F6C7A211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3" y="7801803"/>
            <a:ext cx="180781" cy="1754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953CFE-B208-4B6E-891C-F7E1ED94C70B}"/>
              </a:ext>
            </a:extLst>
          </p:cNvPr>
          <p:cNvSpPr/>
          <p:nvPr/>
        </p:nvSpPr>
        <p:spPr>
          <a:xfrm>
            <a:off x="555259" y="8355666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Sensibilisation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65C90-542F-4A24-8DAD-2A1FBC817F1E}"/>
              </a:ext>
            </a:extLst>
          </p:cNvPr>
          <p:cNvSpPr/>
          <p:nvPr/>
        </p:nvSpPr>
        <p:spPr>
          <a:xfrm>
            <a:off x="555259" y="8047553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 err="1">
                <a:solidFill>
                  <a:schemeClr val="tx1"/>
                </a:solidFill>
              </a:rPr>
              <a:t>Preconisation</a:t>
            </a:r>
            <a:endParaRPr lang="fr-FR" sz="800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5B3D1-4E9F-45D2-B004-2AF0CCA8CAA6}"/>
              </a:ext>
            </a:extLst>
          </p:cNvPr>
          <p:cNvSpPr/>
          <p:nvPr/>
        </p:nvSpPr>
        <p:spPr>
          <a:xfrm>
            <a:off x="3201767" y="6938901"/>
            <a:ext cx="2412408" cy="4431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C6776-DD00-4DCA-ADEC-E0FB7107216F}"/>
              </a:ext>
            </a:extLst>
          </p:cNvPr>
          <p:cNvSpPr/>
          <p:nvPr/>
        </p:nvSpPr>
        <p:spPr>
          <a:xfrm>
            <a:off x="3199103" y="6946102"/>
            <a:ext cx="2412408" cy="792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6B052A-FD4D-4145-8301-011F0488361F}"/>
              </a:ext>
            </a:extLst>
          </p:cNvPr>
          <p:cNvSpPr txBox="1"/>
          <p:nvPr/>
        </p:nvSpPr>
        <p:spPr>
          <a:xfrm>
            <a:off x="3662521" y="718825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6A67"/>
                </a:solidFill>
              </a:rPr>
              <a:t>E-</a:t>
            </a:r>
            <a:r>
              <a:rPr lang="fr-FR" dirty="0" err="1">
                <a:solidFill>
                  <a:srgbClr val="006A67"/>
                </a:solidFill>
              </a:rPr>
              <a:t>Ainclusion</a:t>
            </a:r>
            <a:endParaRPr lang="fr-FR" dirty="0">
              <a:solidFill>
                <a:srgbClr val="006A67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40DA25-7AD4-4F64-B69D-3507BA804A3D}"/>
              </a:ext>
            </a:extLst>
          </p:cNvPr>
          <p:cNvSpPr/>
          <p:nvPr/>
        </p:nvSpPr>
        <p:spPr>
          <a:xfrm>
            <a:off x="3203099" y="7746445"/>
            <a:ext cx="240841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Préconisation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76DF287-31D0-4E9C-A3A8-18CBC0C3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24" y="7818534"/>
            <a:ext cx="180781" cy="1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2CB6B1A-59EC-4762-AA10-1DE9FA954E10}"/>
              </a:ext>
            </a:extLst>
          </p:cNvPr>
          <p:cNvSpPr/>
          <p:nvPr/>
        </p:nvSpPr>
        <p:spPr>
          <a:xfrm>
            <a:off x="3203099" y="8049836"/>
            <a:ext cx="240841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categorie1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F49C1-68D5-4BE8-B6DF-B55F038FFFFA}"/>
              </a:ext>
            </a:extLst>
          </p:cNvPr>
          <p:cNvSpPr/>
          <p:nvPr/>
        </p:nvSpPr>
        <p:spPr>
          <a:xfrm>
            <a:off x="3203099" y="8353227"/>
            <a:ext cx="240841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categorie2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AFDB97-AA24-46BF-8CE5-C70E54E3ED85}"/>
              </a:ext>
            </a:extLst>
          </p:cNvPr>
          <p:cNvSpPr/>
          <p:nvPr/>
        </p:nvSpPr>
        <p:spPr>
          <a:xfrm>
            <a:off x="3203099" y="8654462"/>
            <a:ext cx="240841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Cetagorie3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C03F43-4B29-41BA-B5D9-EDABB018132B}"/>
              </a:ext>
            </a:extLst>
          </p:cNvPr>
          <p:cNvSpPr/>
          <p:nvPr/>
        </p:nvSpPr>
        <p:spPr>
          <a:xfrm>
            <a:off x="5876623" y="6945411"/>
            <a:ext cx="2385392" cy="443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E3474B-C345-4A09-9F36-7D685E5A90D3}"/>
              </a:ext>
            </a:extLst>
          </p:cNvPr>
          <p:cNvSpPr/>
          <p:nvPr/>
        </p:nvSpPr>
        <p:spPr>
          <a:xfrm>
            <a:off x="5876623" y="6946102"/>
            <a:ext cx="2385392" cy="792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3FB2B03-8FF2-4AE0-BF29-B3FAD895760D}"/>
              </a:ext>
            </a:extLst>
          </p:cNvPr>
          <p:cNvSpPr txBox="1"/>
          <p:nvPr/>
        </p:nvSpPr>
        <p:spPr>
          <a:xfrm>
            <a:off x="6227868" y="714403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6A67"/>
                </a:solidFill>
              </a:rPr>
              <a:t>E-</a:t>
            </a:r>
            <a:r>
              <a:rPr lang="fr-FR" dirty="0" err="1">
                <a:solidFill>
                  <a:srgbClr val="006A67"/>
                </a:solidFill>
              </a:rPr>
              <a:t>Ainclusion</a:t>
            </a:r>
            <a:endParaRPr lang="fr-FR" dirty="0">
              <a:solidFill>
                <a:srgbClr val="006A67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57DAB-26B8-4359-89F3-87BEAC35039E}"/>
              </a:ext>
            </a:extLst>
          </p:cNvPr>
          <p:cNvSpPr/>
          <p:nvPr/>
        </p:nvSpPr>
        <p:spPr>
          <a:xfrm>
            <a:off x="5876623" y="7745931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Sensibilisation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243041D6-9271-4023-85AB-283FEEDC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97" y="7799264"/>
            <a:ext cx="180781" cy="1754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9334356-3646-4117-8311-CD0C1F9AE9B5}"/>
              </a:ext>
            </a:extLst>
          </p:cNvPr>
          <p:cNvSpPr/>
          <p:nvPr/>
        </p:nvSpPr>
        <p:spPr>
          <a:xfrm>
            <a:off x="5876623" y="8049836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categorie1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E888B-6C79-44A1-AA7E-6FBDB515A687}"/>
              </a:ext>
            </a:extLst>
          </p:cNvPr>
          <p:cNvSpPr/>
          <p:nvPr/>
        </p:nvSpPr>
        <p:spPr>
          <a:xfrm>
            <a:off x="5876623" y="8353227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categorie2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F7116D-FFAE-417D-A600-C105B3F104B8}"/>
              </a:ext>
            </a:extLst>
          </p:cNvPr>
          <p:cNvSpPr/>
          <p:nvPr/>
        </p:nvSpPr>
        <p:spPr>
          <a:xfrm>
            <a:off x="5876623" y="8654462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Cetagorie3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CEBA3F-5FFE-47B2-A03E-9DDC1D9EDE96}"/>
              </a:ext>
            </a:extLst>
          </p:cNvPr>
          <p:cNvSpPr/>
          <p:nvPr/>
        </p:nvSpPr>
        <p:spPr>
          <a:xfrm>
            <a:off x="655642" y="9514905"/>
            <a:ext cx="766645" cy="113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>
                <a:solidFill>
                  <a:schemeClr val="tx1"/>
                </a:solidFill>
              </a:rPr>
              <a:t>infographie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2415C8-42F6-4F9C-B4B0-D0F7FFD28FCC}"/>
              </a:ext>
            </a:extLst>
          </p:cNvPr>
          <p:cNvSpPr/>
          <p:nvPr/>
        </p:nvSpPr>
        <p:spPr>
          <a:xfrm>
            <a:off x="655641" y="8820431"/>
            <a:ext cx="2118350" cy="5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Petite présentation rapide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C569B8-7DB0-4038-95EF-136B003F553C}"/>
              </a:ext>
            </a:extLst>
          </p:cNvPr>
          <p:cNvSpPr/>
          <p:nvPr/>
        </p:nvSpPr>
        <p:spPr>
          <a:xfrm>
            <a:off x="1522669" y="10014012"/>
            <a:ext cx="1251324" cy="63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stats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789A71-B4FF-4024-BCFC-B652167480FE}"/>
              </a:ext>
            </a:extLst>
          </p:cNvPr>
          <p:cNvSpPr/>
          <p:nvPr/>
        </p:nvSpPr>
        <p:spPr>
          <a:xfrm>
            <a:off x="1522669" y="9532673"/>
            <a:ext cx="1238087" cy="38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>
                <a:solidFill>
                  <a:schemeClr val="tx1"/>
                </a:solidFill>
              </a:rPr>
              <a:t>autres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CF0CA9-79E2-4AC9-970E-AF0D03DE8381}"/>
              </a:ext>
            </a:extLst>
          </p:cNvPr>
          <p:cNvSpPr/>
          <p:nvPr/>
        </p:nvSpPr>
        <p:spPr>
          <a:xfrm>
            <a:off x="553927" y="10958135"/>
            <a:ext cx="2385392" cy="41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Mentions légales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52D9C3-03BB-401D-90E4-830639C721CF}"/>
              </a:ext>
            </a:extLst>
          </p:cNvPr>
          <p:cNvSpPr/>
          <p:nvPr/>
        </p:nvSpPr>
        <p:spPr>
          <a:xfrm>
            <a:off x="3199103" y="10958134"/>
            <a:ext cx="2415072" cy="41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28A64A-E643-44FB-B1E1-39A08E329106}"/>
              </a:ext>
            </a:extLst>
          </p:cNvPr>
          <p:cNvSpPr/>
          <p:nvPr/>
        </p:nvSpPr>
        <p:spPr>
          <a:xfrm>
            <a:off x="5876623" y="10958136"/>
            <a:ext cx="2385392" cy="41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EE328B2-D897-4572-9D4F-8CA424C8A918}"/>
              </a:ext>
            </a:extLst>
          </p:cNvPr>
          <p:cNvSpPr txBox="1"/>
          <p:nvPr/>
        </p:nvSpPr>
        <p:spPr>
          <a:xfrm>
            <a:off x="3457055" y="6482557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Wireframe Mobile</a:t>
            </a:r>
          </a:p>
        </p:txBody>
      </p:sp>
    </p:spTree>
    <p:extLst>
      <p:ext uri="{BB962C8B-B14F-4D97-AF65-F5344CB8AC3E}">
        <p14:creationId xmlns:p14="http://schemas.microsoft.com/office/powerpoint/2010/main" val="423206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EEDB7C-B08B-4690-9031-579999639291}"/>
              </a:ext>
            </a:extLst>
          </p:cNvPr>
          <p:cNvSpPr txBox="1"/>
          <p:nvPr/>
        </p:nvSpPr>
        <p:spPr>
          <a:xfrm>
            <a:off x="3529141" y="0"/>
            <a:ext cx="20117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Wireframe Desktop sensibilisation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DC74B-868C-479F-87A8-5B5BABCC3659}"/>
              </a:ext>
            </a:extLst>
          </p:cNvPr>
          <p:cNvSpPr/>
          <p:nvPr/>
        </p:nvSpPr>
        <p:spPr>
          <a:xfrm>
            <a:off x="1182758" y="532434"/>
            <a:ext cx="6778484" cy="1539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90F88-A1E8-4303-B649-DB64081B13CE}"/>
              </a:ext>
            </a:extLst>
          </p:cNvPr>
          <p:cNvSpPr/>
          <p:nvPr/>
        </p:nvSpPr>
        <p:spPr>
          <a:xfrm>
            <a:off x="1173654" y="541961"/>
            <a:ext cx="6778072" cy="105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A5C1A-D100-4417-8460-A2EAE9EA5A2A}"/>
              </a:ext>
            </a:extLst>
          </p:cNvPr>
          <p:cNvSpPr txBox="1"/>
          <p:nvPr/>
        </p:nvSpPr>
        <p:spPr>
          <a:xfrm>
            <a:off x="2115796" y="540821"/>
            <a:ext cx="21598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/>
              <a:t>L</a:t>
            </a:r>
            <a:r>
              <a:rPr lang="fr-FR" sz="2800" i="1"/>
              <a:t>‘e’ </a:t>
            </a:r>
            <a:r>
              <a:rPr lang="fr-FR" sz="2800"/>
              <a:t>Inclusion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E00BFD8-8875-459D-AA08-D64DE7EF2C9C}"/>
              </a:ext>
            </a:extLst>
          </p:cNvPr>
          <p:cNvSpPr/>
          <p:nvPr/>
        </p:nvSpPr>
        <p:spPr>
          <a:xfrm>
            <a:off x="1264925" y="645597"/>
            <a:ext cx="824948" cy="670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logo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DA991-69E4-4536-A01C-E26163E49F2F}"/>
              </a:ext>
            </a:extLst>
          </p:cNvPr>
          <p:cNvSpPr/>
          <p:nvPr/>
        </p:nvSpPr>
        <p:spPr>
          <a:xfrm>
            <a:off x="1182758" y="15617687"/>
            <a:ext cx="6778484" cy="308113"/>
          </a:xfrm>
          <a:prstGeom prst="rect">
            <a:avLst/>
          </a:prstGeom>
          <a:solidFill>
            <a:srgbClr val="006A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ACF689-88DB-48C0-AF86-C017863E8956}"/>
              </a:ext>
            </a:extLst>
          </p:cNvPr>
          <p:cNvSpPr/>
          <p:nvPr/>
        </p:nvSpPr>
        <p:spPr>
          <a:xfrm>
            <a:off x="1185980" y="2670781"/>
            <a:ext cx="6784011" cy="246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Slide avec image texte +logo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2530F3D-B8E4-4C34-8F0D-D15CD1BA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80" y="2720950"/>
            <a:ext cx="6643054" cy="239772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A40B67E-A440-4008-8D86-F785FE9663E9}"/>
              </a:ext>
            </a:extLst>
          </p:cNvPr>
          <p:cNvSpPr txBox="1"/>
          <p:nvPr/>
        </p:nvSpPr>
        <p:spPr>
          <a:xfrm>
            <a:off x="4241234" y="4582421"/>
            <a:ext cx="7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Slide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A9D47D-12D8-4ED6-8C30-C511C00F1784}"/>
              </a:ext>
            </a:extLst>
          </p:cNvPr>
          <p:cNvSpPr txBox="1"/>
          <p:nvPr/>
        </p:nvSpPr>
        <p:spPr>
          <a:xfrm>
            <a:off x="2114790" y="1071346"/>
            <a:ext cx="5762978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" u="sng" dirty="0">
                <a:ea typeface="+mn-lt"/>
                <a:cs typeface="+mn-lt"/>
              </a:rPr>
              <a:t>Sensibilisation</a:t>
            </a:r>
            <a:r>
              <a:rPr lang="fr-FR" sz="800" dirty="0">
                <a:ea typeface="+mn-lt"/>
                <a:cs typeface="+mn-lt"/>
              </a:rPr>
              <a:t>       </a:t>
            </a:r>
            <a:r>
              <a:rPr lang="fr-FR" sz="800" u="sng" dirty="0">
                <a:ea typeface="+mn-lt"/>
                <a:cs typeface="+mn-lt"/>
              </a:rPr>
              <a:t> Qu'est-ce que l'</a:t>
            </a:r>
            <a:r>
              <a:rPr lang="fr-FR" sz="800" u="sng" dirty="0" err="1">
                <a:ea typeface="+mn-lt"/>
                <a:cs typeface="+mn-lt"/>
              </a:rPr>
              <a:t>accessibilite</a:t>
            </a:r>
            <a:r>
              <a:rPr lang="fr-FR" sz="800" u="sng" dirty="0">
                <a:ea typeface="+mn-lt"/>
                <a:cs typeface="+mn-lt"/>
              </a:rPr>
              <a:t> ?</a:t>
            </a:r>
            <a:r>
              <a:rPr lang="fr-FR" sz="800" dirty="0">
                <a:ea typeface="+mn-lt"/>
                <a:cs typeface="+mn-lt"/>
              </a:rPr>
              <a:t>         </a:t>
            </a:r>
            <a:r>
              <a:rPr lang="fr-FR" sz="800" u="sng" dirty="0">
                <a:ea typeface="+mn-lt"/>
                <a:cs typeface="+mn-lt"/>
              </a:rPr>
              <a:t>Les différentes  formes d'handicaps</a:t>
            </a:r>
            <a:r>
              <a:rPr lang="fr-FR" sz="800" dirty="0">
                <a:cs typeface="Calibri"/>
              </a:rPr>
              <a:t>       </a:t>
            </a:r>
            <a:r>
              <a:rPr lang="fr-FR" sz="800" u="sng" dirty="0">
                <a:ea typeface="+mn-lt"/>
                <a:cs typeface="+mn-lt"/>
              </a:rPr>
              <a:t>Les problématiques rencontrées</a:t>
            </a:r>
            <a:endParaRPr lang="fr-FR" dirty="0"/>
          </a:p>
          <a:p>
            <a:r>
              <a:rPr lang="fr-FR" sz="800" dirty="0">
                <a:cs typeface="Calibri"/>
              </a:rPr>
              <a:t>    </a:t>
            </a:r>
            <a:endParaRPr lang="fr-FR" dirty="0"/>
          </a:p>
          <a:p>
            <a:r>
              <a:rPr lang="fr-FR" sz="800" u="sng" dirty="0">
                <a:cs typeface="Calibri"/>
              </a:rPr>
              <a:t>Préconisation</a:t>
            </a:r>
            <a:r>
              <a:rPr lang="fr-FR" sz="800" dirty="0">
                <a:cs typeface="Calibri"/>
              </a:rPr>
              <a:t>     </a:t>
            </a:r>
            <a:r>
              <a:rPr lang="fr-FR" sz="800" dirty="0">
                <a:ea typeface="+mn-lt"/>
                <a:cs typeface="+mn-lt"/>
              </a:rPr>
              <a:t> </a:t>
            </a:r>
            <a:r>
              <a:rPr lang="fr-FR" sz="800" u="sng" dirty="0">
                <a:ea typeface="+mn-lt"/>
                <a:cs typeface="+mn-lt"/>
              </a:rPr>
              <a:t> </a:t>
            </a:r>
            <a:r>
              <a:rPr lang="fr-FR" sz="800" u="sng" dirty="0" err="1">
                <a:ea typeface="+mn-lt"/>
                <a:cs typeface="+mn-lt"/>
              </a:rPr>
              <a:t>Faliciter</a:t>
            </a:r>
            <a:r>
              <a:rPr lang="fr-FR" sz="800" u="sng" dirty="0">
                <a:ea typeface="+mn-lt"/>
                <a:cs typeface="+mn-lt"/>
              </a:rPr>
              <a:t> l'</a:t>
            </a:r>
            <a:r>
              <a:rPr lang="fr-FR" sz="800" u="sng" dirty="0" err="1">
                <a:ea typeface="+mn-lt"/>
                <a:cs typeface="+mn-lt"/>
              </a:rPr>
              <a:t>accés</a:t>
            </a:r>
            <a:r>
              <a:rPr lang="fr-FR" sz="800" dirty="0">
                <a:cs typeface="Calibri"/>
              </a:rPr>
              <a:t>      </a:t>
            </a:r>
            <a:r>
              <a:rPr lang="fr-FR" sz="800" u="sng" dirty="0">
                <a:cs typeface="Calibri"/>
              </a:rPr>
              <a:t>categorie2</a:t>
            </a:r>
            <a:r>
              <a:rPr lang="fr-FR" sz="800" dirty="0">
                <a:cs typeface="Calibri"/>
              </a:rPr>
              <a:t>         </a:t>
            </a:r>
            <a:r>
              <a:rPr lang="fr-FR" sz="800" u="sng" dirty="0">
                <a:cs typeface="Calibri"/>
              </a:rPr>
              <a:t>categorie3</a:t>
            </a:r>
            <a:endParaRPr lang="fr-FR" sz="800" dirty="0">
              <a:cs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4E90DE8-94D1-455F-AB00-B814C2F56795}"/>
              </a:ext>
            </a:extLst>
          </p:cNvPr>
          <p:cNvSpPr txBox="1"/>
          <p:nvPr/>
        </p:nvSpPr>
        <p:spPr>
          <a:xfrm>
            <a:off x="4627016" y="9859724"/>
            <a:ext cx="23907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cs typeface="Calibri"/>
              </a:rPr>
              <a:t>Conception et développement 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F3B02A-A9F3-4C37-A7D1-ED34609AFC83}"/>
              </a:ext>
            </a:extLst>
          </p:cNvPr>
          <p:cNvSpPr txBox="1"/>
          <p:nvPr/>
        </p:nvSpPr>
        <p:spPr>
          <a:xfrm>
            <a:off x="1543781" y="1808956"/>
            <a:ext cx="6505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Ce site a pour objectif de sensibiliser le plus grand nombre à la problématique de l'accessibilité numérique pour les personnes handicapées et les préconisations fournies aux concepteurs de contenu numérique.</a:t>
            </a:r>
            <a:r>
              <a:rPr lang="fr-FR" sz="1200">
                <a:cs typeface="Calibri"/>
              </a:rPr>
              <a:t>​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28C12-D041-474C-9634-7581DE0F8BDF}"/>
              </a:ext>
            </a:extLst>
          </p:cNvPr>
          <p:cNvSpPr/>
          <p:nvPr/>
        </p:nvSpPr>
        <p:spPr>
          <a:xfrm>
            <a:off x="1396407" y="5340925"/>
            <a:ext cx="6397182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alibri"/>
              </a:rPr>
              <a:t>Qu'est-ce que l'accessibilité ?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1ABDA9-A180-4E2E-AD68-D695B04AC861}"/>
              </a:ext>
            </a:extLst>
          </p:cNvPr>
          <p:cNvSpPr/>
          <p:nvPr/>
        </p:nvSpPr>
        <p:spPr>
          <a:xfrm>
            <a:off x="1394578" y="10409526"/>
            <a:ext cx="6397181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Les problématiques rencontrées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73AB8F-F55D-4282-B044-EA6FEC16CB41}"/>
              </a:ext>
            </a:extLst>
          </p:cNvPr>
          <p:cNvSpPr/>
          <p:nvPr/>
        </p:nvSpPr>
        <p:spPr>
          <a:xfrm>
            <a:off x="1395318" y="7427608"/>
            <a:ext cx="6370905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Les différentes  formes d'handicaps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9" name="Image 88" descr="Une image contenant texte, signe, capture d’écran&#10;&#10;Description générée automatiquement">
            <a:extLst>
              <a:ext uri="{FF2B5EF4-FFF2-40B4-BE49-F238E27FC236}">
                <a16:creationId xmlns:a16="http://schemas.microsoft.com/office/drawing/2014/main" id="{646B1038-96B9-4B68-95A9-29C1B5662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7" y="8169250"/>
            <a:ext cx="2280604" cy="834932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086FFC24-FCF5-4523-9AA8-29A33DC5855D}"/>
              </a:ext>
            </a:extLst>
          </p:cNvPr>
          <p:cNvSpPr txBox="1"/>
          <p:nvPr/>
        </p:nvSpPr>
        <p:spPr>
          <a:xfrm>
            <a:off x="4171522" y="8171656"/>
            <a:ext cx="3495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Le handicap peut être trouver sous plusieurs formes différentes, il est donc important que l'accessibilité au numérique prenne en compte toutes ses formes</a:t>
            </a:r>
            <a:endParaRPr lang="fr-FR" sz="1200" dirty="0">
              <a:cs typeface="Calibri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878B8A7-E3C5-47BE-8107-0D326D19FAF1}"/>
              </a:ext>
            </a:extLst>
          </p:cNvPr>
          <p:cNvSpPr txBox="1"/>
          <p:nvPr/>
        </p:nvSpPr>
        <p:spPr>
          <a:xfrm>
            <a:off x="1867551" y="9009856"/>
            <a:ext cx="16668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"/>
              <a:t>Source : Infographie trouvée sur le site ….....</a:t>
            </a:r>
            <a:endParaRPr lang="fr-FR" sz="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76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663E2A2-36B7-4CB5-9A2C-66FD714FE2C8}"/>
              </a:ext>
            </a:extLst>
          </p:cNvPr>
          <p:cNvSpPr txBox="1"/>
          <p:nvPr/>
        </p:nvSpPr>
        <p:spPr>
          <a:xfrm>
            <a:off x="2538978" y="28575"/>
            <a:ext cx="40595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Wireframe Desktop - préconisation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072E7-5BDE-4CA5-8AD0-BFDDC0DD30BE}"/>
              </a:ext>
            </a:extLst>
          </p:cNvPr>
          <p:cNvSpPr/>
          <p:nvPr/>
        </p:nvSpPr>
        <p:spPr>
          <a:xfrm>
            <a:off x="1182758" y="532434"/>
            <a:ext cx="6778484" cy="1539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1AC00-AF3F-412C-91BB-02C483421505}"/>
              </a:ext>
            </a:extLst>
          </p:cNvPr>
          <p:cNvSpPr/>
          <p:nvPr/>
        </p:nvSpPr>
        <p:spPr>
          <a:xfrm>
            <a:off x="1182758" y="532434"/>
            <a:ext cx="6778072" cy="105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92F415-6C7F-451B-8428-8D411863C556}"/>
              </a:ext>
            </a:extLst>
          </p:cNvPr>
          <p:cNvSpPr txBox="1"/>
          <p:nvPr/>
        </p:nvSpPr>
        <p:spPr>
          <a:xfrm>
            <a:off x="2115796" y="540821"/>
            <a:ext cx="21598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/>
              <a:t>L</a:t>
            </a:r>
            <a:r>
              <a:rPr lang="fr-FR" sz="2800" i="1"/>
              <a:t>‘e’ </a:t>
            </a:r>
            <a:r>
              <a:rPr lang="fr-FR" sz="2800"/>
              <a:t>Inclusion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8CAF81F-5F22-4C4E-AE5B-8E74D388A793}"/>
              </a:ext>
            </a:extLst>
          </p:cNvPr>
          <p:cNvSpPr/>
          <p:nvPr/>
        </p:nvSpPr>
        <p:spPr>
          <a:xfrm>
            <a:off x="1264925" y="645597"/>
            <a:ext cx="824948" cy="670538"/>
          </a:xfrm>
          <a:prstGeom prst="ellipse">
            <a:avLst/>
          </a:prstGeom>
          <a:solidFill>
            <a:srgbClr val="319A9E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E5C45-B095-4933-8098-CF2E4950FCD1}"/>
              </a:ext>
            </a:extLst>
          </p:cNvPr>
          <p:cNvSpPr/>
          <p:nvPr/>
        </p:nvSpPr>
        <p:spPr>
          <a:xfrm>
            <a:off x="1182758" y="15617687"/>
            <a:ext cx="6778484" cy="308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1BD34-0D4D-49BD-8746-099E7F7A325F}"/>
              </a:ext>
            </a:extLst>
          </p:cNvPr>
          <p:cNvSpPr/>
          <p:nvPr/>
        </p:nvSpPr>
        <p:spPr>
          <a:xfrm>
            <a:off x="1185980" y="2670781"/>
            <a:ext cx="6784011" cy="246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Slide avec image texte +logo</a:t>
            </a:r>
          </a:p>
        </p:txBody>
      </p:sp>
      <p:pic>
        <p:nvPicPr>
          <p:cNvPr id="17" name="Image 1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DAC1EA7C-E7F8-4FE5-BB4A-6E446B85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80" y="2720950"/>
            <a:ext cx="6643054" cy="23977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44E68D7-FA3A-4150-9C21-3CA39D998868}"/>
              </a:ext>
            </a:extLst>
          </p:cNvPr>
          <p:cNvSpPr txBox="1"/>
          <p:nvPr/>
        </p:nvSpPr>
        <p:spPr>
          <a:xfrm>
            <a:off x="4241234" y="4582421"/>
            <a:ext cx="7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Slide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89FE10-B1B8-4672-8606-380C28D7055A}"/>
              </a:ext>
            </a:extLst>
          </p:cNvPr>
          <p:cNvSpPr txBox="1"/>
          <p:nvPr/>
        </p:nvSpPr>
        <p:spPr>
          <a:xfrm>
            <a:off x="2114790" y="1071346"/>
            <a:ext cx="57629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" u="sng" dirty="0">
                <a:ea typeface="+mn-lt"/>
                <a:cs typeface="+mn-lt"/>
              </a:rPr>
              <a:t>Sensibilisation</a:t>
            </a:r>
            <a:r>
              <a:rPr lang="fr-FR" sz="800" dirty="0">
                <a:ea typeface="+mn-lt"/>
                <a:cs typeface="+mn-lt"/>
              </a:rPr>
              <a:t>       </a:t>
            </a:r>
            <a:r>
              <a:rPr lang="fr-FR" sz="800" u="sng" dirty="0">
                <a:ea typeface="+mn-lt"/>
                <a:cs typeface="+mn-lt"/>
              </a:rPr>
              <a:t> Qu'est-ce que l'</a:t>
            </a:r>
            <a:r>
              <a:rPr lang="fr-FR" sz="800" u="sng" dirty="0" err="1">
                <a:ea typeface="+mn-lt"/>
                <a:cs typeface="+mn-lt"/>
              </a:rPr>
              <a:t>accessibilite</a:t>
            </a:r>
            <a:r>
              <a:rPr lang="fr-FR" sz="800" u="sng" dirty="0">
                <a:ea typeface="+mn-lt"/>
                <a:cs typeface="+mn-lt"/>
              </a:rPr>
              <a:t> ?</a:t>
            </a:r>
            <a:r>
              <a:rPr lang="fr-FR" sz="800" dirty="0">
                <a:ea typeface="+mn-lt"/>
                <a:cs typeface="+mn-lt"/>
              </a:rPr>
              <a:t>         </a:t>
            </a:r>
            <a:r>
              <a:rPr lang="fr-FR" sz="800" u="sng" dirty="0">
                <a:ea typeface="+mn-lt"/>
                <a:cs typeface="+mn-lt"/>
              </a:rPr>
              <a:t>Les différentes  formes d'handicaps</a:t>
            </a:r>
            <a:r>
              <a:rPr lang="fr-FR" sz="800" dirty="0">
                <a:cs typeface="Calibri"/>
              </a:rPr>
              <a:t>       </a:t>
            </a:r>
            <a:r>
              <a:rPr lang="fr-FR" sz="800" u="sng" dirty="0">
                <a:ea typeface="+mn-lt"/>
                <a:cs typeface="+mn-lt"/>
              </a:rPr>
              <a:t>Les problématiques rencontrées</a:t>
            </a:r>
            <a:endParaRPr lang="fr-FR" dirty="0"/>
          </a:p>
          <a:p>
            <a:r>
              <a:rPr lang="fr-FR" sz="800" dirty="0">
                <a:cs typeface="Calibri"/>
              </a:rPr>
              <a:t>    </a:t>
            </a:r>
            <a:endParaRPr lang="fr-FR" dirty="0"/>
          </a:p>
          <a:p>
            <a:r>
              <a:rPr lang="fr-FR" sz="800" u="sng" dirty="0">
                <a:cs typeface="Calibri"/>
              </a:rPr>
              <a:t>Préconisation</a:t>
            </a:r>
            <a:r>
              <a:rPr lang="fr-FR" sz="800" dirty="0">
                <a:cs typeface="Calibri"/>
              </a:rPr>
              <a:t>     </a:t>
            </a:r>
            <a:r>
              <a:rPr lang="fr-FR" sz="800" dirty="0">
                <a:ea typeface="+mn-lt"/>
                <a:cs typeface="+mn-lt"/>
              </a:rPr>
              <a:t>  F</a:t>
            </a:r>
            <a:r>
              <a:rPr lang="fr-FR" sz="800" u="sng" dirty="0">
                <a:ea typeface="+mn-lt"/>
                <a:cs typeface="+mn-lt"/>
              </a:rPr>
              <a:t>aciliter l'</a:t>
            </a:r>
            <a:r>
              <a:rPr lang="fr-FR" sz="800" u="sng" dirty="0" err="1">
                <a:ea typeface="+mn-lt"/>
                <a:cs typeface="+mn-lt"/>
              </a:rPr>
              <a:t>accés</a:t>
            </a:r>
            <a:r>
              <a:rPr lang="fr-FR" sz="800" u="sng" dirty="0">
                <a:ea typeface="+mn-lt"/>
                <a:cs typeface="+mn-lt"/>
              </a:rPr>
              <a:t>?</a:t>
            </a:r>
            <a:r>
              <a:rPr lang="fr-FR" sz="800" u="sng" dirty="0">
                <a:cs typeface="Calibri"/>
              </a:rPr>
              <a:t> </a:t>
            </a:r>
            <a:r>
              <a:rPr lang="fr-FR" sz="800" dirty="0">
                <a:cs typeface="Calibri"/>
              </a:rPr>
              <a:t>       </a:t>
            </a:r>
            <a:r>
              <a:rPr lang="fr-FR" sz="800" u="sng" dirty="0">
                <a:cs typeface="Calibri"/>
              </a:rPr>
              <a:t>Les acteurs</a:t>
            </a:r>
            <a:r>
              <a:rPr lang="fr-FR" sz="800" dirty="0">
                <a:cs typeface="Calibri"/>
              </a:rPr>
              <a:t>         </a:t>
            </a:r>
            <a:r>
              <a:rPr lang="fr-FR" sz="800" u="sng" dirty="0">
                <a:cs typeface="Calibri"/>
              </a:rPr>
              <a:t>categorie3</a:t>
            </a:r>
            <a:endParaRPr lang="fr-FR" sz="800" dirty="0"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950E028-C4B5-48E1-AB99-5A0311144D15}"/>
              </a:ext>
            </a:extLst>
          </p:cNvPr>
          <p:cNvSpPr txBox="1"/>
          <p:nvPr/>
        </p:nvSpPr>
        <p:spPr>
          <a:xfrm>
            <a:off x="2087710" y="8822326"/>
            <a:ext cx="23907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cs typeface="Calibri"/>
              </a:rPr>
              <a:t>Conception et développement 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D3CB41-3172-4C9F-9002-D802A7D5749E}"/>
              </a:ext>
            </a:extLst>
          </p:cNvPr>
          <p:cNvSpPr txBox="1"/>
          <p:nvPr/>
        </p:nvSpPr>
        <p:spPr>
          <a:xfrm>
            <a:off x="1543781" y="1808956"/>
            <a:ext cx="6505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Ce site a pour objectif de sensibiliser le plus grand nombre à la problématique de l'accessibilité numérique pour les personnes handicapées et les préconisations fournies aux concepteurs de contenu numérique.</a:t>
            </a:r>
            <a:r>
              <a:rPr lang="fr-FR" sz="1200">
                <a:cs typeface="Calibri"/>
              </a:rPr>
              <a:t>​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4241D6-631A-420E-B0C5-4C9BA648D7EF}"/>
              </a:ext>
            </a:extLst>
          </p:cNvPr>
          <p:cNvSpPr/>
          <p:nvPr/>
        </p:nvSpPr>
        <p:spPr>
          <a:xfrm>
            <a:off x="1396407" y="5340925"/>
            <a:ext cx="6397182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Comment leurs faciliter l'accès?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53150F-A493-4E00-9484-06477D69F426}"/>
              </a:ext>
            </a:extLst>
          </p:cNvPr>
          <p:cNvSpPr/>
          <p:nvPr/>
        </p:nvSpPr>
        <p:spPr>
          <a:xfrm>
            <a:off x="1438195" y="8089829"/>
            <a:ext cx="6410318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E02D43-9BE6-477F-9F76-7EBE1FFC8A32}"/>
              </a:ext>
            </a:extLst>
          </p:cNvPr>
          <p:cNvSpPr/>
          <p:nvPr/>
        </p:nvSpPr>
        <p:spPr>
          <a:xfrm>
            <a:off x="1432661" y="7212625"/>
            <a:ext cx="6397181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22096A-C5F9-4704-B006-7C4A7993AA4D}"/>
              </a:ext>
            </a:extLst>
          </p:cNvPr>
          <p:cNvSpPr/>
          <p:nvPr/>
        </p:nvSpPr>
        <p:spPr>
          <a:xfrm>
            <a:off x="1442922" y="6132208"/>
            <a:ext cx="6370905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Quels sont les acteurs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06401D-56C0-4675-B910-13F3C5FE68F4}"/>
              </a:ext>
            </a:extLst>
          </p:cNvPr>
          <p:cNvSpPr/>
          <p:nvPr/>
        </p:nvSpPr>
        <p:spPr>
          <a:xfrm>
            <a:off x="1734600" y="9371806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73DBB-1A31-4444-B08C-96161EC32A59}"/>
              </a:ext>
            </a:extLst>
          </p:cNvPr>
          <p:cNvSpPr/>
          <p:nvPr/>
        </p:nvSpPr>
        <p:spPr>
          <a:xfrm>
            <a:off x="3877608" y="10648156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8F63F-34F7-4BFD-B712-7C719AC567B3}"/>
              </a:ext>
            </a:extLst>
          </p:cNvPr>
          <p:cNvSpPr/>
          <p:nvPr/>
        </p:nvSpPr>
        <p:spPr>
          <a:xfrm>
            <a:off x="1706929" y="107053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76D79-C9A1-4EA1-809F-5F21A71C60BE}"/>
              </a:ext>
            </a:extLst>
          </p:cNvPr>
          <p:cNvSpPr/>
          <p:nvPr/>
        </p:nvSpPr>
        <p:spPr>
          <a:xfrm>
            <a:off x="5401062" y="94099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2035C-B023-46AB-A7C3-776524CAA3DD}"/>
              </a:ext>
            </a:extLst>
          </p:cNvPr>
          <p:cNvSpPr/>
          <p:nvPr/>
        </p:nvSpPr>
        <p:spPr>
          <a:xfrm>
            <a:off x="3820672" y="94099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703F96-A601-4855-8E56-DB1A484D7D38}"/>
              </a:ext>
            </a:extLst>
          </p:cNvPr>
          <p:cNvSpPr/>
          <p:nvPr/>
        </p:nvSpPr>
        <p:spPr>
          <a:xfrm>
            <a:off x="5448792" y="105910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4B53F4-623F-4CE1-B49A-BD9A4757E1D6}"/>
              </a:ext>
            </a:extLst>
          </p:cNvPr>
          <p:cNvSpPr txBox="1"/>
          <p:nvPr/>
        </p:nvSpPr>
        <p:spPr>
          <a:xfrm>
            <a:off x="3299819" y="247650"/>
            <a:ext cx="21252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CHARTE GRAPHIQUE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599C38-2294-472E-853D-030041A2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776877"/>
            <a:ext cx="4943475" cy="20730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566C30-EC82-4DBD-8DCE-3DCDE31F5564}"/>
              </a:ext>
            </a:extLst>
          </p:cNvPr>
          <p:cNvSpPr txBox="1"/>
          <p:nvPr/>
        </p:nvSpPr>
        <p:spPr>
          <a:xfrm>
            <a:off x="1890712" y="2526781"/>
            <a:ext cx="49434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0" dirty="0">
                <a:effectLst/>
                <a:latin typeface="adobe-clean"/>
              </a:rPr>
              <a:t>#006A67          #034EA2         #036ED2</a:t>
            </a:r>
            <a:r>
              <a:rPr lang="it-IT" sz="1400" b="1" dirty="0">
                <a:latin typeface="adobe-clean"/>
              </a:rPr>
              <a:t>        </a:t>
            </a:r>
            <a:r>
              <a:rPr lang="it-IT" sz="1400" b="1" i="0" dirty="0">
                <a:effectLst/>
                <a:latin typeface="adobe-clean"/>
              </a:rPr>
              <a:t>#FFFFFFF         </a:t>
            </a:r>
            <a:r>
              <a:rPr lang="it-IT" sz="1400" b="1" dirty="0">
                <a:latin typeface="adobe-clean"/>
              </a:rPr>
              <a:t>#141414</a:t>
            </a:r>
            <a:endParaRPr lang="it-IT" sz="1400" b="1" i="0" dirty="0">
              <a:effectLst/>
              <a:latin typeface="adobe-clean"/>
            </a:endParaRPr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6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39EEC1A-F62C-4C0A-816B-D8C059174DD5}"/>
              </a:ext>
            </a:extLst>
          </p:cNvPr>
          <p:cNvSpPr txBox="1"/>
          <p:nvPr/>
        </p:nvSpPr>
        <p:spPr>
          <a:xfrm>
            <a:off x="295262" y="274423"/>
            <a:ext cx="85153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Axes de recherches :</a:t>
            </a:r>
          </a:p>
          <a:p>
            <a:r>
              <a:rPr lang="fr-FR" dirty="0">
                <a:cs typeface="Calibri"/>
              </a:rPr>
              <a:t>- Quels handicaps pour l'accessibilité numérique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r>
              <a:rPr lang="fr-FR" dirty="0">
                <a:ea typeface="+mn-lt"/>
                <a:cs typeface="+mn-lt"/>
              </a:rPr>
              <a:t>L'accessibilité du Web englobe tous les handicaps qui affectent l'accès au Web, notamment: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auditif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cognitif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neurologique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physique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discours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visuel</a:t>
            </a:r>
            <a:endParaRPr lang="fr-FR" dirty="0"/>
          </a:p>
          <a:p>
            <a:endParaRPr lang="fr-FR" dirty="0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Texte de loi ou que dit la loi 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7A25F-0FE4-4AC8-AE17-8A9DC3F6315A}"/>
              </a:ext>
            </a:extLst>
          </p:cNvPr>
          <p:cNvSpPr/>
          <p:nvPr/>
        </p:nvSpPr>
        <p:spPr>
          <a:xfrm>
            <a:off x="1372810" y="7600156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CBA66-29A1-435C-9AA2-7CD019F014DC}"/>
              </a:ext>
            </a:extLst>
          </p:cNvPr>
          <p:cNvSpPr/>
          <p:nvPr/>
        </p:nvSpPr>
        <p:spPr>
          <a:xfrm>
            <a:off x="1374688" y="648573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A3607-4620-4AA2-BF61-3A9423370FE3}"/>
              </a:ext>
            </a:extLst>
          </p:cNvPr>
          <p:cNvSpPr/>
          <p:nvPr/>
        </p:nvSpPr>
        <p:spPr>
          <a:xfrm>
            <a:off x="1374751" y="8828881"/>
            <a:ext cx="914400" cy="914400"/>
          </a:xfrm>
          <a:prstGeom prst="rect">
            <a:avLst/>
          </a:prstGeom>
          <a:solidFill>
            <a:srgbClr val="44CFCA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9E712-8244-4AF6-9F9D-43EB2B9B68D9}"/>
              </a:ext>
            </a:extLst>
          </p:cNvPr>
          <p:cNvSpPr txBox="1"/>
          <p:nvPr/>
        </p:nvSpPr>
        <p:spPr>
          <a:xfrm>
            <a:off x="886909" y="5371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Charte graphique </a:t>
            </a:r>
          </a:p>
        </p:txBody>
      </p:sp>
    </p:spTree>
    <p:extLst>
      <p:ext uri="{BB962C8B-B14F-4D97-AF65-F5344CB8AC3E}">
        <p14:creationId xmlns:p14="http://schemas.microsoft.com/office/powerpoint/2010/main" val="348191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517</Words>
  <Application>Microsoft Office PowerPoint</Application>
  <PresentationFormat>Personnalisé</PresentationFormat>
  <Paragraphs>98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adobe-clean</vt:lpstr>
      <vt:lpstr>-apple-system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Amanda Taddei</dc:creator>
  <cp:lastModifiedBy>Amanda Taddei</cp:lastModifiedBy>
  <cp:revision>19</cp:revision>
  <dcterms:created xsi:type="dcterms:W3CDTF">2021-02-09T08:20:24Z</dcterms:created>
  <dcterms:modified xsi:type="dcterms:W3CDTF">2021-02-09T15:56:25Z</dcterms:modified>
</cp:coreProperties>
</file>