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sldIdLst>
    <p:sldId id="256" r:id="rId2"/>
    <p:sldId id="258" r:id="rId3"/>
    <p:sldId id="257" r:id="rId4"/>
    <p:sldId id="264" r:id="rId5"/>
    <p:sldId id="265" r:id="rId6"/>
    <p:sldId id="267" r:id="rId7"/>
    <p:sldId id="269" r:id="rId8"/>
    <p:sldId id="26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11/27/2014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11/27/2014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11/27/2014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evolution monitor</a:t>
            </a:r>
            <a:endParaRPr lang="el-GR" dirty="0"/>
          </a:p>
        </p:txBody>
      </p:sp>
      <p:sp>
        <p:nvSpPr>
          <p:cNvPr id="3" name="Subtitle 2"/>
          <p:cNvSpPr>
            <a:spLocks noGrp="1"/>
          </p:cNvSpPr>
          <p:nvPr>
            <p:ph type="subTitle" idx="1"/>
          </p:nvPr>
        </p:nvSpPr>
        <p:spPr/>
        <p:txBody>
          <a:bodyPr>
            <a:normAutofit fontScale="70000" lnSpcReduction="20000"/>
          </a:bodyPr>
          <a:lstStyle/>
          <a:p>
            <a:r>
              <a:rPr lang="en-US" dirty="0" smtClean="0"/>
              <a:t>Software Requirements Presentation</a:t>
            </a:r>
          </a:p>
          <a:p>
            <a:r>
              <a:rPr lang="el-GR" dirty="0" smtClean="0"/>
              <a:t>Γινάργυρος Νίκος Μπούρης Δημήτρης</a:t>
            </a:r>
            <a:endParaRPr lang="el-GR" dirty="0"/>
          </a:p>
        </p:txBody>
      </p:sp>
    </p:spTree>
    <p:extLst>
      <p:ext uri="{BB962C8B-B14F-4D97-AF65-F5344CB8AC3E}">
        <p14:creationId xmlns:p14="http://schemas.microsoft.com/office/powerpoint/2010/main" val="241313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Παρουσίαση Γραφικής Διεπαφής (</a:t>
            </a:r>
            <a:r>
              <a:rPr lang="en-US" dirty="0" smtClean="0"/>
              <a:t>GUI)</a:t>
            </a:r>
            <a:endParaRPr lang="el-GR" dirty="0"/>
          </a:p>
        </p:txBody>
      </p:sp>
      <p:sp>
        <p:nvSpPr>
          <p:cNvPr id="3" name="Content Placeholder 2"/>
          <p:cNvSpPr>
            <a:spLocks noGrp="1"/>
          </p:cNvSpPr>
          <p:nvPr>
            <p:ph sz="quarter" idx="1"/>
          </p:nvPr>
        </p:nvSpPr>
        <p:spPr>
          <a:xfrm>
            <a:off x="457200" y="1219200"/>
            <a:ext cx="8229600" cy="457200"/>
          </a:xfrm>
        </p:spPr>
        <p:txBody>
          <a:bodyPr>
            <a:normAutofit/>
          </a:bodyPr>
          <a:lstStyle/>
          <a:p>
            <a:pPr lvl="1"/>
            <a:r>
              <a:rPr lang="el-GR" sz="2400" b="1" dirty="0"/>
              <a:t>Παράθυρο Επιλογής </a:t>
            </a:r>
            <a:r>
              <a:rPr lang="el-GR" sz="2400" b="1" dirty="0" smtClean="0"/>
              <a:t>Ιστορικού </a:t>
            </a:r>
            <a:r>
              <a:rPr lang="el-GR" sz="2400" b="1" dirty="0"/>
              <a:t>Εξέλιξης(</a:t>
            </a:r>
            <a:r>
              <a:rPr lang="en-US" sz="2400" b="1" dirty="0"/>
              <a:t>Browse window</a:t>
            </a:r>
            <a:r>
              <a:rPr lang="el-GR" sz="2400" b="1" dirty="0"/>
              <a:t>)</a:t>
            </a:r>
          </a:p>
          <a:p>
            <a:pPr marL="0" indent="0">
              <a:buNone/>
            </a:pPr>
            <a:endParaRPr lang="el-GR" dirty="0"/>
          </a:p>
        </p:txBody>
      </p:sp>
      <p:pic>
        <p:nvPicPr>
          <p:cNvPr id="3074" name="Picture 2" descr="BrowseFrame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1852613"/>
            <a:ext cx="5940425"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47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Παρουσίαση Γραφικής Διεπαφής (</a:t>
            </a:r>
            <a:r>
              <a:rPr lang="en-US" dirty="0" smtClean="0"/>
              <a:t>GUI)</a:t>
            </a:r>
            <a:endParaRPr lang="el-GR" dirty="0"/>
          </a:p>
        </p:txBody>
      </p:sp>
      <p:sp>
        <p:nvSpPr>
          <p:cNvPr id="3" name="Content Placeholder 2"/>
          <p:cNvSpPr>
            <a:spLocks noGrp="1"/>
          </p:cNvSpPr>
          <p:nvPr>
            <p:ph sz="quarter" idx="1"/>
          </p:nvPr>
        </p:nvSpPr>
        <p:spPr>
          <a:xfrm>
            <a:off x="457200" y="1219200"/>
            <a:ext cx="8229600" cy="457200"/>
          </a:xfrm>
        </p:spPr>
        <p:txBody>
          <a:bodyPr>
            <a:normAutofit/>
          </a:bodyPr>
          <a:lstStyle/>
          <a:p>
            <a:pPr lvl="1"/>
            <a:r>
              <a:rPr lang="el-GR" sz="2400" b="1" dirty="0"/>
              <a:t>Παράθυρο Αποτίμισης νόμων</a:t>
            </a:r>
          </a:p>
          <a:p>
            <a:pPr marL="0" indent="0">
              <a:buNone/>
            </a:pPr>
            <a:endParaRPr lang="el-G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692303"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50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Παρουσίαση Γραφικής Διεπαφής (</a:t>
            </a:r>
            <a:r>
              <a:rPr lang="en-US" dirty="0" smtClean="0"/>
              <a:t>GUI)</a:t>
            </a:r>
            <a:endParaRPr lang="el-GR" dirty="0"/>
          </a:p>
        </p:txBody>
      </p:sp>
      <p:sp>
        <p:nvSpPr>
          <p:cNvPr id="3" name="Content Placeholder 2"/>
          <p:cNvSpPr>
            <a:spLocks noGrp="1"/>
          </p:cNvSpPr>
          <p:nvPr>
            <p:ph sz="quarter" idx="1"/>
          </p:nvPr>
        </p:nvSpPr>
        <p:spPr>
          <a:xfrm>
            <a:off x="457200" y="1219200"/>
            <a:ext cx="8229600" cy="457200"/>
          </a:xfrm>
        </p:spPr>
        <p:txBody>
          <a:bodyPr>
            <a:normAutofit/>
          </a:bodyPr>
          <a:lstStyle/>
          <a:p>
            <a:pPr lvl="1"/>
            <a:r>
              <a:rPr lang="el-GR" sz="2400" b="1" dirty="0" smtClean="0"/>
              <a:t>Παράθυρο </a:t>
            </a:r>
            <a:r>
              <a:rPr lang="el-GR" sz="2400" b="1"/>
              <a:t>με </a:t>
            </a:r>
            <a:r>
              <a:rPr lang="el-GR" sz="2400" b="1" smtClean="0"/>
              <a:t>τα αποτελέσματα </a:t>
            </a:r>
            <a:r>
              <a:rPr lang="el-GR" sz="2400" b="1" dirty="0"/>
              <a:t>Αποτίμισης</a:t>
            </a:r>
          </a:p>
          <a:p>
            <a:pPr marL="0" indent="0">
              <a:buNone/>
            </a:pPr>
            <a:endParaRPr lang="el-GR" dirty="0"/>
          </a:p>
        </p:txBody>
      </p:sp>
      <p:pic>
        <p:nvPicPr>
          <p:cNvPr id="5122" name="Picture 2" descr="ApotelesmataApotimisis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1773238"/>
            <a:ext cx="62817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50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pPr>
              <a:lnSpc>
                <a:spcPts val="1200"/>
              </a:lnSpc>
              <a:spcBef>
                <a:spcPts val="600"/>
              </a:spcBef>
              <a:spcAft>
                <a:spcPts val="300"/>
              </a:spcAft>
            </a:pPr>
            <a:r>
              <a:rPr lang="el-GR" sz="2000" b="1" kern="0" dirty="0" smtClean="0">
                <a:latin typeface="Arial"/>
                <a:cs typeface="Times New Roman"/>
              </a:rPr>
              <a:t>Μη λειτουργικές Απαιτήσεις και </a:t>
            </a:r>
            <a:r>
              <a:rPr lang="el-GR" sz="2000" dirty="0">
                <a:latin typeface="Times New Roman"/>
                <a:ea typeface="Times New Roman"/>
              </a:rPr>
              <a:t> </a:t>
            </a:r>
            <a:r>
              <a:rPr lang="el-GR" sz="2000" b="1" dirty="0"/>
              <a:t>Περιορισμοί Πλατφόρμας και Περιβάλλοντος Εκτέλεσης</a:t>
            </a:r>
            <a:br>
              <a:rPr lang="el-GR" sz="2000" b="1" dirty="0"/>
            </a:br>
            <a:endParaRPr lang="el-GR" sz="2000" dirty="0">
              <a:effectLst/>
              <a:latin typeface="Times New Roman"/>
              <a:ea typeface="Times New Roman"/>
            </a:endParaRPr>
          </a:p>
        </p:txBody>
      </p:sp>
      <p:sp>
        <p:nvSpPr>
          <p:cNvPr id="3" name="Content Placeholder 2"/>
          <p:cNvSpPr>
            <a:spLocks noGrp="1"/>
          </p:cNvSpPr>
          <p:nvPr>
            <p:ph sz="quarter" idx="1"/>
          </p:nvPr>
        </p:nvSpPr>
        <p:spPr/>
        <p:txBody>
          <a:bodyPr>
            <a:normAutofit lnSpcReduction="10000"/>
          </a:bodyPr>
          <a:lstStyle/>
          <a:p>
            <a:pPr marL="274320" lvl="1">
              <a:spcBef>
                <a:spcPts val="600"/>
              </a:spcBef>
              <a:buClr>
                <a:schemeClr val="accent1"/>
              </a:buClr>
            </a:pPr>
            <a:r>
              <a:rPr lang="el-GR" sz="2400" b="1" dirty="0"/>
              <a:t>Απόδοση</a:t>
            </a:r>
          </a:p>
          <a:p>
            <a:pPr marL="274320" lvl="1">
              <a:spcBef>
                <a:spcPts val="600"/>
              </a:spcBef>
              <a:buClr>
                <a:schemeClr val="accent1"/>
              </a:buClr>
            </a:pPr>
            <a:r>
              <a:rPr lang="el-GR" sz="2400" b="1" dirty="0" smtClean="0"/>
              <a:t>Συντηρησιμότητα</a:t>
            </a:r>
            <a:endParaRPr lang="en-US" sz="2400" b="1" dirty="0" smtClean="0"/>
          </a:p>
          <a:p>
            <a:pPr lvl="0"/>
            <a:r>
              <a:rPr lang="el-GR" sz="2800" dirty="0" smtClean="0"/>
              <a:t>Το </a:t>
            </a:r>
            <a:r>
              <a:rPr lang="el-GR" sz="2800" dirty="0"/>
              <a:t>εργαλείο θα υλοποιηθεί σε </a:t>
            </a:r>
            <a:r>
              <a:rPr lang="en-US" sz="2800" dirty="0"/>
              <a:t>Java</a:t>
            </a:r>
            <a:r>
              <a:rPr lang="el-GR" sz="2800" dirty="0"/>
              <a:t>. Για την σχεδίαση και την υλοποίηση θα χρησιμοποιηθεί το εργαλείο </a:t>
            </a:r>
            <a:r>
              <a:rPr lang="en-US" sz="2800" dirty="0"/>
              <a:t>Eclipse</a:t>
            </a:r>
            <a:r>
              <a:rPr lang="el-GR" sz="2800" dirty="0"/>
              <a:t>. </a:t>
            </a:r>
          </a:p>
          <a:p>
            <a:pPr lvl="0"/>
            <a:r>
              <a:rPr lang="el-GR" sz="2800" dirty="0"/>
              <a:t>Για τον σχεδιασμό των </a:t>
            </a:r>
            <a:r>
              <a:rPr lang="en-US" sz="2800" dirty="0"/>
              <a:t>use cases </a:t>
            </a:r>
            <a:r>
              <a:rPr lang="el-GR" sz="2800" dirty="0"/>
              <a:t>χρησιμοποιήθηκε το εργαλείο </a:t>
            </a:r>
            <a:r>
              <a:rPr lang="en-US" sz="2800" dirty="0"/>
              <a:t>Eclipse Papyrus plugin</a:t>
            </a:r>
            <a:r>
              <a:rPr lang="el-GR" sz="2800" dirty="0"/>
              <a:t>.</a:t>
            </a:r>
          </a:p>
          <a:p>
            <a:pPr lvl="0"/>
            <a:r>
              <a:rPr lang="el-GR" sz="2800" dirty="0"/>
              <a:t>Για την γραφική διεπαφή χρησιμοποιήθηκε το </a:t>
            </a:r>
            <a:r>
              <a:rPr lang="en-US" sz="2800" dirty="0"/>
              <a:t>Eclipse Window Builder plugin</a:t>
            </a:r>
            <a:r>
              <a:rPr lang="el-GR" sz="2800" dirty="0"/>
              <a:t>.</a:t>
            </a:r>
          </a:p>
          <a:p>
            <a:r>
              <a:rPr lang="el-GR" sz="2800" dirty="0"/>
              <a:t>Για τις γραφικές παραστάσεις χρησιμοποιήθηκε η βιβλιοθήκη </a:t>
            </a:r>
            <a:r>
              <a:rPr lang="en-US" sz="2800" dirty="0" err="1"/>
              <a:t>jFreeChart</a:t>
            </a:r>
            <a:endParaRPr lang="el-GR" sz="6600" b="1" dirty="0"/>
          </a:p>
          <a:p>
            <a:endParaRPr lang="el-GR" dirty="0"/>
          </a:p>
        </p:txBody>
      </p:sp>
    </p:spTree>
    <p:extLst>
      <p:ext uri="{BB962C8B-B14F-4D97-AF65-F5344CB8AC3E}">
        <p14:creationId xmlns:p14="http://schemas.microsoft.com/office/powerpoint/2010/main" val="9396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Εισαγωγή</a:t>
            </a:r>
            <a:endParaRPr lang="el-GR" dirty="0"/>
          </a:p>
        </p:txBody>
      </p:sp>
      <p:sp>
        <p:nvSpPr>
          <p:cNvPr id="3" name="Content Placeholder 2"/>
          <p:cNvSpPr>
            <a:spLocks noGrp="1"/>
          </p:cNvSpPr>
          <p:nvPr>
            <p:ph sz="quarter" idx="1"/>
          </p:nvPr>
        </p:nvSpPr>
        <p:spPr/>
        <p:txBody>
          <a:bodyPr>
            <a:normAutofit lnSpcReduction="10000"/>
          </a:bodyPr>
          <a:lstStyle/>
          <a:p>
            <a:pPr marL="0" indent="0">
              <a:buNone/>
            </a:pPr>
            <a:r>
              <a:rPr lang="el-GR" dirty="0" smtClean="0"/>
              <a:t>Το </a:t>
            </a:r>
            <a:r>
              <a:rPr lang="en-US" dirty="0"/>
              <a:t>S</a:t>
            </a:r>
            <a:r>
              <a:rPr lang="en-US" dirty="0" smtClean="0"/>
              <a:t>oftware </a:t>
            </a:r>
            <a:r>
              <a:rPr lang="en-US" dirty="0"/>
              <a:t>E</a:t>
            </a:r>
            <a:r>
              <a:rPr lang="en-US" dirty="0" smtClean="0"/>
              <a:t>volution </a:t>
            </a:r>
            <a:r>
              <a:rPr lang="en-US" dirty="0"/>
              <a:t>M</a:t>
            </a:r>
            <a:r>
              <a:rPr lang="en-US" dirty="0" smtClean="0"/>
              <a:t>onitor (SEM) </a:t>
            </a:r>
            <a:r>
              <a:rPr lang="el-GR" dirty="0" smtClean="0"/>
              <a:t>είναι μια εφαρμογή που παρακολουθεί την εξέλιξη λογισμικού στην πάροδο του χρόνου και το αξιολογεί. Για την αξιολόγηση αυτή το πρόγραμμα βασίζεται στους</a:t>
            </a:r>
            <a:r>
              <a:rPr lang="en-US" dirty="0" smtClean="0"/>
              <a:t> </a:t>
            </a:r>
            <a:r>
              <a:rPr lang="el-GR" dirty="0" smtClean="0"/>
              <a:t>παρακάτω 8 θεμελιώδεις νόμους του </a:t>
            </a:r>
            <a:r>
              <a:rPr lang="en-US" dirty="0" smtClean="0"/>
              <a:t>Lehman </a:t>
            </a:r>
            <a:r>
              <a:rPr lang="el-GR" dirty="0" smtClean="0"/>
              <a:t>:</a:t>
            </a:r>
          </a:p>
          <a:p>
            <a:r>
              <a:rPr lang="el-GR" sz="2000" dirty="0"/>
              <a:t>Συνεχής </a:t>
            </a:r>
            <a:r>
              <a:rPr lang="el-GR" sz="2000" dirty="0" smtClean="0"/>
              <a:t>Αλλαγή</a:t>
            </a:r>
          </a:p>
          <a:p>
            <a:r>
              <a:rPr lang="el-GR" sz="2000" dirty="0" smtClean="0"/>
              <a:t>Αυξανόμενη Πολυπλοκότητα</a:t>
            </a:r>
          </a:p>
          <a:p>
            <a:r>
              <a:rPr lang="el-GR" sz="2000" dirty="0"/>
              <a:t>Αυτορυθμιζόμενη </a:t>
            </a:r>
            <a:r>
              <a:rPr lang="el-GR" sz="2000" dirty="0" smtClean="0"/>
              <a:t>Εξέλιξη</a:t>
            </a:r>
          </a:p>
          <a:p>
            <a:r>
              <a:rPr lang="el-GR" sz="2000" dirty="0"/>
              <a:t>Διατήρηση της Εργασιακής </a:t>
            </a:r>
            <a:r>
              <a:rPr lang="el-GR" sz="2000" dirty="0" smtClean="0"/>
              <a:t>Σταθερότητας</a:t>
            </a:r>
          </a:p>
          <a:p>
            <a:r>
              <a:rPr lang="el-GR" sz="2000" dirty="0"/>
              <a:t>Διατήρηση της </a:t>
            </a:r>
            <a:r>
              <a:rPr lang="el-GR" sz="2000" dirty="0" smtClean="0"/>
              <a:t>Εξοικείωσης</a:t>
            </a:r>
          </a:p>
          <a:p>
            <a:r>
              <a:rPr lang="el-GR" sz="2000" dirty="0"/>
              <a:t>Συνεχής </a:t>
            </a:r>
            <a:r>
              <a:rPr lang="el-GR" sz="2000" dirty="0" smtClean="0"/>
              <a:t>Αύξηση</a:t>
            </a:r>
          </a:p>
          <a:p>
            <a:r>
              <a:rPr lang="el-GR" sz="2000" dirty="0"/>
              <a:t>Πτωτική </a:t>
            </a:r>
            <a:r>
              <a:rPr lang="el-GR" sz="2000" dirty="0" smtClean="0"/>
              <a:t>Ποιότητα</a:t>
            </a:r>
          </a:p>
          <a:p>
            <a:r>
              <a:rPr lang="el-GR" sz="2000" dirty="0"/>
              <a:t>Σύστημα Ανατροφοδότησης</a:t>
            </a:r>
          </a:p>
        </p:txBody>
      </p:sp>
    </p:spTree>
    <p:extLst>
      <p:ext uri="{BB962C8B-B14F-4D97-AF65-F5344CB8AC3E}">
        <p14:creationId xmlns:p14="http://schemas.microsoft.com/office/powerpoint/2010/main" val="107469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Περιπτώσεις Χρήσεις ( </a:t>
            </a:r>
            <a:r>
              <a:rPr lang="en-US" dirty="0" smtClean="0"/>
              <a:t>Use Cases )</a:t>
            </a:r>
            <a:endParaRPr lang="el-GR" dirty="0"/>
          </a:p>
        </p:txBody>
      </p:sp>
      <p:pic>
        <p:nvPicPr>
          <p:cNvPr id="1026" name="Picture 2" descr="model"/>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7877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50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l-GR" b="1" dirty="0" smtClean="0"/>
              <a:t>Βασικές Αναφορές </a:t>
            </a:r>
            <a:r>
              <a:rPr lang="el-GR" b="1" dirty="0"/>
              <a:t>Περιπτώσεων Χρήσης </a:t>
            </a:r>
            <a:r>
              <a:rPr lang="el-GR" b="1" dirty="0" smtClean="0"/>
              <a:t/>
            </a:r>
            <a:br>
              <a:rPr lang="el-GR" b="1" dirty="0" smtClean="0"/>
            </a:br>
            <a:r>
              <a:rPr lang="en-US" sz="1200" b="1" dirty="0" smtClean="0"/>
              <a:t>Compute Data required for Law Evaluation</a:t>
            </a:r>
            <a:endParaRPr lang="el-GR" b="1" dirty="0"/>
          </a:p>
        </p:txBody>
      </p:sp>
      <p:sp>
        <p:nvSpPr>
          <p:cNvPr id="10" name="TextBox 9"/>
          <p:cNvSpPr txBox="1"/>
          <p:nvPr/>
        </p:nvSpPr>
        <p:spPr>
          <a:xfrm>
            <a:off x="1219200" y="1259184"/>
            <a:ext cx="6172200" cy="1015663"/>
          </a:xfrm>
          <a:prstGeom prst="rect">
            <a:avLst/>
          </a:prstGeom>
          <a:noFill/>
        </p:spPr>
        <p:txBody>
          <a:bodyPr wrap="square" rtlCol="0">
            <a:spAutoFit/>
          </a:bodyPr>
          <a:lstStyle/>
          <a:p>
            <a:r>
              <a:rPr lang="el-GR" sz="1400" i="1" dirty="0"/>
              <a:t>Το σύστημα επέξεργάζεται τα δεδομένα που εχούν φορτωθει από το αρχείο και υπολογίζει τις απαραίτητες ποσότητες για τη αποτίμιση των νόμων και την παραγωγή των γραφημάτων.</a:t>
            </a:r>
          </a:p>
          <a:p>
            <a:endParaRPr lang="el-GR"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978219669"/>
              </p:ext>
            </p:extLst>
          </p:nvPr>
        </p:nvGraphicFramePr>
        <p:xfrm>
          <a:off x="1743126" y="2133600"/>
          <a:ext cx="5623560" cy="3733800"/>
        </p:xfrm>
        <a:graphic>
          <a:graphicData uri="http://schemas.openxmlformats.org/drawingml/2006/table">
            <a:tbl>
              <a:tblPr firstRow="1" firstCol="1" bandRow="1">
                <a:tableStyleId>{5C22544A-7EE6-4342-B048-85BDC9FD1C3A}</a:tableStyleId>
              </a:tblPr>
              <a:tblGrid>
                <a:gridCol w="1152474"/>
                <a:gridCol w="4471086"/>
              </a:tblGrid>
              <a:tr h="0">
                <a:tc>
                  <a:txBody>
                    <a:bodyPr/>
                    <a:lstStyle/>
                    <a:p>
                      <a:pPr marL="457200" algn="ctr">
                        <a:lnSpc>
                          <a:spcPts val="1200"/>
                        </a:lnSpc>
                        <a:spcAft>
                          <a:spcPts val="600"/>
                        </a:spcAft>
                      </a:pPr>
                      <a:r>
                        <a:rPr lang="el-GR" sz="1000" dirty="0">
                          <a:effectLst/>
                        </a:rPr>
                        <a:t>Προσυνθήκες</a:t>
                      </a:r>
                      <a:endParaRPr lang="el-GR" sz="1000" dirty="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Εκτέλεση του </a:t>
                      </a:r>
                      <a:r>
                        <a:rPr lang="en-US" sz="1000" dirty="0">
                          <a:effectLst/>
                        </a:rPr>
                        <a:t>Use case 1.6.2 &lt;Choose a Project&gt;</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Κύρια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Επεξεργασία των δεδομένων που έχουν φορτωθεί από το αρχείο στην μνήμη και υπολογισμός  των απαιτούμενων μετρικών(Πολυπλοκότητα,Πλήθος λειτουργιών κλπ) για την παραγωγή των αποτελεσμάτων .Πιο αναλυτικά οι μετρικές αυτές  είναι :</a:t>
                      </a:r>
                    </a:p>
                    <a:p>
                      <a:pPr marL="342900" lvl="0" indent="-342900" algn="just">
                        <a:lnSpc>
                          <a:spcPts val="1200"/>
                        </a:lnSpc>
                        <a:spcAft>
                          <a:spcPts val="600"/>
                        </a:spcAft>
                        <a:buFont typeface="Symbol"/>
                        <a:buChar char=""/>
                      </a:pPr>
                      <a:r>
                        <a:rPr lang="el-GR" sz="1000" dirty="0">
                          <a:effectLst/>
                        </a:rPr>
                        <a:t>Το πλήθος των λειτουργιών.</a:t>
                      </a:r>
                    </a:p>
                    <a:p>
                      <a:pPr marL="342900" lvl="0" indent="-342900" algn="just">
                        <a:lnSpc>
                          <a:spcPts val="1200"/>
                        </a:lnSpc>
                        <a:spcAft>
                          <a:spcPts val="600"/>
                        </a:spcAft>
                        <a:buFont typeface="Symbol"/>
                        <a:buChar char=""/>
                      </a:pPr>
                      <a:r>
                        <a:rPr lang="el-GR" sz="1000" dirty="0">
                          <a:effectLst/>
                        </a:rPr>
                        <a:t>Ρυθμός ανάπτυξης λειτουργιών δηλαδή η διαφορά του πλήθους των λειτουργιών που προσφέρει η τρέχουσα έκδοση από το πλήθος λειτουργιών που πρόσφερε η προηγούμενη έκδοση. </a:t>
                      </a:r>
                    </a:p>
                    <a:p>
                      <a:pPr marL="342900" lvl="0" indent="-342900" algn="just">
                        <a:lnSpc>
                          <a:spcPts val="1200"/>
                        </a:lnSpc>
                        <a:spcAft>
                          <a:spcPts val="600"/>
                        </a:spcAft>
                        <a:buFont typeface="Symbol"/>
                        <a:buChar char=""/>
                      </a:pPr>
                      <a:r>
                        <a:rPr lang="el-GR" sz="1000" dirty="0">
                          <a:effectLst/>
                        </a:rPr>
                        <a:t>Η πολυπλοκότητα δηλαδή το πλήθος λειτουργιών που μετατράπηκαν και διαγράφηκαν προς το πλήθος των λειτουργιών που προστέθηκαν.</a:t>
                      </a:r>
                    </a:p>
                    <a:p>
                      <a:pPr marL="342900" lvl="0" indent="-342900" algn="just">
                        <a:lnSpc>
                          <a:spcPts val="1200"/>
                        </a:lnSpc>
                        <a:spcAft>
                          <a:spcPts val="600"/>
                        </a:spcAft>
                        <a:buFont typeface="Symbol"/>
                        <a:buChar char=""/>
                      </a:pPr>
                      <a:r>
                        <a:rPr lang="el-GR" sz="1000" dirty="0">
                          <a:effectLst/>
                        </a:rPr>
                        <a:t>Ρυθμός εργασιών, δηλαδή το συνολικό πλήθος λειτουργιών που προστέθηκαν μετατράπηκαν και διαγράφηκαν προς το χρονικό διάστημα μεταξύ τρέχουσας και προηγούμενης έκδοσης.</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Εναλλακτική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Εαν συμβει καποιο σφάλμα στην επεξεργασία των δεδομένων το σύστημα ακυρώνει την διαδικασία και επιστρέφει στο αρχικού μενού βγάζοντας σχετικό μήνυμα </a:t>
                      </a:r>
                      <a:endParaRPr lang="el-GR" sz="1000" i="1">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Μετασυνθήκες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Οι μετρικές  που έχουν υπολογιστεί αποθηκεύονται στην μνήμη για περαιτέρω </a:t>
                      </a:r>
                    </a:p>
                    <a:p>
                      <a:pPr marL="457200" algn="just">
                        <a:lnSpc>
                          <a:spcPts val="1200"/>
                        </a:lnSpc>
                        <a:spcAft>
                          <a:spcPts val="600"/>
                        </a:spcAft>
                      </a:pPr>
                      <a:r>
                        <a:rPr lang="el-GR" sz="1000" dirty="0">
                          <a:effectLst/>
                        </a:rPr>
                        <a:t>επεξεργασία .</a:t>
                      </a:r>
                      <a:endParaRPr lang="el-GR" sz="1000" i="1" dirty="0">
                        <a:solidFill>
                          <a:srgbClr val="0000FF"/>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3829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l-GR" b="1" dirty="0" smtClean="0"/>
              <a:t>Βασικές Αναφορές </a:t>
            </a:r>
            <a:r>
              <a:rPr lang="el-GR" b="1" dirty="0"/>
              <a:t>Περιπτώσεων Χρήσης </a:t>
            </a:r>
            <a:r>
              <a:rPr lang="el-GR" b="1" dirty="0" smtClean="0"/>
              <a:t/>
            </a:r>
            <a:br>
              <a:rPr lang="el-GR" b="1" dirty="0" smtClean="0"/>
            </a:br>
            <a:r>
              <a:rPr lang="en-US" sz="1200" b="1" dirty="0"/>
              <a:t>Evaluate </a:t>
            </a:r>
            <a:r>
              <a:rPr lang="en-US" sz="1200" b="1" dirty="0" smtClean="0"/>
              <a:t> Lehman  Law  1</a:t>
            </a:r>
            <a:endParaRPr lang="el-GR" b="1" dirty="0"/>
          </a:p>
        </p:txBody>
      </p:sp>
      <p:sp>
        <p:nvSpPr>
          <p:cNvPr id="10" name="TextBox 9"/>
          <p:cNvSpPr txBox="1"/>
          <p:nvPr/>
        </p:nvSpPr>
        <p:spPr>
          <a:xfrm>
            <a:off x="1295400" y="1363544"/>
            <a:ext cx="6172200" cy="800219"/>
          </a:xfrm>
          <a:prstGeom prst="rect">
            <a:avLst/>
          </a:prstGeom>
          <a:noFill/>
        </p:spPr>
        <p:txBody>
          <a:bodyPr wrap="square" rtlCol="0">
            <a:spAutoFit/>
          </a:bodyPr>
          <a:lstStyle/>
          <a:p>
            <a:r>
              <a:rPr lang="el-GR" sz="1400" i="1" dirty="0"/>
              <a:t>Ο χρήστης επιλέγει να αποτίμισει τον πρώτο νόμο του </a:t>
            </a:r>
            <a:r>
              <a:rPr lang="en-US" sz="1400" i="1" dirty="0"/>
              <a:t>Lehman</a:t>
            </a:r>
            <a:r>
              <a:rPr lang="el-GR" sz="1400" i="1" dirty="0"/>
              <a:t>(Συνεχής Αλλαγή)  για το </a:t>
            </a:r>
            <a:r>
              <a:rPr lang="en-US" sz="1400" i="1" dirty="0"/>
              <a:t>project</a:t>
            </a:r>
            <a:r>
              <a:rPr lang="el-GR" sz="1400" i="1" dirty="0"/>
              <a:t> που έχει επιλέξει νωρίτερα και βλέπει τα αποτελέσματα.</a:t>
            </a:r>
          </a:p>
          <a:p>
            <a:endParaRPr lang="el-GR"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40624032"/>
              </p:ext>
            </p:extLst>
          </p:nvPr>
        </p:nvGraphicFramePr>
        <p:xfrm>
          <a:off x="1447800" y="2163763"/>
          <a:ext cx="5623560" cy="3200400"/>
        </p:xfrm>
        <a:graphic>
          <a:graphicData uri="http://schemas.openxmlformats.org/drawingml/2006/table">
            <a:tbl>
              <a:tblPr firstRow="1" firstCol="1" bandRow="1">
                <a:tableStyleId>{5C22544A-7EE6-4342-B048-85BDC9FD1C3A}</a:tableStyleId>
              </a:tblPr>
              <a:tblGrid>
                <a:gridCol w="1291281"/>
                <a:gridCol w="4332279"/>
              </a:tblGrid>
              <a:tr h="0">
                <a:tc>
                  <a:txBody>
                    <a:bodyPr/>
                    <a:lstStyle/>
                    <a:p>
                      <a:pPr marL="457200" algn="ctr">
                        <a:lnSpc>
                          <a:spcPts val="1200"/>
                        </a:lnSpc>
                        <a:spcAft>
                          <a:spcPts val="600"/>
                        </a:spcAft>
                      </a:pPr>
                      <a:r>
                        <a:rPr lang="el-GR" sz="1000" dirty="0">
                          <a:effectLst/>
                        </a:rPr>
                        <a:t>Προσυνθήκες</a:t>
                      </a:r>
                      <a:endParaRPr lang="el-GR" sz="1000" dirty="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Εκτέλεση του </a:t>
                      </a:r>
                      <a:r>
                        <a:rPr lang="en-US" sz="1000" dirty="0">
                          <a:effectLst/>
                        </a:rPr>
                        <a:t>Use case 1.6.2 &lt;Choose a Project&gt;</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Κύρια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Ο χρήστης πατάει το κουμπί &lt;</a:t>
                      </a:r>
                      <a:r>
                        <a:rPr lang="en-US" sz="1000" dirty="0">
                          <a:effectLst/>
                        </a:rPr>
                        <a:t>Evaluate Lehman Law</a:t>
                      </a:r>
                      <a:r>
                        <a:rPr lang="el-GR" sz="1000" dirty="0">
                          <a:effectLst/>
                        </a:rPr>
                        <a:t> 1&gt; και δημιουργείται καινούργιο παράθυρο όπου εμφανίζονται τρία γραφήματα .Έπειτα του  δίνεται η επιλογή να διαλέξει  αν ισχύει ή όχι  νόμος και να σχολιάσει κατάλληλα.</a:t>
                      </a:r>
                    </a:p>
                    <a:p>
                      <a:pPr marL="457200" algn="just">
                        <a:lnSpc>
                          <a:spcPts val="1200"/>
                        </a:lnSpc>
                        <a:spcAft>
                          <a:spcPts val="600"/>
                        </a:spcAft>
                      </a:pPr>
                      <a:r>
                        <a:rPr lang="el-GR" sz="1000" dirty="0">
                          <a:effectLst/>
                        </a:rPr>
                        <a:t>Τα γραφήματα που αφορούν στον πρώτο νόμο περιγράφονται παρακάτω: </a:t>
                      </a:r>
                    </a:p>
                    <a:p>
                      <a:pPr marL="342900" lvl="0" indent="-342900" algn="just">
                        <a:lnSpc>
                          <a:spcPts val="1200"/>
                        </a:lnSpc>
                        <a:spcAft>
                          <a:spcPts val="600"/>
                        </a:spcAft>
                        <a:buFont typeface="Symbol"/>
                        <a:buChar char=""/>
                      </a:pPr>
                      <a:r>
                        <a:rPr lang="el-GR" sz="1000" dirty="0">
                          <a:effectLst/>
                        </a:rPr>
                        <a:t>Το πρώτο(</a:t>
                      </a:r>
                      <a:r>
                        <a:rPr lang="en-US" sz="1000" dirty="0">
                          <a:effectLst/>
                        </a:rPr>
                        <a:t>Bar chart</a:t>
                      </a:r>
                      <a:r>
                        <a:rPr lang="el-GR" sz="1000" dirty="0">
                          <a:effectLst/>
                        </a:rPr>
                        <a:t>) αναφέρεται στο πλήθος των λειτουργιών(</a:t>
                      </a:r>
                      <a:r>
                        <a:rPr lang="en-US" sz="1000" dirty="0">
                          <a:effectLst/>
                        </a:rPr>
                        <a:t>number of changes</a:t>
                      </a:r>
                      <a:r>
                        <a:rPr lang="el-GR" sz="1000" dirty="0">
                          <a:effectLst/>
                        </a:rPr>
                        <a:t>) ανά έκδοση(</a:t>
                      </a:r>
                      <a:r>
                        <a:rPr lang="en-US" sz="1000" dirty="0">
                          <a:effectLst/>
                        </a:rPr>
                        <a:t>versions id</a:t>
                      </a:r>
                      <a:r>
                        <a:rPr lang="el-GR" sz="1000" dirty="0">
                          <a:effectLst/>
                        </a:rPr>
                        <a:t>). </a:t>
                      </a:r>
                    </a:p>
                    <a:p>
                      <a:pPr marL="342900" lvl="0" indent="-342900" algn="just">
                        <a:lnSpc>
                          <a:spcPts val="1200"/>
                        </a:lnSpc>
                        <a:spcAft>
                          <a:spcPts val="600"/>
                        </a:spcAft>
                        <a:buFont typeface="Symbol"/>
                        <a:buChar char=""/>
                      </a:pPr>
                      <a:r>
                        <a:rPr lang="el-GR" sz="1000" dirty="0">
                          <a:effectLst/>
                        </a:rPr>
                        <a:t>Το δεύτερο(</a:t>
                      </a:r>
                      <a:r>
                        <a:rPr lang="en-US" sz="1000" dirty="0">
                          <a:effectLst/>
                        </a:rPr>
                        <a:t>Bar chart</a:t>
                      </a:r>
                      <a:r>
                        <a:rPr lang="el-GR" sz="1000" dirty="0">
                          <a:effectLst/>
                        </a:rPr>
                        <a:t>)  αφορά στις αλλαγές  που έχουν γίνει στις δομές δεδομένων του λογισμικού στις επιμέρους εκδόσεις του.</a:t>
                      </a:r>
                    </a:p>
                    <a:p>
                      <a:pPr marL="342900" lvl="0" indent="-342900" algn="just">
                        <a:lnSpc>
                          <a:spcPts val="1200"/>
                        </a:lnSpc>
                        <a:spcAft>
                          <a:spcPts val="600"/>
                        </a:spcAft>
                        <a:buFont typeface="Symbol"/>
                        <a:buChar char=""/>
                      </a:pPr>
                      <a:r>
                        <a:rPr lang="el-GR" sz="1000" dirty="0">
                          <a:effectLst/>
                        </a:rPr>
                        <a:t>Το τρίτο(</a:t>
                      </a:r>
                      <a:r>
                        <a:rPr lang="en-US" sz="1000" dirty="0">
                          <a:effectLst/>
                        </a:rPr>
                        <a:t>Bar chart</a:t>
                      </a:r>
                      <a:r>
                        <a:rPr lang="el-GR" sz="1000" dirty="0">
                          <a:effectLst/>
                        </a:rPr>
                        <a:t>)  αναφέρεται στον αριθμό των εκδόσεων(number of versions) του λογισμικού ανά έτος.</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Εναλλακτική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Εαν συμβει καποιο σφάλμα στην επεξεργασία των δεδομένων ή στην παραγωγή των γραφημάτων το σύστημα ακυρώνει την διαδικασία και επιστρέφει στο αρχικού μενού βγάζοντας ενα σχετικό μήνυμα </a:t>
                      </a:r>
                      <a:endParaRPr lang="el-GR" sz="1000" i="1">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Μετασυνθήκες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Η απόφαση του χρήστη έχει αποθηκευθεί στο σύστημα και αν ζητήσει </a:t>
                      </a:r>
                      <a:r>
                        <a:rPr lang="en-US" sz="1000" dirty="0">
                          <a:effectLst/>
                        </a:rPr>
                        <a:t>report </a:t>
                      </a:r>
                      <a:r>
                        <a:rPr lang="el-GR" sz="1000" dirty="0">
                          <a:effectLst/>
                        </a:rPr>
                        <a:t>για το συγκεκριμένο </a:t>
                      </a:r>
                      <a:r>
                        <a:rPr lang="en-US" sz="1000" dirty="0">
                          <a:effectLst/>
                        </a:rPr>
                        <a:t>project </a:t>
                      </a:r>
                      <a:r>
                        <a:rPr lang="el-GR" sz="1000" dirty="0">
                          <a:effectLst/>
                        </a:rPr>
                        <a:t>θα εμπεριέχεται!</a:t>
                      </a:r>
                      <a:endParaRPr lang="el-GR" sz="1000" i="1" dirty="0">
                        <a:solidFill>
                          <a:srgbClr val="0000FF"/>
                        </a:solidFill>
                        <a:effectLst/>
                        <a:latin typeface="Times New Roman"/>
                        <a:ea typeface="Times New Roman"/>
                      </a:endParaRPr>
                    </a:p>
                  </a:txBody>
                  <a:tcPr marL="68580" marR="68580" marT="0" marB="0"/>
                </a:tc>
              </a:tr>
            </a:tbl>
          </a:graphicData>
        </a:graphic>
      </p:graphicFrame>
      <p:sp>
        <p:nvSpPr>
          <p:cNvPr id="6" name="Rectangle 1"/>
          <p:cNvSpPr>
            <a:spLocks noChangeArrowheads="1"/>
          </p:cNvSpPr>
          <p:nvPr/>
        </p:nvSpPr>
        <p:spPr bwMode="auto">
          <a:xfrm>
            <a:off x="1760538" y="1935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3176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1800" b="1" dirty="0">
                <a:solidFill>
                  <a:schemeClr val="tx1"/>
                </a:solidFill>
              </a:rPr>
              <a:t>Βασικές Αναφορές Περιπτώσεων Χρήσης </a:t>
            </a:r>
            <a:r>
              <a:rPr lang="el-GR" sz="1200" b="1" dirty="0">
                <a:solidFill>
                  <a:schemeClr val="tx1"/>
                </a:solidFill>
              </a:rPr>
              <a:t/>
            </a:r>
            <a:br>
              <a:rPr lang="el-GR" sz="1200" b="1" dirty="0">
                <a:solidFill>
                  <a:schemeClr val="tx1"/>
                </a:solidFill>
              </a:rPr>
            </a:br>
            <a:r>
              <a:rPr lang="en-US" sz="1200" b="1" dirty="0">
                <a:solidFill>
                  <a:schemeClr val="tx1"/>
                </a:solidFill>
              </a:rPr>
              <a:t>Evaluate Lehman Law 7</a:t>
            </a:r>
            <a:endParaRPr lang="el-GR" sz="1200" dirty="0">
              <a:solidFill>
                <a:schemeClr val="tx1"/>
              </a:solidFill>
            </a:endParaRPr>
          </a:p>
        </p:txBody>
      </p:sp>
      <p:sp>
        <p:nvSpPr>
          <p:cNvPr id="5" name="Content Placeholder 4"/>
          <p:cNvSpPr txBox="1">
            <a:spLocks noGrp="1"/>
          </p:cNvSpPr>
          <p:nvPr>
            <p:ph sz="quarter" idx="1"/>
          </p:nvPr>
        </p:nvSpPr>
        <p:spPr>
          <a:xfrm>
            <a:off x="457200" y="1295400"/>
            <a:ext cx="8229600" cy="1000274"/>
          </a:xfrm>
          <a:prstGeom prst="rect">
            <a:avLst/>
          </a:prstGeom>
          <a:noFill/>
        </p:spPr>
        <p:txBody>
          <a:bodyPr wrap="square" rtlCol="0">
            <a:spAutoFit/>
          </a:bodyPr>
          <a:lstStyle/>
          <a:p>
            <a:r>
              <a:rPr lang="el-GR" sz="1400" i="1" dirty="0"/>
              <a:t>Ο χρήστης επιλέγει να αποτίμισει τον έβδομο νόμο του </a:t>
            </a:r>
            <a:r>
              <a:rPr lang="en-US" sz="1400" i="1" dirty="0"/>
              <a:t>Lehman</a:t>
            </a:r>
            <a:r>
              <a:rPr lang="el-GR" sz="1400" i="1" dirty="0"/>
              <a:t>(Πτωτική Ποιότητα)  για το </a:t>
            </a:r>
            <a:r>
              <a:rPr lang="en-US" sz="1400" i="1" dirty="0"/>
              <a:t>project</a:t>
            </a:r>
            <a:r>
              <a:rPr lang="el-GR" sz="1400" i="1" dirty="0"/>
              <a:t> που έχει επιλέξει νωρίτερα και βλέπει τα αποτελέσματα.</a:t>
            </a:r>
          </a:p>
          <a:p>
            <a:endParaRPr lang="el-GR" dirty="0"/>
          </a:p>
        </p:txBody>
      </p:sp>
      <p:graphicFrame>
        <p:nvGraphicFramePr>
          <p:cNvPr id="6" name="Table 5"/>
          <p:cNvGraphicFramePr>
            <a:graphicFrameLocks noGrp="1"/>
          </p:cNvGraphicFramePr>
          <p:nvPr>
            <p:extLst>
              <p:ext uri="{D42A27DB-BD31-4B8C-83A1-F6EECF244321}">
                <p14:modId xmlns:p14="http://schemas.microsoft.com/office/powerpoint/2010/main" val="3232412148"/>
              </p:ext>
            </p:extLst>
          </p:nvPr>
        </p:nvGraphicFramePr>
        <p:xfrm>
          <a:off x="1733765" y="2057400"/>
          <a:ext cx="5623560" cy="3124200"/>
        </p:xfrm>
        <a:graphic>
          <a:graphicData uri="http://schemas.openxmlformats.org/drawingml/2006/table">
            <a:tbl>
              <a:tblPr firstRow="1" firstCol="1" bandRow="1">
                <a:tableStyleId>{5C22544A-7EE6-4342-B048-85BDC9FD1C3A}</a:tableStyleId>
              </a:tblPr>
              <a:tblGrid>
                <a:gridCol w="1676400"/>
                <a:gridCol w="3947160"/>
              </a:tblGrid>
              <a:tr h="0">
                <a:tc>
                  <a:txBody>
                    <a:bodyPr/>
                    <a:lstStyle/>
                    <a:p>
                      <a:pPr marL="457200" algn="ctr">
                        <a:lnSpc>
                          <a:spcPts val="1200"/>
                        </a:lnSpc>
                        <a:spcAft>
                          <a:spcPts val="600"/>
                        </a:spcAft>
                      </a:pPr>
                      <a:r>
                        <a:rPr lang="el-GR" sz="1000" dirty="0">
                          <a:effectLst/>
                        </a:rPr>
                        <a:t>Προσυνθήκες</a:t>
                      </a:r>
                      <a:endParaRPr lang="el-GR" sz="1000" dirty="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Εκτέλεση του </a:t>
                      </a:r>
                      <a:r>
                        <a:rPr lang="en-US" sz="1000" dirty="0">
                          <a:effectLst/>
                        </a:rPr>
                        <a:t>Use case 1.6.2 &lt;Choose a Project&gt; </a:t>
                      </a:r>
                      <a:endParaRPr lang="el-GR" sz="1000" dirty="0">
                        <a:effectLst/>
                      </a:endParaRPr>
                    </a:p>
                    <a:p>
                      <a:pPr marL="457200" algn="just">
                        <a:lnSpc>
                          <a:spcPts val="1200"/>
                        </a:lnSpc>
                        <a:spcAft>
                          <a:spcPts val="600"/>
                        </a:spcAft>
                      </a:pPr>
                      <a:r>
                        <a:rPr lang="el-GR" sz="1000" dirty="0">
                          <a:effectLst/>
                        </a:rPr>
                        <a:t>Εκτέλεση του </a:t>
                      </a:r>
                      <a:r>
                        <a:rPr lang="en-US" sz="1000" dirty="0">
                          <a:effectLst/>
                        </a:rPr>
                        <a:t>Use case 1.6.5 &lt;Evaluate Lehman Law 2&gt;</a:t>
                      </a:r>
                      <a:endParaRPr lang="el-GR" sz="1000" dirty="0">
                        <a:effectLst/>
                      </a:endParaRPr>
                    </a:p>
                    <a:p>
                      <a:pPr marL="457200" algn="just">
                        <a:lnSpc>
                          <a:spcPts val="1200"/>
                        </a:lnSpc>
                        <a:spcAft>
                          <a:spcPts val="600"/>
                        </a:spcAft>
                      </a:pPr>
                      <a:r>
                        <a:rPr lang="el-GR" sz="1000" dirty="0">
                          <a:effectLst/>
                        </a:rPr>
                        <a:t>Εκτέλεση του </a:t>
                      </a:r>
                      <a:r>
                        <a:rPr lang="en-US" sz="1000" dirty="0">
                          <a:effectLst/>
                        </a:rPr>
                        <a:t>Use case 1.6.9 &lt;Evaluate Lehman Law 6&gt;</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Κύρια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Ο χρήστης πατάει το κουμπί &lt;</a:t>
                      </a:r>
                      <a:r>
                        <a:rPr lang="en-US" sz="1000" dirty="0">
                          <a:effectLst/>
                        </a:rPr>
                        <a:t>Evaluate Lehman Law </a:t>
                      </a:r>
                      <a:r>
                        <a:rPr lang="el-GR" sz="1000" dirty="0">
                          <a:effectLst/>
                        </a:rPr>
                        <a:t>7&gt; και δημιουργείται καινούργιο παράθυρο όπου αν έχουν αποτιμηθεί οι νόμοι 2 και 6 του εμφανίζεται η απόφαση του συστήματος για την ισχύ του νόμου και του δίνεται η δυνατότητα να γράψει ένα σχόλιο.</a:t>
                      </a:r>
                      <a:endParaRPr lang="el-GR" sz="1000" i="1" dirty="0">
                        <a:solidFill>
                          <a:srgbClr val="0000FF"/>
                        </a:solidFill>
                        <a:effectLst/>
                        <a:latin typeface="Times New Roman"/>
                        <a:ea typeface="Times New Roman"/>
                      </a:endParaRPr>
                    </a:p>
                  </a:txBody>
                  <a:tcPr marL="68580" marR="68580" marT="0" marB="0"/>
                </a:tc>
              </a:tr>
              <a:tr h="0">
                <a:tc>
                  <a:txBody>
                    <a:bodyPr/>
                    <a:lstStyle/>
                    <a:p>
                      <a:pPr marL="457200" algn="ctr">
                        <a:lnSpc>
                          <a:spcPts val="1200"/>
                        </a:lnSpc>
                        <a:spcAft>
                          <a:spcPts val="600"/>
                        </a:spcAft>
                      </a:pPr>
                      <a:r>
                        <a:rPr lang="el-GR" sz="1000">
                          <a:effectLst/>
                        </a:rPr>
                        <a:t>Εναλλακτική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Εάν συμβεί κάποιο σφάλμα στην επεξεργασία των δεδομένων ή στην παραγωγή των γραφημάτων το σύστημα ακυρώνει την διαδικασία και επιστρέφει στο αρχικό μενού βγάζοντας ενα σχετικό μήνυμα. </a:t>
                      </a:r>
                    </a:p>
                    <a:p>
                      <a:pPr marL="457200" algn="just">
                        <a:lnSpc>
                          <a:spcPts val="1200"/>
                        </a:lnSpc>
                        <a:spcAft>
                          <a:spcPts val="600"/>
                        </a:spcAft>
                      </a:pPr>
                      <a:r>
                        <a:rPr lang="el-GR" sz="1000">
                          <a:effectLst/>
                        </a:rPr>
                        <a:t>Εαν δεν έχουν αποτιμηθεί προηγουμένως οι νόμοι 2 και 6 εμφανίζεται κατάλληλο μήνυμα στον χρήστη ότι είναι απαραίτητη η αποτίμηση τους. </a:t>
                      </a:r>
                      <a:endParaRPr lang="el-GR" sz="1000" i="1">
                        <a:solidFill>
                          <a:srgbClr val="0000FF"/>
                        </a:solidFill>
                        <a:effectLst/>
                        <a:latin typeface="Times New Roman"/>
                        <a:ea typeface="Times New Roman"/>
                      </a:endParaRPr>
                    </a:p>
                  </a:txBody>
                  <a:tcPr marL="68580" marR="68580" marT="0" marB="0"/>
                </a:tc>
              </a:tr>
              <a:tr h="609600">
                <a:tc>
                  <a:txBody>
                    <a:bodyPr/>
                    <a:lstStyle/>
                    <a:p>
                      <a:pPr marL="457200" algn="ctr">
                        <a:lnSpc>
                          <a:spcPts val="1200"/>
                        </a:lnSpc>
                        <a:spcAft>
                          <a:spcPts val="600"/>
                        </a:spcAft>
                      </a:pPr>
                      <a:r>
                        <a:rPr lang="el-GR" sz="1000">
                          <a:effectLst/>
                        </a:rPr>
                        <a:t>Μετασυνθήκες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Η απόφαση του χρήστη έχει αποθηκευθεί στο σύστημα και αν ζητήσει </a:t>
                      </a:r>
                      <a:r>
                        <a:rPr lang="en-US" sz="1000" dirty="0">
                          <a:effectLst/>
                        </a:rPr>
                        <a:t>report </a:t>
                      </a:r>
                      <a:r>
                        <a:rPr lang="el-GR" sz="1000" dirty="0">
                          <a:effectLst/>
                        </a:rPr>
                        <a:t>για το συγκεκριμένο </a:t>
                      </a:r>
                      <a:r>
                        <a:rPr lang="en-US" sz="1000" dirty="0">
                          <a:effectLst/>
                        </a:rPr>
                        <a:t>project </a:t>
                      </a:r>
                      <a:r>
                        <a:rPr lang="el-GR" sz="1000" dirty="0">
                          <a:effectLst/>
                        </a:rPr>
                        <a:t>θα εμπεριέχεται!</a:t>
                      </a:r>
                      <a:endParaRPr lang="el-GR" sz="1000" i="1" dirty="0">
                        <a:solidFill>
                          <a:srgbClr val="0000FF"/>
                        </a:solidFill>
                        <a:effectLst/>
                        <a:latin typeface="Times New Roman"/>
                        <a:ea typeface="Times New Roman"/>
                      </a:endParaRPr>
                    </a:p>
                  </a:txBody>
                  <a:tcPr marL="68580" marR="68580" marT="0" marB="0"/>
                </a:tc>
              </a:tr>
            </a:tbl>
          </a:graphicData>
        </a:graphic>
      </p:graphicFrame>
      <p:sp>
        <p:nvSpPr>
          <p:cNvPr id="7" name="Rectangle 1"/>
          <p:cNvSpPr>
            <a:spLocks noChangeArrowheads="1"/>
          </p:cNvSpPr>
          <p:nvPr/>
        </p:nvSpPr>
        <p:spPr bwMode="auto">
          <a:xfrm>
            <a:off x="1760538" y="2417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69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sz="1800" b="1" dirty="0">
                <a:solidFill>
                  <a:schemeClr val="tx1"/>
                </a:solidFill>
              </a:rPr>
              <a:t>Βασικές Αναφορές Περιπτώσεων Χρήσης </a:t>
            </a:r>
            <a:r>
              <a:rPr lang="en-US" sz="1200" b="1" dirty="0" smtClean="0">
                <a:solidFill>
                  <a:schemeClr val="tx1"/>
                </a:solidFill>
              </a:rPr>
              <a:t/>
            </a:r>
            <a:br>
              <a:rPr lang="en-US" sz="1200" b="1" dirty="0" smtClean="0">
                <a:solidFill>
                  <a:schemeClr val="tx1"/>
                </a:solidFill>
              </a:rPr>
            </a:br>
            <a:r>
              <a:rPr lang="en-US" sz="1200" b="1" dirty="0" smtClean="0">
                <a:solidFill>
                  <a:schemeClr val="tx1"/>
                </a:solidFill>
              </a:rPr>
              <a:t>Evaluate </a:t>
            </a:r>
            <a:r>
              <a:rPr lang="en-US" sz="1200" b="1" dirty="0">
                <a:solidFill>
                  <a:schemeClr val="tx1"/>
                </a:solidFill>
              </a:rPr>
              <a:t>Lehman Law 8</a:t>
            </a:r>
            <a:endParaRPr lang="el-GR" sz="1200" dirty="0">
              <a:solidFill>
                <a:schemeClr val="tx1"/>
              </a:solidFill>
            </a:endParaRPr>
          </a:p>
        </p:txBody>
      </p:sp>
      <p:sp>
        <p:nvSpPr>
          <p:cNvPr id="5" name="Content Placeholder 4"/>
          <p:cNvSpPr txBox="1">
            <a:spLocks noGrp="1"/>
          </p:cNvSpPr>
          <p:nvPr>
            <p:ph sz="quarter" idx="1"/>
          </p:nvPr>
        </p:nvSpPr>
        <p:spPr>
          <a:xfrm>
            <a:off x="457200" y="1219200"/>
            <a:ext cx="8229600" cy="1000274"/>
          </a:xfrm>
          <a:prstGeom prst="rect">
            <a:avLst/>
          </a:prstGeom>
          <a:noFill/>
        </p:spPr>
        <p:txBody>
          <a:bodyPr wrap="square" rtlCol="0">
            <a:spAutoFit/>
          </a:bodyPr>
          <a:lstStyle/>
          <a:p>
            <a:r>
              <a:rPr lang="el-GR" sz="1400" i="1" dirty="0"/>
              <a:t>Ο χρήστης επιλέγει να αποτίμισει τον όγδοο νόμο του </a:t>
            </a:r>
            <a:r>
              <a:rPr lang="en-US" sz="1400" i="1" dirty="0"/>
              <a:t>Lehman</a:t>
            </a:r>
            <a:r>
              <a:rPr lang="el-GR" sz="1400" i="1" dirty="0"/>
              <a:t>(Σύστημα Ανατροφοδότησης)  για το </a:t>
            </a:r>
            <a:r>
              <a:rPr lang="en-US" sz="1400" i="1" dirty="0"/>
              <a:t>project</a:t>
            </a:r>
            <a:r>
              <a:rPr lang="el-GR" sz="1400" i="1" dirty="0"/>
              <a:t> που έχει επιλέξει νωρίτερα και βλέπει τα αποτελέσματα.</a:t>
            </a:r>
          </a:p>
          <a:p>
            <a:endParaRPr lang="el-GR" dirty="0"/>
          </a:p>
        </p:txBody>
      </p:sp>
      <p:sp>
        <p:nvSpPr>
          <p:cNvPr id="7" name="Rectangle 1"/>
          <p:cNvSpPr>
            <a:spLocks noChangeArrowheads="1"/>
          </p:cNvSpPr>
          <p:nvPr/>
        </p:nvSpPr>
        <p:spPr bwMode="auto">
          <a:xfrm>
            <a:off x="1760538" y="2417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278450358"/>
              </p:ext>
            </p:extLst>
          </p:nvPr>
        </p:nvGraphicFramePr>
        <p:xfrm>
          <a:off x="1295400" y="2209800"/>
          <a:ext cx="6088698" cy="2752425"/>
        </p:xfrm>
        <a:graphic>
          <a:graphicData uri="http://schemas.openxmlformats.org/drawingml/2006/table">
            <a:tbl>
              <a:tblPr firstRow="1" firstCol="1" bandRow="1">
                <a:tableStyleId>{5C22544A-7EE6-4342-B048-85BDC9FD1C3A}</a:tableStyleId>
              </a:tblPr>
              <a:tblGrid>
                <a:gridCol w="1732556"/>
                <a:gridCol w="4356142"/>
              </a:tblGrid>
              <a:tr h="172027">
                <a:tc>
                  <a:txBody>
                    <a:bodyPr/>
                    <a:lstStyle/>
                    <a:p>
                      <a:pPr marL="457200" algn="ctr">
                        <a:lnSpc>
                          <a:spcPts val="1200"/>
                        </a:lnSpc>
                        <a:spcAft>
                          <a:spcPts val="600"/>
                        </a:spcAft>
                      </a:pPr>
                      <a:r>
                        <a:rPr lang="el-GR" sz="1000">
                          <a:effectLst/>
                        </a:rPr>
                        <a:t>Προσυνθήκες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Εκτέλεση του </a:t>
                      </a:r>
                      <a:r>
                        <a:rPr lang="en-US" sz="1000">
                          <a:effectLst/>
                        </a:rPr>
                        <a:t>Use case 1.6.2 &lt;Choose a Project&gt;</a:t>
                      </a:r>
                      <a:endParaRPr lang="el-GR" sz="1000" i="1">
                        <a:solidFill>
                          <a:srgbClr val="0000FF"/>
                        </a:solidFill>
                        <a:effectLst/>
                        <a:latin typeface="Times New Roman"/>
                        <a:ea typeface="Times New Roman"/>
                      </a:endParaRPr>
                    </a:p>
                  </a:txBody>
                  <a:tcPr marL="68580" marR="68580" marT="0" marB="0"/>
                </a:tc>
              </a:tr>
              <a:tr h="1548239">
                <a:tc>
                  <a:txBody>
                    <a:bodyPr/>
                    <a:lstStyle/>
                    <a:p>
                      <a:pPr marL="457200" algn="ctr">
                        <a:lnSpc>
                          <a:spcPts val="1200"/>
                        </a:lnSpc>
                        <a:spcAft>
                          <a:spcPts val="600"/>
                        </a:spcAft>
                      </a:pPr>
                      <a:r>
                        <a:rPr lang="el-GR" sz="1000">
                          <a:effectLst/>
                        </a:rPr>
                        <a:t>Κύρια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Ο χρήστης πατάει το κουμπί &lt;</a:t>
                      </a:r>
                      <a:r>
                        <a:rPr lang="en-US" sz="1000">
                          <a:effectLst/>
                        </a:rPr>
                        <a:t>Evaluate Lehman Law </a:t>
                      </a:r>
                      <a:r>
                        <a:rPr lang="el-GR" sz="1000">
                          <a:effectLst/>
                        </a:rPr>
                        <a:t>8&gt; και δημιουργείται καινούργιο παράθυρο όπου εμφανίζεται ένα γράφημα. Έπειτα του  δίνεται η επιλογή να διαλέξει  αν ισχύει ή όχι  νόμος και να σχολιάσει κατάλληλα.</a:t>
                      </a:r>
                    </a:p>
                    <a:p>
                      <a:pPr marL="457200" algn="just">
                        <a:lnSpc>
                          <a:spcPts val="1200"/>
                        </a:lnSpc>
                        <a:spcAft>
                          <a:spcPts val="600"/>
                        </a:spcAft>
                      </a:pPr>
                      <a:r>
                        <a:rPr lang="el-GR" sz="1000">
                          <a:effectLst/>
                        </a:rPr>
                        <a:t>Το γράφημα που αφορά στον όγδοο νόμο περιγράφεται παρακάτω : </a:t>
                      </a:r>
                    </a:p>
                    <a:p>
                      <a:pPr marL="342900" lvl="0" indent="-342900" algn="just">
                        <a:lnSpc>
                          <a:spcPts val="1200"/>
                        </a:lnSpc>
                        <a:spcAft>
                          <a:spcPts val="600"/>
                        </a:spcAft>
                        <a:buFont typeface="Symbol"/>
                        <a:buChar char=""/>
                      </a:pPr>
                      <a:r>
                        <a:rPr lang="el-GR" sz="1000">
                          <a:effectLst/>
                        </a:rPr>
                        <a:t>Το γράφημα γραμμών (line chart) απεικονίζει το εκτιμώμενο και το πραγματικό πλήθος λειτουργιών του λογισμικού σε κάθε έκδοση.</a:t>
                      </a:r>
                      <a:endParaRPr lang="el-GR" sz="1000" i="1">
                        <a:solidFill>
                          <a:srgbClr val="0000FF"/>
                        </a:solidFill>
                        <a:effectLst/>
                        <a:latin typeface="Times New Roman"/>
                        <a:ea typeface="Times New Roman"/>
                      </a:endParaRPr>
                    </a:p>
                  </a:txBody>
                  <a:tcPr marL="68580" marR="68580" marT="0" marB="0"/>
                </a:tc>
              </a:tr>
              <a:tr h="688106">
                <a:tc>
                  <a:txBody>
                    <a:bodyPr/>
                    <a:lstStyle/>
                    <a:p>
                      <a:pPr marL="457200" algn="ctr">
                        <a:lnSpc>
                          <a:spcPts val="1200"/>
                        </a:lnSpc>
                        <a:spcAft>
                          <a:spcPts val="600"/>
                        </a:spcAft>
                      </a:pPr>
                      <a:r>
                        <a:rPr lang="el-GR" sz="1000">
                          <a:effectLst/>
                        </a:rPr>
                        <a:t>Εναλλακτική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Εάν συμβεί κάποιο σφάλμα στην επεξεργασία των δεδομένων ή στην παραγωγή των γραφημάτων το σύστημα ακυρώνει την διαδικασία και επιστρέφει στο αρχικό μενού βγάζοντας ενα σχετικό μήνυμα </a:t>
                      </a:r>
                      <a:endParaRPr lang="el-GR" sz="1000" i="1">
                        <a:solidFill>
                          <a:srgbClr val="0000FF"/>
                        </a:solidFill>
                        <a:effectLst/>
                        <a:latin typeface="Times New Roman"/>
                        <a:ea typeface="Times New Roman"/>
                      </a:endParaRPr>
                    </a:p>
                  </a:txBody>
                  <a:tcPr marL="68580" marR="68580" marT="0" marB="0"/>
                </a:tc>
              </a:tr>
              <a:tr h="344053">
                <a:tc>
                  <a:txBody>
                    <a:bodyPr/>
                    <a:lstStyle/>
                    <a:p>
                      <a:pPr marL="457200" algn="ctr">
                        <a:lnSpc>
                          <a:spcPts val="1200"/>
                        </a:lnSpc>
                        <a:spcAft>
                          <a:spcPts val="600"/>
                        </a:spcAft>
                      </a:pPr>
                      <a:r>
                        <a:rPr lang="el-GR" sz="1000">
                          <a:effectLst/>
                        </a:rPr>
                        <a:t>Μετασυνθήκες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Η απόφαση του χρήστη έχει αποθηκευθεί στο σύστημα και αν ζητήσει </a:t>
                      </a:r>
                      <a:r>
                        <a:rPr lang="en-US" sz="1000" dirty="0">
                          <a:effectLst/>
                        </a:rPr>
                        <a:t>report </a:t>
                      </a:r>
                      <a:r>
                        <a:rPr lang="el-GR" sz="1000" dirty="0">
                          <a:effectLst/>
                        </a:rPr>
                        <a:t>για το συγκεκριμένο </a:t>
                      </a:r>
                      <a:r>
                        <a:rPr lang="en-US" sz="1000" dirty="0">
                          <a:effectLst/>
                        </a:rPr>
                        <a:t>project </a:t>
                      </a:r>
                      <a:r>
                        <a:rPr lang="el-GR" sz="1000" dirty="0">
                          <a:effectLst/>
                        </a:rPr>
                        <a:t>θα εμπεριέχεται!</a:t>
                      </a:r>
                      <a:endParaRPr lang="el-GR" sz="1000" i="1" dirty="0">
                        <a:solidFill>
                          <a:srgbClr val="0000FF"/>
                        </a:solidFill>
                        <a:effectLst/>
                        <a:latin typeface="Times New Roman"/>
                        <a:ea typeface="Times New Roman"/>
                      </a:endParaRPr>
                    </a:p>
                  </a:txBody>
                  <a:tcPr marL="68580" marR="68580" marT="0" marB="0"/>
                </a:tc>
              </a:tr>
            </a:tbl>
          </a:graphicData>
        </a:graphic>
      </p:graphicFrame>
      <p:sp>
        <p:nvSpPr>
          <p:cNvPr id="4" name="Rectangle 1"/>
          <p:cNvSpPr>
            <a:spLocks noChangeArrowheads="1"/>
          </p:cNvSpPr>
          <p:nvPr/>
        </p:nvSpPr>
        <p:spPr bwMode="auto">
          <a:xfrm>
            <a:off x="1760538" y="2303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797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l-GR" b="1" dirty="0" smtClean="0"/>
              <a:t>Βασικές Αναφορές </a:t>
            </a:r>
            <a:r>
              <a:rPr lang="el-GR" b="1" dirty="0"/>
              <a:t>Περιπτώσεων Χρήσης </a:t>
            </a:r>
            <a:r>
              <a:rPr lang="el-GR" b="1" dirty="0" smtClean="0"/>
              <a:t/>
            </a:r>
            <a:br>
              <a:rPr lang="el-GR" b="1" dirty="0" smtClean="0"/>
            </a:br>
            <a:r>
              <a:rPr lang="en-US" sz="1200" b="1" dirty="0"/>
              <a:t>Produce Graphs</a:t>
            </a:r>
            <a:endParaRPr lang="el-GR" b="1" dirty="0"/>
          </a:p>
        </p:txBody>
      </p:sp>
      <p:sp>
        <p:nvSpPr>
          <p:cNvPr id="10" name="TextBox 9"/>
          <p:cNvSpPr txBox="1"/>
          <p:nvPr/>
        </p:nvSpPr>
        <p:spPr>
          <a:xfrm>
            <a:off x="1219200" y="1365647"/>
            <a:ext cx="6096000" cy="1231106"/>
          </a:xfrm>
          <a:prstGeom prst="rect">
            <a:avLst/>
          </a:prstGeom>
          <a:noFill/>
        </p:spPr>
        <p:txBody>
          <a:bodyPr wrap="square" rtlCol="0">
            <a:spAutoFit/>
          </a:bodyPr>
          <a:lstStyle/>
          <a:p>
            <a:endParaRPr lang="el-GR" sz="1400" dirty="0"/>
          </a:p>
          <a:p>
            <a:r>
              <a:rPr lang="el-GR" sz="1400" i="1" dirty="0"/>
              <a:t>Για την σωστή αποτίμηση των νόμων, είναι αναγκάια η παραγωγή συγκεκριμένων γραφημάτων που θα βοηθήσουν τον χρήστη να καταλάβει αν ισχύει η όχι ο νόμος που αποτιμάται την συγκεκριμένη στιγμή.</a:t>
            </a:r>
          </a:p>
          <a:p>
            <a:endParaRPr lang="el-GR"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46847472"/>
              </p:ext>
            </p:extLst>
          </p:nvPr>
        </p:nvGraphicFramePr>
        <p:xfrm>
          <a:off x="1295400" y="2514600"/>
          <a:ext cx="5623560" cy="3276600"/>
        </p:xfrm>
        <a:graphic>
          <a:graphicData uri="http://schemas.openxmlformats.org/drawingml/2006/table">
            <a:tbl>
              <a:tblPr firstRow="1" firstCol="1" bandRow="1">
                <a:tableStyleId>{5C22544A-7EE6-4342-B048-85BDC9FD1C3A}</a:tableStyleId>
              </a:tblPr>
              <a:tblGrid>
                <a:gridCol w="1447800"/>
                <a:gridCol w="4175760"/>
              </a:tblGrid>
              <a:tr h="1868851">
                <a:tc>
                  <a:txBody>
                    <a:bodyPr/>
                    <a:lstStyle/>
                    <a:p>
                      <a:pPr marL="457200" algn="ctr">
                        <a:lnSpc>
                          <a:spcPts val="1200"/>
                        </a:lnSpc>
                        <a:spcAft>
                          <a:spcPts val="600"/>
                        </a:spcAft>
                      </a:pPr>
                      <a:r>
                        <a:rPr lang="el-GR" sz="1000" dirty="0">
                          <a:effectLst/>
                        </a:rPr>
                        <a:t>Προσυνθήκες</a:t>
                      </a:r>
                      <a:endParaRPr lang="el-GR" sz="1000" dirty="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Εκτέλεση του </a:t>
                      </a:r>
                      <a:r>
                        <a:rPr lang="en-US" sz="1000" dirty="0">
                          <a:effectLst/>
                        </a:rPr>
                        <a:t>Use case 1.6.4 &lt;Evaluate Lehman Law 1&gt;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1.6.5 &lt;Evaluate Lehman Law 2&gt;</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1.6.6 &lt;Evaluate Lehman Law 3&gt;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1.6.7 &lt;Evaluate Lehman Law 4&gt;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1.6.8 &lt;Evaluate Lehman Law 5&gt;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1.6.9 &lt;Evaluate Lehman Law 6&gt;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1.6.10 &lt;Evaluate Lehman Law 7&gt; </a:t>
                      </a:r>
                      <a:endParaRPr lang="el-GR" sz="1000" dirty="0">
                        <a:effectLst/>
                      </a:endParaRPr>
                    </a:p>
                    <a:p>
                      <a:pPr marL="457200" algn="just">
                        <a:lnSpc>
                          <a:spcPts val="1200"/>
                        </a:lnSpc>
                        <a:spcAft>
                          <a:spcPts val="600"/>
                        </a:spcAft>
                      </a:pPr>
                      <a:r>
                        <a:rPr lang="el-GR" sz="1000" dirty="0">
                          <a:effectLst/>
                        </a:rPr>
                        <a:t>ή Εκτέλεση του </a:t>
                      </a:r>
                      <a:r>
                        <a:rPr lang="en-US" sz="1000" dirty="0">
                          <a:effectLst/>
                        </a:rPr>
                        <a:t>Use case 1.6.11 &lt;Evaluate Lehman Law 8&gt;  </a:t>
                      </a:r>
                      <a:endParaRPr lang="el-GR" sz="1000" i="1" dirty="0">
                        <a:solidFill>
                          <a:srgbClr val="0000FF"/>
                        </a:solidFill>
                        <a:effectLst/>
                        <a:latin typeface="Times New Roman"/>
                        <a:ea typeface="Times New Roman"/>
                      </a:endParaRPr>
                    </a:p>
                  </a:txBody>
                  <a:tcPr marL="68580" marR="68580" marT="0" marB="0"/>
                </a:tc>
              </a:tr>
              <a:tr h="625666">
                <a:tc>
                  <a:txBody>
                    <a:bodyPr/>
                    <a:lstStyle/>
                    <a:p>
                      <a:pPr marL="457200" algn="ctr">
                        <a:lnSpc>
                          <a:spcPts val="1200"/>
                        </a:lnSpc>
                        <a:spcAft>
                          <a:spcPts val="600"/>
                        </a:spcAft>
                      </a:pPr>
                      <a:r>
                        <a:rPr lang="el-GR" sz="1000">
                          <a:effectLst/>
                        </a:rPr>
                        <a:t>Κύρια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Αναλύονται τα δεδομένα που έχουν φορτωθεί στην μνήμη από το αρχείο, παράγωνται κατάλληλες δομές δεδομένων και δημιουργούνται τα γραφήματα που θα προβληθούν στην οθόνη του χρήστη σύμφωνα με το ποιος νόμος αποτιμάται.</a:t>
                      </a:r>
                      <a:endParaRPr lang="el-GR" sz="1000" i="1">
                        <a:solidFill>
                          <a:srgbClr val="0000FF"/>
                        </a:solidFill>
                        <a:effectLst/>
                        <a:latin typeface="Times New Roman"/>
                        <a:ea typeface="Times New Roman"/>
                      </a:endParaRPr>
                    </a:p>
                  </a:txBody>
                  <a:tcPr marL="68580" marR="68580" marT="0" marB="0"/>
                </a:tc>
              </a:tr>
              <a:tr h="625666">
                <a:tc>
                  <a:txBody>
                    <a:bodyPr/>
                    <a:lstStyle/>
                    <a:p>
                      <a:pPr marL="457200" algn="ctr">
                        <a:lnSpc>
                          <a:spcPts val="1200"/>
                        </a:lnSpc>
                        <a:spcAft>
                          <a:spcPts val="600"/>
                        </a:spcAft>
                      </a:pPr>
                      <a:r>
                        <a:rPr lang="el-GR" sz="1000">
                          <a:effectLst/>
                        </a:rPr>
                        <a:t>Εναλλακτική Ροή Γεγονότων</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a:effectLst/>
                        </a:rPr>
                        <a:t>Εαν συμβει καποιο σφάλμα στην παραγωγή των δομών δεδομένων ακυρώνεται η διαδικασία και επιστρέφει στο προηγούμενο μενού εμφανίζοντας κατάλληλο μήνυμα στον χρήστη.</a:t>
                      </a:r>
                      <a:endParaRPr lang="el-GR" sz="1000" i="1">
                        <a:solidFill>
                          <a:srgbClr val="0000FF"/>
                        </a:solidFill>
                        <a:effectLst/>
                        <a:latin typeface="Times New Roman"/>
                        <a:ea typeface="Times New Roman"/>
                      </a:endParaRPr>
                    </a:p>
                  </a:txBody>
                  <a:tcPr marL="68580" marR="68580" marT="0" marB="0"/>
                </a:tc>
              </a:tr>
              <a:tr h="156417">
                <a:tc>
                  <a:txBody>
                    <a:bodyPr/>
                    <a:lstStyle/>
                    <a:p>
                      <a:pPr marL="457200" algn="ctr">
                        <a:lnSpc>
                          <a:spcPts val="1200"/>
                        </a:lnSpc>
                        <a:spcAft>
                          <a:spcPts val="600"/>
                        </a:spcAft>
                      </a:pPr>
                      <a:r>
                        <a:rPr lang="el-GR" sz="1000">
                          <a:effectLst/>
                        </a:rPr>
                        <a:t>Μετασυνθήκες</a:t>
                      </a:r>
                      <a:endParaRPr lang="el-GR" sz="1000">
                        <a:effectLst/>
                        <a:latin typeface="Times New Roman"/>
                        <a:ea typeface="Times New Roman"/>
                      </a:endParaRPr>
                    </a:p>
                  </a:txBody>
                  <a:tcPr marL="68580" marR="68580" marT="0" marB="0"/>
                </a:tc>
                <a:tc>
                  <a:txBody>
                    <a:bodyPr/>
                    <a:lstStyle/>
                    <a:p>
                      <a:pPr marL="457200" algn="just">
                        <a:lnSpc>
                          <a:spcPts val="1200"/>
                        </a:lnSpc>
                        <a:spcAft>
                          <a:spcPts val="600"/>
                        </a:spcAft>
                      </a:pPr>
                      <a:r>
                        <a:rPr lang="el-GR" sz="1000" dirty="0">
                          <a:effectLst/>
                        </a:rPr>
                        <a:t>-</a:t>
                      </a:r>
                      <a:endParaRPr lang="el-GR" sz="1000" i="1" dirty="0">
                        <a:solidFill>
                          <a:srgbClr val="0000FF"/>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783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Παρουσίαση Γραφικής Διεπαφής (</a:t>
            </a:r>
            <a:r>
              <a:rPr lang="en-US" dirty="0" smtClean="0"/>
              <a:t>GUI)</a:t>
            </a:r>
            <a:endParaRPr lang="el-GR" dirty="0"/>
          </a:p>
        </p:txBody>
      </p:sp>
      <p:sp>
        <p:nvSpPr>
          <p:cNvPr id="3" name="Content Placeholder 2"/>
          <p:cNvSpPr>
            <a:spLocks noGrp="1"/>
          </p:cNvSpPr>
          <p:nvPr>
            <p:ph sz="quarter" idx="1"/>
          </p:nvPr>
        </p:nvSpPr>
        <p:spPr>
          <a:xfrm>
            <a:off x="457200" y="1219200"/>
            <a:ext cx="8229600" cy="457200"/>
          </a:xfrm>
        </p:spPr>
        <p:txBody>
          <a:bodyPr/>
          <a:lstStyle/>
          <a:p>
            <a:pPr marL="274320" lvl="1">
              <a:spcBef>
                <a:spcPts val="600"/>
              </a:spcBef>
              <a:buClr>
                <a:schemeClr val="accent1"/>
              </a:buClr>
            </a:pPr>
            <a:r>
              <a:rPr lang="el-GR" sz="2400" b="1" dirty="0"/>
              <a:t>Αρχικο Παράθυρο Φόρτωσης και Επιλογής </a:t>
            </a:r>
            <a:r>
              <a:rPr lang="en-US" sz="2400" b="1" dirty="0"/>
              <a:t>Project</a:t>
            </a:r>
            <a:endParaRPr lang="el-GR" sz="2400" b="1" dirty="0"/>
          </a:p>
          <a:p>
            <a:pPr marL="0" indent="0">
              <a:buNone/>
            </a:pPr>
            <a:endParaRPr lang="el-GR" dirty="0"/>
          </a:p>
        </p:txBody>
      </p:sp>
      <p:pic>
        <p:nvPicPr>
          <p:cNvPr id="2050" name="Picture 2" descr="Main Window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3746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54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TotalTime>
  <Words>1100</Words>
  <Application>Microsoft Office PowerPoint</Application>
  <PresentationFormat>On-screen Show (4:3)</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Origin</vt:lpstr>
      <vt:lpstr>Software evolution monitor</vt:lpstr>
      <vt:lpstr>Εισαγωγή</vt:lpstr>
      <vt:lpstr>Περιπτώσεις Χρήσεις ( Use Cases )</vt:lpstr>
      <vt:lpstr>Βασικές Αναφορές Περιπτώσεων Χρήσης  Compute Data required for Law Evaluation</vt:lpstr>
      <vt:lpstr>Βασικές Αναφορές Περιπτώσεων Χρήσης  Evaluate  Lehman  Law  1</vt:lpstr>
      <vt:lpstr>Βασικές Αναφορές Περιπτώσεων Χρήσης  Evaluate Lehman Law 7</vt:lpstr>
      <vt:lpstr>Βασικές Αναφορές Περιπτώσεων Χρήσης  Evaluate Lehman Law 8</vt:lpstr>
      <vt:lpstr>Βασικές Αναφορές Περιπτώσεων Χρήσης  Produce Graphs</vt:lpstr>
      <vt:lpstr>Παρουσίαση Γραφικής Διεπαφής (GUI)</vt:lpstr>
      <vt:lpstr>Παρουσίαση Γραφικής Διεπαφής (GUI)</vt:lpstr>
      <vt:lpstr>Παρουσίαση Γραφικής Διεπαφής (GUI)</vt:lpstr>
      <vt:lpstr>Παρουσίαση Γραφικής Διεπαφής (GUI)</vt:lpstr>
      <vt:lpstr>Μη λειτουργικές Απαιτήσεις και  Περιορισμοί Πλατφόρμας και Περιβάλλοντος Εκτέλεσης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monitor</dc:title>
  <dc:creator>Nikospaxos</dc:creator>
  <cp:lastModifiedBy>Nikospaxos</cp:lastModifiedBy>
  <cp:revision>22</cp:revision>
  <dcterms:created xsi:type="dcterms:W3CDTF">2006-08-16T00:00:00Z</dcterms:created>
  <dcterms:modified xsi:type="dcterms:W3CDTF">2014-11-27T11:41:08Z</dcterms:modified>
</cp:coreProperties>
</file>