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9"/>
  </p:notesMasterIdLst>
  <p:handoutMasterIdLst>
    <p:handoutMasterId r:id="rId130"/>
  </p:handoutMasterIdLst>
  <p:sldIdLst>
    <p:sldId id="256" r:id="rId2"/>
    <p:sldId id="270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74" r:id="rId11"/>
    <p:sldId id="263" r:id="rId12"/>
    <p:sldId id="264" r:id="rId13"/>
    <p:sldId id="265" r:id="rId14"/>
    <p:sldId id="275" r:id="rId15"/>
    <p:sldId id="266" r:id="rId16"/>
    <p:sldId id="277" r:id="rId17"/>
    <p:sldId id="278" r:id="rId18"/>
    <p:sldId id="279" r:id="rId19"/>
    <p:sldId id="267" r:id="rId20"/>
    <p:sldId id="276" r:id="rId21"/>
    <p:sldId id="269" r:id="rId22"/>
    <p:sldId id="272" r:id="rId23"/>
    <p:sldId id="389" r:id="rId24"/>
    <p:sldId id="382" r:id="rId25"/>
    <p:sldId id="280" r:id="rId26"/>
    <p:sldId id="281" r:id="rId27"/>
    <p:sldId id="282" r:id="rId28"/>
    <p:sldId id="283" r:id="rId29"/>
    <p:sldId id="387" r:id="rId30"/>
    <p:sldId id="383" r:id="rId31"/>
    <p:sldId id="384" r:id="rId32"/>
    <p:sldId id="385" r:id="rId33"/>
    <p:sldId id="386" r:id="rId34"/>
    <p:sldId id="388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78" r:id="rId43"/>
    <p:sldId id="294" r:id="rId44"/>
    <p:sldId id="295" r:id="rId45"/>
    <p:sldId id="298" r:id="rId46"/>
    <p:sldId id="296" r:id="rId47"/>
    <p:sldId id="299" r:id="rId48"/>
    <p:sldId id="297" r:id="rId49"/>
    <p:sldId id="303" r:id="rId50"/>
    <p:sldId id="301" r:id="rId51"/>
    <p:sldId id="302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9" r:id="rId61"/>
    <p:sldId id="320" r:id="rId62"/>
    <p:sldId id="321" r:id="rId63"/>
    <p:sldId id="322" r:id="rId64"/>
    <p:sldId id="323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6" r:id="rId76"/>
    <p:sldId id="335" r:id="rId77"/>
    <p:sldId id="337" r:id="rId78"/>
    <p:sldId id="338" r:id="rId79"/>
    <p:sldId id="339" r:id="rId80"/>
    <p:sldId id="379" r:id="rId81"/>
    <p:sldId id="340" r:id="rId82"/>
    <p:sldId id="341" r:id="rId83"/>
    <p:sldId id="380" r:id="rId84"/>
    <p:sldId id="342" r:id="rId85"/>
    <p:sldId id="343" r:id="rId86"/>
    <p:sldId id="344" r:id="rId87"/>
    <p:sldId id="345" r:id="rId88"/>
    <p:sldId id="347" r:id="rId89"/>
    <p:sldId id="348" r:id="rId90"/>
    <p:sldId id="404" r:id="rId91"/>
    <p:sldId id="346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60" r:id="rId101"/>
    <p:sldId id="357" r:id="rId102"/>
    <p:sldId id="358" r:id="rId103"/>
    <p:sldId id="359" r:id="rId104"/>
    <p:sldId id="361" r:id="rId105"/>
    <p:sldId id="362" r:id="rId106"/>
    <p:sldId id="364" r:id="rId107"/>
    <p:sldId id="365" r:id="rId108"/>
    <p:sldId id="366" r:id="rId109"/>
    <p:sldId id="367" r:id="rId110"/>
    <p:sldId id="381" r:id="rId111"/>
    <p:sldId id="368" r:id="rId112"/>
    <p:sldId id="397" r:id="rId113"/>
    <p:sldId id="398" r:id="rId114"/>
    <p:sldId id="399" r:id="rId115"/>
    <p:sldId id="401" r:id="rId116"/>
    <p:sldId id="400" r:id="rId117"/>
    <p:sldId id="402" r:id="rId118"/>
    <p:sldId id="403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</p:sldIdLst>
  <p:sldSz cx="12192000" cy="6858000"/>
  <p:notesSz cx="7104063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00"/>
    <a:srgbClr val="B4FBA3"/>
    <a:srgbClr val="F2FAA4"/>
    <a:srgbClr val="F2F4AA"/>
    <a:srgbClr val="F7FC28"/>
    <a:srgbClr val="72F852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8615" autoAdjust="0"/>
  </p:normalViewPr>
  <p:slideViewPr>
    <p:cSldViewPr>
      <p:cViewPr varScale="1">
        <p:scale>
          <a:sx n="82" d="100"/>
          <a:sy n="82" d="100"/>
        </p:scale>
        <p:origin x="-408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5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1" tIns="49537" rIns="99071" bIns="4953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1" tIns="49537" rIns="99071" bIns="4953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1" tIns="49537" rIns="99071" bIns="4953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2015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1" tIns="49537" rIns="99071" bIns="495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F3F7CB-563B-4A70-98A3-50C5C15DEE1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4952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1" tIns="49537" rIns="99071" bIns="49537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1" tIns="49537" rIns="99071" bIns="49537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C2DE3B-EEC6-4E2F-990D-C652A39F18A6}" type="datetimeFigureOut">
              <a:rPr lang="fr-FR"/>
              <a:pPr>
                <a:defRPr/>
              </a:pPr>
              <a:t>06/01/2021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1" tIns="49537" rIns="99071" bIns="49537" rtlCol="0" anchor="ctr"/>
          <a:lstStyle/>
          <a:p>
            <a:pPr lvl="0"/>
            <a:endParaRPr lang="fr-FR" noProof="0" dirty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71" tIns="49537" rIns="99071" bIns="4953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1" tIns="49537" rIns="99071" bIns="49537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2015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1" tIns="49537" rIns="99071" bIns="495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98B08F-6817-453E-9ECA-5D660BC618E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148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3414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336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438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541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643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746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848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950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053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155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258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3517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360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462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565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667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770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872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5974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6077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6179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282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3619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384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486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589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691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794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896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6998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17101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7203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3722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38244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39268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0292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1316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42340" name="Espace réservé du pied de page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smtClean="0"/>
              <a:t>2015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7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36052" y="100014"/>
            <a:ext cx="2609849" cy="59832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00151" y="100014"/>
            <a:ext cx="7632700" cy="59832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8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>
            <a:spLocks noChangeArrowheads="1"/>
          </p:cNvSpPr>
          <p:nvPr userDrawn="1"/>
        </p:nvSpPr>
        <p:spPr bwMode="auto">
          <a:xfrm>
            <a:off x="10775950" y="6443663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>
              <a:defRPr/>
            </a:pPr>
            <a:fld id="{FD4F929B-8AE5-455A-9AD4-342B57EAC9D2}" type="slidenum">
              <a:rPr lang="fr-FR" smtClean="0">
                <a:solidFill>
                  <a:srgbClr val="333399"/>
                </a:solidFill>
                <a:latin typeface="Comic Sans MS" pitchFamily="66" charset="0"/>
              </a:rPr>
              <a:pPr algn="r" eaLnBrk="0" hangingPunct="0">
                <a:defRPr/>
              </a:pPr>
              <a:t>‹N°›</a:t>
            </a:fld>
            <a:endParaRPr lang="fr-FR" dirty="0" smtClean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5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2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557338"/>
            <a:ext cx="5035551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34151" y="1557338"/>
            <a:ext cx="503554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2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49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53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100013"/>
            <a:ext cx="104457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		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557338"/>
            <a:ext cx="10274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1029" name="Picture 6" descr="Imag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0" y="981075"/>
            <a:ext cx="7924800" cy="158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1455738" y="6351588"/>
            <a:ext cx="198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A. Zinedine</a:t>
            </a:r>
          </a:p>
        </p:txBody>
      </p:sp>
      <p:sp>
        <p:nvSpPr>
          <p:cNvPr id="1032" name="WordArt 10">
            <a:hlinkClick r:id="rId14" action="ppaction://hlinksldjump"/>
          </p:cNvPr>
          <p:cNvSpPr>
            <a:spLocks noChangeArrowheads="1" noChangeShapeType="1" noTextEdit="1"/>
          </p:cNvSpPr>
          <p:nvPr/>
        </p:nvSpPr>
        <p:spPr bwMode="auto">
          <a:xfrm rot="5400000">
            <a:off x="-2628106" y="2961481"/>
            <a:ext cx="6264275" cy="10080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fr-FR" sz="3600" b="1" kern="10">
                <a:gradFill rotWithShape="1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79999"/>
                    </a:srgbClr>
                  </a:outerShdw>
                </a:effectLst>
                <a:latin typeface="Monotype Corsiva"/>
              </a:rPr>
              <a:t>XML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819" y="12951"/>
            <a:ext cx="910227" cy="90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1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73183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2pPr>
      <a:lvl3pPr algn="l" defTabSz="73183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3pPr>
      <a:lvl4pPr algn="l" defTabSz="73183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4pPr>
      <a:lvl5pPr algn="l" defTabSz="73183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5pPr>
      <a:lvl6pPr marL="457200" algn="l" defTabSz="731838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6pPr>
      <a:lvl7pPr marL="914400" algn="l" defTabSz="731838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7pPr>
      <a:lvl8pPr marL="1371600" algn="l" defTabSz="731838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8pPr>
      <a:lvl9pPr marL="1828800" algn="l" defTabSz="731838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badi MT Condensed Ligh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 b="1">
          <a:solidFill>
            <a:srgbClr val="0000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800" b="1">
          <a:solidFill>
            <a:srgbClr val="0000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000066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000066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111.xml"/><Relationship Id="rId3" Type="http://schemas.openxmlformats.org/officeDocument/2006/relationships/slide" Target="slide3.xml"/><Relationship Id="rId7" Type="http://schemas.openxmlformats.org/officeDocument/2006/relationships/slide" Target="slide43.xml"/><Relationship Id="rId12" Type="http://schemas.openxmlformats.org/officeDocument/2006/relationships/slide" Target="slide1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11" Type="http://schemas.openxmlformats.org/officeDocument/2006/relationships/slide" Target="slide99.xml"/><Relationship Id="rId5" Type="http://schemas.openxmlformats.org/officeDocument/2006/relationships/slide" Target="slide35.xml"/><Relationship Id="rId10" Type="http://schemas.openxmlformats.org/officeDocument/2006/relationships/slide" Target="slide105.xml"/><Relationship Id="rId4" Type="http://schemas.openxmlformats.org/officeDocument/2006/relationships/slide" Target="slide22.xml"/><Relationship Id="rId9" Type="http://schemas.openxmlformats.org/officeDocument/2006/relationships/slide" Target="slide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algn="ctr" eaLnBrk="1" hangingPunct="1"/>
            <a:r>
              <a:rPr lang="fr-FR" sz="6600" smtClean="0">
                <a:latin typeface="Monotype Corsiva" pitchFamily="66" charset="0"/>
              </a:rPr>
              <a:t>Technologie XML</a:t>
            </a:r>
          </a:p>
        </p:txBody>
      </p:sp>
      <p:sp>
        <p:nvSpPr>
          <p:cNvPr id="307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Extensibilité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applications Web ont de plus en plus de nouveaux besoins et bien spécifiques:</a:t>
            </a:r>
          </a:p>
          <a:p>
            <a:pPr lvl="1" eaLnBrk="1" hangingPunct="1"/>
            <a:r>
              <a:rPr lang="fr-FR" smtClean="0"/>
              <a:t>Commerce : balises pour les produits, les prix, les clients…</a:t>
            </a:r>
          </a:p>
          <a:p>
            <a:pPr lvl="1" eaLnBrk="1" hangingPunct="1"/>
            <a:r>
              <a:rPr lang="fr-FR" smtClean="0"/>
              <a:t>Moteurs de recherches : balises pour les mots clés, pour la description,…</a:t>
            </a:r>
          </a:p>
          <a:p>
            <a:pPr lvl="1" eaLnBrk="1" hangingPunct="1"/>
            <a:r>
              <a:rPr lang="fr-FR" smtClean="0"/>
              <a:t>Mathématiques : balises pour les formules, les théorèmes, …</a:t>
            </a:r>
          </a:p>
          <a:p>
            <a:pPr lvl="1" eaLnBrk="1" hangingPunct="1"/>
            <a:r>
              <a:rPr lang="fr-FR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XQuery: règles de syntaxe de base</a:t>
            </a:r>
          </a:p>
        </p:txBody>
      </p:sp>
      <p:sp>
        <p:nvSpPr>
          <p:cNvPr id="104451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68413"/>
            <a:ext cx="10488613" cy="4525962"/>
          </a:xfrm>
        </p:spPr>
        <p:txBody>
          <a:bodyPr/>
          <a:lstStyle/>
          <a:p>
            <a:r>
              <a:rPr lang="fr-FR" sz="2600" smtClean="0"/>
              <a:t>XQuery est sensible à la casse</a:t>
            </a:r>
          </a:p>
          <a:p>
            <a:endParaRPr lang="fr-FR" sz="2600" smtClean="0"/>
          </a:p>
          <a:p>
            <a:r>
              <a:rPr lang="fr-FR" sz="2600" smtClean="0"/>
              <a:t>Les éléments, attributs, et variables déclarés dans XQuery doivent être des noms XML valides</a:t>
            </a:r>
          </a:p>
          <a:p>
            <a:endParaRPr lang="fr-FR" sz="2600" smtClean="0"/>
          </a:p>
          <a:p>
            <a:r>
              <a:rPr lang="fr-FR" sz="2600" smtClean="0"/>
              <a:t>Toute chaîne de caractères dans XQuery doit être entre doubles ou simples guillemets</a:t>
            </a:r>
          </a:p>
          <a:p>
            <a:endParaRPr lang="fr-FR" sz="2600" smtClean="0"/>
          </a:p>
          <a:p>
            <a:r>
              <a:rPr lang="fr-FR" sz="2600" smtClean="0"/>
              <a:t>Toute variable dans XQuery doit commencer par un </a:t>
            </a:r>
            <a:r>
              <a:rPr lang="fr-FR" sz="2600" smtClean="0">
                <a:solidFill>
                  <a:srgbClr val="FF0066"/>
                </a:solidFill>
              </a:rPr>
              <a:t>$</a:t>
            </a:r>
          </a:p>
          <a:p>
            <a:endParaRPr lang="fr-FR" sz="2600" smtClean="0"/>
          </a:p>
          <a:p>
            <a:r>
              <a:rPr lang="fr-FR" sz="2600" smtClean="0"/>
              <a:t>Les commentaires XQuery sont délimités par </a:t>
            </a:r>
            <a:r>
              <a:rPr lang="fr-FR" sz="2600" smtClean="0">
                <a:solidFill>
                  <a:srgbClr val="00B050"/>
                </a:solidFill>
              </a:rPr>
              <a:t>(:</a:t>
            </a:r>
            <a:r>
              <a:rPr lang="fr-FR" sz="2600" smtClean="0"/>
              <a:t> et </a:t>
            </a:r>
            <a:r>
              <a:rPr lang="fr-FR" sz="2600" smtClean="0">
                <a:solidFill>
                  <a:srgbClr val="00B050"/>
                </a:solidFill>
              </a:rPr>
              <a:t>:)</a:t>
            </a:r>
            <a:r>
              <a:rPr lang="fr-FR" sz="2600" smtClean="0"/>
              <a:t>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sélectionner les nœuds d’un document</a:t>
            </a:r>
          </a:p>
        </p:txBody>
      </p:sp>
      <p:sp>
        <p:nvSpPr>
          <p:cNvPr id="105475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Fonctions : </a:t>
            </a:r>
            <a:r>
              <a:rPr lang="fr-FR" sz="2600" smtClean="0">
                <a:solidFill>
                  <a:srgbClr val="FF0066"/>
                </a:solidFill>
              </a:rPr>
              <a:t>doc("liste.xml")</a:t>
            </a:r>
          </a:p>
          <a:p>
            <a:endParaRPr lang="fr-FR" sz="2600" smtClean="0"/>
          </a:p>
          <a:p>
            <a:r>
              <a:rPr lang="fr-FR" sz="2600" smtClean="0"/>
              <a:t>Expressions XPath : </a:t>
            </a:r>
            <a:r>
              <a:rPr lang="fr-FR" sz="2600" smtClean="0">
                <a:solidFill>
                  <a:srgbClr val="FF0066"/>
                </a:solidFill>
              </a:rPr>
              <a:t>doc("liste.xml")/liste/étudiant</a:t>
            </a:r>
          </a:p>
          <a:p>
            <a:endParaRPr lang="fr-FR" sz="2600" smtClean="0"/>
          </a:p>
          <a:p>
            <a:r>
              <a:rPr lang="fr-FR" sz="2600" smtClean="0"/>
              <a:t>Prédicats :   </a:t>
            </a:r>
            <a:r>
              <a:rPr lang="fr-FR" sz="2600" smtClean="0">
                <a:solidFill>
                  <a:srgbClr val="FF0066"/>
                </a:solidFill>
              </a:rPr>
              <a:t>doc("liste.xml")/liste/étudiant ["note &amp;gt; 10"]   </a:t>
            </a:r>
          </a:p>
          <a:p>
            <a:pPr marL="457200" lvl="1" indent="0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Sélectionner des nœuds avec FLWOR</a:t>
            </a:r>
          </a:p>
        </p:txBody>
      </p:sp>
      <p:sp>
        <p:nvSpPr>
          <p:cNvPr id="106499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400" smtClean="0">
                <a:solidFill>
                  <a:srgbClr val="FF0066"/>
                </a:solidFill>
              </a:rPr>
              <a:t>FLWOR</a:t>
            </a:r>
            <a:r>
              <a:rPr lang="fr-FR" sz="2400" smtClean="0"/>
              <a:t> = </a:t>
            </a:r>
            <a:r>
              <a:rPr lang="fr-FR" sz="2400" smtClean="0">
                <a:solidFill>
                  <a:srgbClr val="FF0066"/>
                </a:solidFill>
              </a:rPr>
              <a:t>F</a:t>
            </a:r>
            <a:r>
              <a:rPr lang="fr-FR" sz="2400" smtClean="0"/>
              <a:t>or..</a:t>
            </a:r>
            <a:r>
              <a:rPr lang="fr-FR" sz="2400" smtClean="0">
                <a:solidFill>
                  <a:srgbClr val="FF0066"/>
                </a:solidFill>
              </a:rPr>
              <a:t>L</a:t>
            </a:r>
            <a:r>
              <a:rPr lang="fr-FR" sz="2400" smtClean="0"/>
              <a:t>et..</a:t>
            </a:r>
            <a:r>
              <a:rPr lang="fr-FR" sz="2400" smtClean="0">
                <a:solidFill>
                  <a:srgbClr val="FF0066"/>
                </a:solidFill>
              </a:rPr>
              <a:t>W</a:t>
            </a:r>
            <a:r>
              <a:rPr lang="fr-FR" sz="2400" smtClean="0"/>
              <a:t>here..</a:t>
            </a:r>
            <a:r>
              <a:rPr lang="fr-FR" sz="2400" smtClean="0">
                <a:solidFill>
                  <a:srgbClr val="FF0066"/>
                </a:solidFill>
              </a:rPr>
              <a:t>O</a:t>
            </a:r>
            <a:r>
              <a:rPr lang="fr-FR" sz="2400" smtClean="0"/>
              <a:t>rder by..</a:t>
            </a:r>
            <a:r>
              <a:rPr lang="fr-FR" sz="2400" smtClean="0">
                <a:solidFill>
                  <a:srgbClr val="FF0066"/>
                </a:solidFill>
              </a:rPr>
              <a:t>R</a:t>
            </a:r>
            <a:r>
              <a:rPr lang="fr-FR" sz="2400" smtClean="0"/>
              <a:t>eturn</a:t>
            </a:r>
          </a:p>
          <a:p>
            <a:r>
              <a:rPr lang="fr-FR" sz="2400" smtClean="0"/>
              <a:t>Exemple:</a:t>
            </a:r>
          </a:p>
          <a:p>
            <a:endParaRPr lang="fr-FR" sz="2600" smtClean="0"/>
          </a:p>
          <a:p>
            <a:endParaRPr lang="fr-FR" sz="2600" smtClean="0"/>
          </a:p>
          <a:p>
            <a:endParaRPr lang="fr-FR" sz="2600" smtClean="0"/>
          </a:p>
          <a:p>
            <a:r>
              <a:rPr lang="fr-FR" sz="2400" smtClean="0">
                <a:solidFill>
                  <a:srgbClr val="FF0066"/>
                </a:solidFill>
              </a:rPr>
              <a:t>For</a:t>
            </a:r>
            <a:r>
              <a:rPr lang="fr-FR" sz="2400" smtClean="0"/>
              <a:t>: permet de créer une variable $x, charger </a:t>
            </a:r>
            <a:r>
              <a:rPr lang="fr-FR" sz="2400" i="1" smtClean="0"/>
              <a:t>liste.xml</a:t>
            </a:r>
            <a:r>
              <a:rPr lang="fr-FR" sz="2400" smtClean="0"/>
              <a:t>, puis récupérer un jeu de nœud pour le stocker dans $x</a:t>
            </a:r>
          </a:p>
          <a:p>
            <a:r>
              <a:rPr lang="fr-FR" sz="2400" smtClean="0">
                <a:solidFill>
                  <a:srgbClr val="FF0066"/>
                </a:solidFill>
              </a:rPr>
              <a:t>Let</a:t>
            </a:r>
            <a:r>
              <a:rPr lang="fr-FR" sz="2400" smtClean="0"/>
              <a:t> : permet de déclarer davantage de variable</a:t>
            </a:r>
          </a:p>
          <a:p>
            <a:r>
              <a:rPr lang="fr-FR" sz="2400" smtClean="0">
                <a:solidFill>
                  <a:srgbClr val="FF0066"/>
                </a:solidFill>
              </a:rPr>
              <a:t>Where</a:t>
            </a:r>
            <a:r>
              <a:rPr lang="fr-FR" sz="2400" smtClean="0"/>
              <a:t> : on ne garde que les nœud qui répondent à cette condition</a:t>
            </a:r>
          </a:p>
          <a:p>
            <a:r>
              <a:rPr lang="fr-FR" sz="2400" smtClean="0">
                <a:solidFill>
                  <a:srgbClr val="FF0066"/>
                </a:solidFill>
              </a:rPr>
              <a:t>Order by</a:t>
            </a:r>
            <a:r>
              <a:rPr lang="fr-FR" sz="2400" smtClean="0"/>
              <a:t>: ordonne le résultat selon un critère</a:t>
            </a:r>
          </a:p>
          <a:p>
            <a:r>
              <a:rPr lang="fr-FR" sz="2400" smtClean="0">
                <a:solidFill>
                  <a:srgbClr val="FF0066"/>
                </a:solidFill>
              </a:rPr>
              <a:t>Return</a:t>
            </a:r>
            <a:r>
              <a:rPr lang="fr-FR" sz="2400" smtClean="0"/>
              <a:t>: les données à afficher</a:t>
            </a:r>
          </a:p>
          <a:p>
            <a:endParaRPr lang="fr-FR" sz="260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224213" y="2205038"/>
          <a:ext cx="8128000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46367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for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in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doc(</a:t>
                      </a:r>
                      <a:r>
                        <a:rPr lang="fr-FR" sz="1800" dirty="0" smtClean="0">
                          <a:solidFill>
                            <a:srgbClr val="800080"/>
                          </a:solidFill>
                          <a:latin typeface="Courier New"/>
                        </a:rPr>
                        <a:t>"liste.xml"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)/liste/étudiant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let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$i </a:t>
                      </a:r>
                      <a:r>
                        <a:rPr lang="fr-FR" sz="18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:=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10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where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$x/note </a:t>
                      </a:r>
                      <a:r>
                        <a:rPr lang="fr-FR" sz="18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&gt;=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$i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order by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$x/note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descending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return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data($x/nom)</a:t>
                      </a:r>
                      <a:endParaRPr lang="fr-FR" sz="1800" dirty="0"/>
                    </a:p>
                  </a:txBody>
                  <a:tcPr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Formater le résultat avec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Exemple:</a:t>
            </a:r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600" dirty="0"/>
          </a:p>
          <a:p>
            <a:pPr>
              <a:defRPr/>
            </a:pPr>
            <a:endParaRPr lang="fr-FR" sz="2600" dirty="0" smtClean="0"/>
          </a:p>
          <a:p>
            <a:pPr>
              <a:defRPr/>
            </a:pPr>
            <a:endParaRPr lang="fr-FR" sz="2600" dirty="0"/>
          </a:p>
          <a:p>
            <a:pPr marL="0" indent="0">
              <a:buFontTx/>
              <a:buNone/>
              <a:defRPr/>
            </a:pPr>
            <a:endParaRPr lang="fr-FR" sz="2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216275" y="1770063"/>
          <a:ext cx="8128000" cy="475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754562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8000"/>
                          </a:solidFill>
                          <a:latin typeface="Courier New"/>
                        </a:rPr>
                        <a:t>(: Exemple Xquery :)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html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body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h1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&gt;Liste des </a:t>
                      </a:r>
                      <a:r>
                        <a:rPr lang="fr-FR" sz="1800" smtClean="0">
                          <a:solidFill>
                            <a:srgbClr val="000000"/>
                          </a:solidFill>
                          <a:latin typeface="Courier New"/>
                        </a:rPr>
                        <a:t>étudiants réussis 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h1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hr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/&gt;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ol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lang="fr-FR" sz="1800" dirty="0" smtClean="0">
                        <a:solidFill>
                          <a:srgbClr val="0000FF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for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in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doc(</a:t>
                      </a:r>
                      <a:r>
                        <a:rPr lang="fr-FR" sz="1800" dirty="0" smtClean="0">
                          <a:solidFill>
                            <a:srgbClr val="800080"/>
                          </a:solidFill>
                          <a:latin typeface="Courier New"/>
                        </a:rPr>
                        <a:t>"liste.xml"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)/liste/étudiant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let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$i </a:t>
                      </a:r>
                      <a:r>
                        <a:rPr lang="fr-FR" sz="18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:=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10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where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$x/note </a:t>
                      </a:r>
                      <a:r>
                        <a:rPr lang="fr-FR" sz="1800" dirty="0" smtClean="0">
                          <a:solidFill>
                            <a:srgbClr val="008080"/>
                          </a:solidFill>
                          <a:latin typeface="Courier New"/>
                        </a:rPr>
                        <a:t>&gt;=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$i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order by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$x/note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descending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return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it-IT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li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 {data($x/nom)} &lt;/</a:t>
                      </a:r>
                      <a:r>
                        <a:rPr lang="it-IT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li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ol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body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html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endParaRPr lang="fr-FR" sz="1800" dirty="0"/>
                    </a:p>
                  </a:txBody>
                  <a:tcPr marT="45684" marB="4568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Expressions conditionnelles de XQuery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If…then…else:</a:t>
            </a:r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600" dirty="0"/>
          </a:p>
          <a:p>
            <a:pPr>
              <a:defRPr/>
            </a:pPr>
            <a:endParaRPr lang="fr-FR" sz="2600" dirty="0" smtClean="0"/>
          </a:p>
          <a:p>
            <a:pPr>
              <a:defRPr/>
            </a:pPr>
            <a:endParaRPr lang="fr-FR" sz="2600" dirty="0"/>
          </a:p>
          <a:p>
            <a:pPr marL="0" indent="0">
              <a:buFontTx/>
              <a:buNone/>
              <a:defRPr/>
            </a:pPr>
            <a:endParaRPr lang="fr-FR" sz="2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016375" y="1412875"/>
          <a:ext cx="769620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447992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8000"/>
                          </a:solidFill>
                          <a:latin typeface="Courier New"/>
                        </a:rPr>
                        <a:t>(: Exemple Xquery :)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html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body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h1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&gt;Liste des étudiants plus agés que Kaddouri 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h1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hr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/&gt;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ol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for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$x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in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doc(</a:t>
                      </a:r>
                      <a:r>
                        <a:rPr lang="fr-FR" sz="1800" dirty="0" smtClean="0">
                          <a:solidFill>
                            <a:srgbClr val="800080"/>
                          </a:solidFill>
                          <a:latin typeface="Courier New"/>
                        </a:rPr>
                        <a:t>"liste.xml"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)/liste/étudiant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return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</a:t>
                      </a:r>
                      <a:r>
                        <a:rPr lang="it-IT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li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 {data($x/nom)}(</a:t>
                      </a:r>
                    </a:p>
                    <a:p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if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($x/note</a:t>
                      </a:r>
                      <a:r>
                        <a:rPr lang="it-IT" sz="1800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&amp;gt; 10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)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then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'Admis'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else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Courier New"/>
                        </a:rPr>
                        <a:t>'Ajourné'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)</a:t>
                      </a:r>
                    </a:p>
                    <a:p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&lt;/</a:t>
                      </a:r>
                      <a:r>
                        <a:rPr lang="it-IT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li</a:t>
                      </a:r>
                      <a:r>
                        <a:rPr lang="it-IT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ol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body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&lt;/</a:t>
                      </a:r>
                      <a:r>
                        <a:rPr lang="fr-FR" sz="1800" dirty="0" smtClean="0">
                          <a:solidFill>
                            <a:srgbClr val="EA8F10"/>
                          </a:solidFill>
                          <a:latin typeface="Courier New"/>
                        </a:rPr>
                        <a:t>html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endParaRPr lang="fr-FR" sz="1800" dirty="0"/>
                    </a:p>
                  </a:txBody>
                  <a:tcPr marL="91443" marR="91443" marT="45647" marB="45647"/>
                </a:tc>
              </a:tr>
            </a:tbl>
          </a:graphicData>
        </a:graphic>
      </p:graphicFrame>
      <p:sp>
        <p:nvSpPr>
          <p:cNvPr id="10855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XPath</a:t>
            </a:r>
          </a:p>
        </p:txBody>
      </p:sp>
      <p:sp>
        <p:nvSpPr>
          <p:cNvPr id="109571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68413"/>
            <a:ext cx="10488613" cy="4525962"/>
          </a:xfrm>
        </p:spPr>
        <p:txBody>
          <a:bodyPr/>
          <a:lstStyle/>
          <a:p>
            <a:r>
              <a:rPr lang="fr-FR" sz="2600" smtClean="0"/>
              <a:t>XPath est un élément majeur dans la technologie XML</a:t>
            </a:r>
          </a:p>
          <a:p>
            <a:endParaRPr lang="fr-FR" sz="2600" smtClean="0"/>
          </a:p>
          <a:p>
            <a:r>
              <a:rPr lang="fr-FR" sz="2600" smtClean="0"/>
              <a:t>XPath permet de naviguer entre les nœuds d’un document XML</a:t>
            </a:r>
          </a:p>
          <a:p>
            <a:endParaRPr lang="fr-FR" sz="2600" smtClean="0"/>
          </a:p>
          <a:p>
            <a:r>
              <a:rPr lang="fr-FR" sz="2600" smtClean="0"/>
              <a:t>Xpath permet d’exprimer d’une manière exacte les jeux de nœuds à extraire pour traitement</a:t>
            </a:r>
          </a:p>
          <a:p>
            <a:endParaRPr lang="fr-FR" sz="2600" smtClean="0"/>
          </a:p>
          <a:p>
            <a:r>
              <a:rPr lang="fr-FR" sz="2600" smtClean="0"/>
              <a:t>Plusieurs langages reposent sur Xpath tels que XSLT et XQuery </a:t>
            </a:r>
          </a:p>
          <a:p>
            <a:endParaRPr lang="fr-F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Expressions XPath</a:t>
            </a:r>
          </a:p>
        </p:txBody>
      </p:sp>
      <p:sp>
        <p:nvSpPr>
          <p:cNvPr id="110595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68413"/>
            <a:ext cx="10488613" cy="5184775"/>
          </a:xfrm>
        </p:spPr>
        <p:txBody>
          <a:bodyPr/>
          <a:lstStyle/>
          <a:p>
            <a:r>
              <a:rPr lang="fr-FR" sz="2600" smtClean="0"/>
              <a:t>La notation utilisée par XPath ressemble à celle utilisée par les systèmes d’exploitation</a:t>
            </a:r>
          </a:p>
          <a:p>
            <a:r>
              <a:rPr lang="fr-FR" sz="2600" smtClean="0"/>
              <a:t>La racine:</a:t>
            </a:r>
            <a:r>
              <a:rPr lang="fr-FR" sz="2600" smtClean="0">
                <a:solidFill>
                  <a:srgbClr val="FF0066"/>
                </a:solidFill>
              </a:rPr>
              <a:t> /</a:t>
            </a:r>
          </a:p>
          <a:p>
            <a:r>
              <a:rPr lang="fr-FR" sz="2600" smtClean="0"/>
              <a:t>Le nœud courant: </a:t>
            </a:r>
            <a:r>
              <a:rPr lang="fr-FR" sz="2600" smtClean="0">
                <a:solidFill>
                  <a:srgbClr val="FF0066"/>
                </a:solidFill>
              </a:rPr>
              <a:t>.</a:t>
            </a:r>
          </a:p>
          <a:p>
            <a:r>
              <a:rPr lang="fr-FR" sz="2600" smtClean="0"/>
              <a:t>L’enfant d’un nœud: </a:t>
            </a:r>
            <a:r>
              <a:rPr lang="fr-FR" sz="2600" smtClean="0">
                <a:solidFill>
                  <a:srgbClr val="FF0066"/>
                </a:solidFill>
              </a:rPr>
              <a:t>parent/enfant/petit-enfant</a:t>
            </a:r>
          </a:p>
          <a:p>
            <a:r>
              <a:rPr lang="fr-FR" sz="2600" smtClean="0"/>
              <a:t>Le parent: </a:t>
            </a:r>
            <a:r>
              <a:rPr lang="fr-FR" sz="2600" smtClean="0">
                <a:solidFill>
                  <a:srgbClr val="FF0066"/>
                </a:solidFill>
              </a:rPr>
              <a:t>..</a:t>
            </a:r>
          </a:p>
          <a:p>
            <a:r>
              <a:rPr lang="fr-FR" sz="2600" smtClean="0"/>
              <a:t>Le descendant: </a:t>
            </a:r>
            <a:r>
              <a:rPr lang="fr-FR" sz="2600" smtClean="0">
                <a:solidFill>
                  <a:srgbClr val="FF0066"/>
                </a:solidFill>
              </a:rPr>
              <a:t>parent/*/petit-enfant</a:t>
            </a:r>
          </a:p>
          <a:p>
            <a:r>
              <a:rPr lang="fr-FR" sz="2600" smtClean="0"/>
              <a:t>Tous les descendants : </a:t>
            </a:r>
            <a:r>
              <a:rPr lang="fr-FR" sz="2600" smtClean="0">
                <a:solidFill>
                  <a:srgbClr val="FF0066"/>
                </a:solidFill>
              </a:rPr>
              <a:t>parent//</a:t>
            </a:r>
          </a:p>
          <a:p>
            <a:r>
              <a:rPr lang="fr-FR" sz="2600" smtClean="0"/>
              <a:t>Tous les éléments </a:t>
            </a:r>
            <a:r>
              <a:rPr lang="fr-FR" sz="2600" i="1" smtClean="0">
                <a:solidFill>
                  <a:schemeClr val="tx1"/>
                </a:solidFill>
              </a:rPr>
              <a:t>nom</a:t>
            </a:r>
            <a:r>
              <a:rPr lang="fr-FR" sz="2600" smtClean="0"/>
              <a:t> sous l’élément </a:t>
            </a:r>
            <a:r>
              <a:rPr lang="fr-FR" sz="2600" i="1" smtClean="0">
                <a:solidFill>
                  <a:schemeClr val="tx1"/>
                </a:solidFill>
              </a:rPr>
              <a:t>liste</a:t>
            </a:r>
            <a:r>
              <a:rPr lang="fr-FR" sz="2600" smtClean="0"/>
              <a:t>:</a:t>
            </a:r>
            <a:r>
              <a:rPr lang="fr-FR" sz="2600" smtClean="0">
                <a:solidFill>
                  <a:srgbClr val="FF0066"/>
                </a:solidFill>
              </a:rPr>
              <a:t> /liste//nom</a:t>
            </a:r>
          </a:p>
          <a:p>
            <a:r>
              <a:rPr lang="fr-FR" sz="2600" smtClean="0"/>
              <a:t>Les attributs: </a:t>
            </a:r>
            <a:r>
              <a:rPr lang="fr-FR" sz="2600" smtClean="0">
                <a:solidFill>
                  <a:srgbClr val="FF0066"/>
                </a:solidFill>
              </a:rPr>
              <a:t>@nom-de-l’attribut</a:t>
            </a:r>
          </a:p>
          <a:p>
            <a:r>
              <a:rPr lang="fr-FR" sz="2600" smtClean="0"/>
              <a:t>Les prédicats: </a:t>
            </a:r>
            <a:r>
              <a:rPr lang="fr-FR" sz="2600" smtClean="0">
                <a:solidFill>
                  <a:srgbClr val="FF0066"/>
                </a:solidFill>
              </a:rPr>
              <a:t>/liste/étudiant[note &amp;gt; 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Fonctions XPath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3025" y="1268413"/>
            <a:ext cx="10490200" cy="51847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XPath offre un ensemble de "fonctions" :</a:t>
            </a:r>
          </a:p>
          <a:p>
            <a:pPr lvl="1">
              <a:defRPr/>
            </a:pPr>
            <a:r>
              <a:rPr lang="fr-FR" sz="2400" dirty="0" smtClean="0"/>
              <a:t>Position(): donne la position d’un nœud</a:t>
            </a:r>
          </a:p>
          <a:p>
            <a:pPr lvl="2">
              <a:defRPr/>
            </a:pPr>
            <a:r>
              <a:rPr lang="fr-FR" sz="2400" dirty="0" smtClean="0"/>
              <a:t>Afficher le nom du 3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étudiant:</a:t>
            </a:r>
          </a:p>
          <a:p>
            <a:pPr lvl="2">
              <a:defRPr/>
            </a:pPr>
            <a:endParaRPr lang="fr-FR" sz="2600" dirty="0" smtClean="0"/>
          </a:p>
          <a:p>
            <a:pPr lvl="1">
              <a:defRPr/>
            </a:pPr>
            <a:r>
              <a:rPr lang="fr-FR" sz="2400" dirty="0" smtClean="0"/>
              <a:t>Last(): donne la position du dernier nœud d’un jeu</a:t>
            </a:r>
          </a:p>
          <a:p>
            <a:pPr lvl="2">
              <a:defRPr/>
            </a:pPr>
            <a:r>
              <a:rPr lang="fr-FR" sz="2400" dirty="0" smtClean="0"/>
              <a:t>Afficher le nom du dernier étudiant:</a:t>
            </a:r>
          </a:p>
          <a:p>
            <a:pPr marL="457200" lvl="1" indent="0">
              <a:buFontTx/>
              <a:buNone/>
              <a:defRPr/>
            </a:pPr>
            <a:endParaRPr lang="fr-FR" sz="2400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sz="2400" dirty="0" smtClean="0"/>
              <a:t>Sum(): return la somme des valeurs d’un jeu de nœuds</a:t>
            </a:r>
          </a:p>
          <a:p>
            <a:pPr lvl="1">
              <a:defRPr/>
            </a:pPr>
            <a:r>
              <a:rPr lang="fr-FR" sz="2400" dirty="0" smtClean="0"/>
              <a:t>Count(): return le nombre des nœuds dans un jeu</a:t>
            </a:r>
          </a:p>
          <a:p>
            <a:pPr lvl="2">
              <a:defRPr/>
            </a:pPr>
            <a:r>
              <a:rPr lang="fr-FR" sz="2400" dirty="0" smtClean="0"/>
              <a:t>Afficher la moyenne de la classe:</a:t>
            </a:r>
          </a:p>
          <a:p>
            <a:pPr marL="457200" lvl="1" indent="0">
              <a:buFontTx/>
              <a:buNone/>
              <a:defRPr/>
            </a:pPr>
            <a:endParaRPr lang="fr-FR" sz="2400" dirty="0" smtClean="0">
              <a:solidFill>
                <a:srgbClr val="FF0066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135188" y="2636838"/>
          <a:ext cx="892968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687"/>
              </a:tblGrid>
              <a:tr h="371475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C306D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xsl:value-of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select=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"/liste/étudiant[position()=3]/nom" /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lang="fr-FR" sz="1800" dirty="0"/>
                    </a:p>
                  </a:txBody>
                  <a:tcPr marL="91447" marR="91447" marT="45798" marB="45798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135188" y="4005263"/>
          <a:ext cx="900112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25"/>
              </a:tblGrid>
              <a:tr h="369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C306D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xsl:value-of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select=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"/liste/étudiant[position()=last()]/nom" /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lang="fr-FR" sz="1800" dirty="0" smtClean="0"/>
                    </a:p>
                  </a:txBody>
                  <a:tcPr marL="91441" marR="91441" marT="45603" marB="45603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208213" y="5813425"/>
          <a:ext cx="9001125" cy="63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25"/>
              </a:tblGrid>
              <a:tr h="639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C306D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xsl:value-of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select=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"sum(/liste/étudiant/note) div count(/liste/étudiant)" /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lang="fr-FR" sz="1800" dirty="0" smtClean="0"/>
                    </a:p>
                  </a:txBody>
                  <a:tcPr marL="91441" marR="91441" marT="45583" marB="4558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Fonctions XPath</a:t>
            </a:r>
          </a:p>
        </p:txBody>
      </p:sp>
      <p:sp>
        <p:nvSpPr>
          <p:cNvPr id="11264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68413"/>
            <a:ext cx="10488613" cy="5184775"/>
          </a:xfrm>
        </p:spPr>
        <p:txBody>
          <a:bodyPr/>
          <a:lstStyle/>
          <a:p>
            <a:r>
              <a:rPr lang="fr-FR" sz="2600" smtClean="0"/>
              <a:t>XPath offre un ensemble de "fonctions" :</a:t>
            </a:r>
          </a:p>
          <a:p>
            <a:endParaRPr lang="fr-FR" sz="2600" smtClean="0"/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Format-number</a:t>
            </a:r>
            <a:r>
              <a:rPr lang="fr-FR" sz="2600" smtClean="0"/>
              <a:t>: permet de formatter un nombre pour affichage : plusieurs formats offerts</a:t>
            </a:r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Floor(</a:t>
            </a:r>
            <a:r>
              <a:rPr lang="fr-FR" sz="2600" smtClean="0"/>
              <a:t>x</a:t>
            </a:r>
            <a:r>
              <a:rPr lang="fr-FR" sz="2600" smtClean="0">
                <a:solidFill>
                  <a:srgbClr val="FF0066"/>
                </a:solidFill>
              </a:rPr>
              <a:t>)</a:t>
            </a:r>
            <a:r>
              <a:rPr lang="fr-FR" sz="2600" smtClean="0"/>
              <a:t> : la partie entière de x</a:t>
            </a:r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Ceiling(</a:t>
            </a:r>
            <a:r>
              <a:rPr lang="fr-FR" sz="2600" smtClean="0"/>
              <a:t>x</a:t>
            </a:r>
            <a:r>
              <a:rPr lang="fr-FR" sz="2600" smtClean="0">
                <a:solidFill>
                  <a:srgbClr val="FF0066"/>
                </a:solidFill>
              </a:rPr>
              <a:t>) </a:t>
            </a:r>
            <a:r>
              <a:rPr lang="fr-FR" sz="2600" smtClean="0"/>
              <a:t>= Floor(x)+1</a:t>
            </a:r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Round(</a:t>
            </a:r>
            <a:r>
              <a:rPr lang="fr-FR" sz="2600" smtClean="0"/>
              <a:t>x</a:t>
            </a:r>
            <a:r>
              <a:rPr lang="fr-FR" sz="2600" smtClean="0">
                <a:solidFill>
                  <a:srgbClr val="FF0066"/>
                </a:solidFill>
              </a:rPr>
              <a:t>)</a:t>
            </a:r>
            <a:r>
              <a:rPr lang="fr-FR" sz="2600" smtClean="0"/>
              <a:t>: l’entier le plus proche à x (soit =floor soit =ceiling)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Fonctions XPath</a:t>
            </a:r>
          </a:p>
        </p:txBody>
      </p:sp>
      <p:sp>
        <p:nvSpPr>
          <p:cNvPr id="113667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68413"/>
            <a:ext cx="10488613" cy="5184775"/>
          </a:xfrm>
        </p:spPr>
        <p:txBody>
          <a:bodyPr/>
          <a:lstStyle/>
          <a:p>
            <a:r>
              <a:rPr lang="fr-FR" sz="2600" smtClean="0"/>
              <a:t>XPath offre un ensemble de "fonctions" :</a:t>
            </a:r>
          </a:p>
          <a:p>
            <a:endParaRPr lang="fr-FR" sz="2600" smtClean="0"/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Substring(</a:t>
            </a:r>
            <a:r>
              <a:rPr lang="fr-FR" sz="2600" smtClean="0"/>
              <a:t>S,n,m</a:t>
            </a:r>
            <a:r>
              <a:rPr lang="fr-FR" sz="2600" smtClean="0">
                <a:solidFill>
                  <a:srgbClr val="FF0066"/>
                </a:solidFill>
              </a:rPr>
              <a:t>)</a:t>
            </a:r>
            <a:r>
              <a:rPr lang="fr-FR" sz="2600" smtClean="0"/>
              <a:t> : extrait m caractère à partir de la position n de la chaîne S </a:t>
            </a:r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Substring-before(</a:t>
            </a:r>
            <a:r>
              <a:rPr lang="fr-FR" sz="2600" smtClean="0"/>
              <a:t>S,s</a:t>
            </a:r>
            <a:r>
              <a:rPr lang="fr-FR" sz="2600" smtClean="0">
                <a:solidFill>
                  <a:srgbClr val="FF0066"/>
                </a:solidFill>
              </a:rPr>
              <a:t>)</a:t>
            </a:r>
            <a:r>
              <a:rPr lang="fr-FR" sz="2600" smtClean="0"/>
              <a:t>: recherche la sous-chaine s de S et extrait tout ce qui est avant la première occurrence</a:t>
            </a:r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Substring-after(</a:t>
            </a:r>
            <a:r>
              <a:rPr lang="fr-FR" sz="2600" smtClean="0"/>
              <a:t>S,s</a:t>
            </a:r>
            <a:r>
              <a:rPr lang="fr-FR" sz="2600" smtClean="0">
                <a:solidFill>
                  <a:srgbClr val="FF0066"/>
                </a:solidFill>
              </a:rPr>
              <a:t>)</a:t>
            </a:r>
            <a:r>
              <a:rPr lang="fr-FR" sz="2600" smtClean="0"/>
              <a:t>: recherche la sous-chaine s de S et extrait tout ce qui est après la première occurrence</a:t>
            </a:r>
          </a:p>
          <a:p>
            <a:pPr lvl="1"/>
            <a:r>
              <a:rPr lang="fr-FR" sz="2600" smtClean="0">
                <a:solidFill>
                  <a:srgbClr val="FF0066"/>
                </a:solidFill>
              </a:rPr>
              <a:t>Translate (</a:t>
            </a:r>
            <a:r>
              <a:rPr lang="fr-FR" sz="2600" smtClean="0"/>
              <a:t>S,S1,S2’</a:t>
            </a:r>
            <a:r>
              <a:rPr lang="fr-FR" sz="2600" smtClean="0">
                <a:solidFill>
                  <a:srgbClr val="FF0066"/>
                </a:solidFill>
              </a:rPr>
              <a:t>)</a:t>
            </a:r>
            <a:r>
              <a:rPr lang="fr-FR" sz="2600" smtClean="0"/>
              <a:t> : prend la chaine S en entrée et remplace tous ses caractères qui figurent dans S1 par les caractères correspondant en position dans la chaine S2</a:t>
            </a:r>
          </a:p>
        </p:txBody>
      </p:sp>
      <p:sp>
        <p:nvSpPr>
          <p:cNvPr id="11366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HTML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Ajouter de nouvelles balises ne résout pas le problème: on aura toujours besoin d’autres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De plus : certaines applications préfèrent un petit langage plutôt qu’un grand langage (par exemple: l’accès au web par les téléphones mobiles)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Autres Standards</a:t>
            </a:r>
          </a:p>
        </p:txBody>
      </p:sp>
      <p:sp>
        <p:nvSpPr>
          <p:cNvPr id="1146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Un très grand nombre de standards:</a:t>
            </a:r>
          </a:p>
          <a:p>
            <a:r>
              <a:rPr lang="fr-FR" smtClean="0"/>
              <a:t>XLink</a:t>
            </a:r>
          </a:p>
          <a:p>
            <a:r>
              <a:rPr lang="fr-FR" smtClean="0"/>
              <a:t>XPointer</a:t>
            </a:r>
          </a:p>
          <a:p>
            <a:r>
              <a:rPr lang="fr-FR" smtClean="0"/>
              <a:t>MathML</a:t>
            </a:r>
          </a:p>
          <a:p>
            <a:r>
              <a:rPr lang="fr-FR" smtClean="0"/>
              <a:t>SVG</a:t>
            </a:r>
          </a:p>
          <a:p>
            <a:r>
              <a:rPr lang="fr-FR" smtClean="0"/>
              <a:t>RDF</a:t>
            </a:r>
          </a:p>
          <a:p>
            <a:r>
              <a:rPr lang="fr-FR" smtClean="0"/>
              <a:t>…</a:t>
            </a:r>
          </a:p>
          <a:p>
            <a:r>
              <a:rPr lang="fr-FR" smtClean="0"/>
              <a:t>…</a:t>
            </a:r>
          </a:p>
        </p:txBody>
      </p:sp>
      <p:sp>
        <p:nvSpPr>
          <p:cNvPr id="114692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</a:t>
            </a:r>
          </a:p>
        </p:txBody>
      </p:sp>
      <p:sp>
        <p:nvSpPr>
          <p:cNvPr id="1075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XML est uniquement un langage de structuration et de représentation de </a:t>
            </a:r>
            <a:r>
              <a:rPr lang="fr-FR" dirty="0" smtClean="0"/>
              <a:t>données</a:t>
            </a:r>
          </a:p>
          <a:p>
            <a:pPr>
              <a:defRPr/>
            </a:pPr>
            <a:r>
              <a:rPr lang="fr-FR" dirty="0" smtClean="0"/>
              <a:t>Il </a:t>
            </a:r>
            <a:r>
              <a:rPr lang="fr-FR" dirty="0"/>
              <a:t>ne comporte pas d'instructions de contrôle et ne permet donc pas d'exploiter directement les </a:t>
            </a:r>
            <a:r>
              <a:rPr lang="fr-FR" dirty="0" smtClean="0"/>
              <a:t>données</a:t>
            </a:r>
          </a:p>
          <a:p>
            <a:pPr>
              <a:defRPr/>
            </a:pPr>
            <a:r>
              <a:rPr lang="fr-FR" dirty="0" smtClean="0"/>
              <a:t> </a:t>
            </a:r>
            <a:r>
              <a:rPr lang="fr-FR" dirty="0"/>
              <a:t>Pour réaliser des applications XML, il faut donc avoir recours aux parseurs</a:t>
            </a:r>
            <a:r>
              <a:rPr lang="fr-FR" dirty="0" smtClean="0"/>
              <a:t>.</a:t>
            </a:r>
          </a:p>
          <a:p>
            <a:pPr>
              <a:defRPr/>
            </a:pPr>
            <a:r>
              <a:rPr lang="fr-FR" dirty="0" smtClean="0"/>
              <a:t>Toute </a:t>
            </a:r>
            <a:r>
              <a:rPr lang="fr-FR" dirty="0"/>
              <a:t>applications XML passe par une phase préalable d'analyse du document </a:t>
            </a:r>
            <a:r>
              <a:rPr lang="fr-FR" dirty="0" smtClean="0"/>
              <a:t>XML par un parseur.</a:t>
            </a:r>
            <a:endParaRPr lang="fr-FR" dirty="0"/>
          </a:p>
          <a:p>
            <a:pPr>
              <a:defRPr/>
            </a:pPr>
            <a:endParaRPr lang="fr-FR" dirty="0"/>
          </a:p>
          <a:p>
            <a:pPr marL="0" indent="0">
              <a:buFontTx/>
              <a:buNone/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</a:t>
            </a:r>
          </a:p>
        </p:txBody>
      </p:sp>
      <p:sp>
        <p:nvSpPr>
          <p:cNvPr id="1075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Un </a:t>
            </a:r>
            <a:r>
              <a:rPr lang="fr-FR" dirty="0" smtClean="0"/>
              <a:t>parseur XML (ou analyseur syntaxique), </a:t>
            </a:r>
            <a:r>
              <a:rPr lang="fr-FR" dirty="0"/>
              <a:t>permet de récupérer dans une structure XML, des balises</a:t>
            </a:r>
            <a:r>
              <a:rPr lang="fr-FR"/>
              <a:t>, </a:t>
            </a:r>
            <a:r>
              <a:rPr lang="fr-FR" smtClean="0"/>
              <a:t>leurs </a:t>
            </a:r>
            <a:r>
              <a:rPr lang="fr-FR" dirty="0"/>
              <a:t>contenus, leurs attributs et de les rendre accessibles. </a:t>
            </a:r>
          </a:p>
          <a:p>
            <a:pPr marL="0" indent="0">
              <a:buFontTx/>
              <a:buNone/>
              <a:defRPr/>
            </a:pPr>
            <a:r>
              <a:rPr lang="fr-FR" dirty="0"/>
              <a:t> </a:t>
            </a:r>
          </a:p>
          <a:p>
            <a:pPr>
              <a:defRPr/>
            </a:pPr>
            <a:r>
              <a:rPr lang="fr-FR" dirty="0"/>
              <a:t>Il existe deux types de parseurs :</a:t>
            </a:r>
          </a:p>
          <a:p>
            <a:pPr lvl="1">
              <a:defRPr/>
            </a:pPr>
            <a:r>
              <a:rPr lang="fr-FR" dirty="0"/>
              <a:t>Les </a:t>
            </a:r>
            <a:r>
              <a:rPr lang="fr-FR" dirty="0" smtClean="0"/>
              <a:t>parseurs </a:t>
            </a:r>
            <a:r>
              <a:rPr lang="fr-FR" dirty="0">
                <a:solidFill>
                  <a:srgbClr val="FF0066"/>
                </a:solidFill>
                <a:ea typeface="+mn-ea"/>
              </a:rPr>
              <a:t>SAX</a:t>
            </a:r>
            <a:r>
              <a:rPr lang="fr-FR" dirty="0"/>
              <a:t> (Simple API for XML), orientés </a:t>
            </a:r>
            <a:r>
              <a:rPr lang="fr-FR" dirty="0" smtClean="0"/>
              <a:t>événement</a:t>
            </a:r>
            <a:endParaRPr lang="fr-FR" dirty="0"/>
          </a:p>
          <a:p>
            <a:pPr lvl="1">
              <a:defRPr/>
            </a:pPr>
            <a:r>
              <a:rPr lang="fr-FR" dirty="0"/>
              <a:t>Les </a:t>
            </a:r>
            <a:r>
              <a:rPr lang="fr-FR" dirty="0" smtClean="0"/>
              <a:t>parseurs </a:t>
            </a:r>
            <a:r>
              <a:rPr lang="fr-FR" dirty="0">
                <a:solidFill>
                  <a:srgbClr val="FF0066"/>
                </a:solidFill>
                <a:ea typeface="+mn-ea"/>
              </a:rPr>
              <a:t>DOM</a:t>
            </a:r>
            <a:r>
              <a:rPr lang="fr-FR" dirty="0"/>
              <a:t> (Document Object Model) orientés </a:t>
            </a:r>
            <a:r>
              <a:rPr lang="fr-FR" dirty="0" smtClean="0"/>
              <a:t>hiérarchie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 SAX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SAX fournit une interface </a:t>
            </a:r>
            <a:r>
              <a:rPr lang="fr-FR" dirty="0">
                <a:solidFill>
                  <a:srgbClr val="FF0066"/>
                </a:solidFill>
              </a:rPr>
              <a:t>événementielle</a:t>
            </a:r>
            <a:r>
              <a:rPr lang="fr-FR" dirty="0"/>
              <a:t> pour parcourir un document </a:t>
            </a:r>
            <a:r>
              <a:rPr lang="fr-FR" dirty="0" smtClean="0"/>
              <a:t>XML 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/>
              <a:t>Cette API renvoie aux applications </a:t>
            </a:r>
            <a:r>
              <a:rPr lang="fr-FR" dirty="0" smtClean="0"/>
              <a:t>des </a:t>
            </a:r>
            <a:r>
              <a:rPr lang="fr-FR" dirty="0"/>
              <a:t>"événements" (ouverture de balise, fermeture de balise, contenu textuel</a:t>
            </a:r>
            <a:r>
              <a:rPr lang="fr-FR" dirty="0" smtClean="0"/>
              <a:t>...)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r>
              <a:rPr lang="fr-FR" dirty="0"/>
              <a:t> Elle permet donc de traiter à la volée l'occurrence de telle ou telle balise.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 SAX</a:t>
            </a:r>
          </a:p>
        </p:txBody>
      </p:sp>
      <p:sp>
        <p:nvSpPr>
          <p:cNvPr id="1187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SAX est bien adapté pour :</a:t>
            </a:r>
          </a:p>
          <a:p>
            <a:endParaRPr lang="fr-FR" smtClean="0"/>
          </a:p>
          <a:p>
            <a:pPr lvl="1"/>
            <a:r>
              <a:rPr lang="fr-FR" smtClean="0"/>
              <a:t>les traitements qui ne nécessitent qu'une seule passe sur le document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le cas de gros volumes de données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Les cas où il n'est pas nécessaire d'avoir une représentation complète des données en mémoire.</a:t>
            </a:r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modèle DOM est une recommandation du </a:t>
            </a:r>
            <a:r>
              <a:rPr lang="fr-FR" dirty="0" smtClean="0"/>
              <a:t>W3C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r>
              <a:rPr lang="fr-FR" dirty="0"/>
              <a:t> Les </a:t>
            </a:r>
            <a:r>
              <a:rPr lang="fr-FR" dirty="0" smtClean="0"/>
              <a:t>parseurs </a:t>
            </a:r>
            <a:r>
              <a:rPr lang="fr-FR" dirty="0"/>
              <a:t>DOM, à la différence des </a:t>
            </a:r>
            <a:r>
              <a:rPr lang="fr-FR" dirty="0" smtClean="0"/>
              <a:t>parseurs </a:t>
            </a:r>
            <a:r>
              <a:rPr lang="fr-FR" dirty="0"/>
              <a:t>SAX, utilisent une approche </a:t>
            </a:r>
            <a:r>
              <a:rPr lang="fr-FR" dirty="0" smtClean="0"/>
              <a:t>hiérarchique.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/>
              <a:t>Ce sont les plus souvent rencontrés.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Ils </a:t>
            </a:r>
            <a:r>
              <a:rPr lang="fr-FR" dirty="0"/>
              <a:t>permettent une navigation aisée dans un </a:t>
            </a:r>
            <a:r>
              <a:rPr lang="fr-FR" dirty="0" smtClean="0"/>
              <a:t>document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smtClean="0"/>
              <a:t>nécessitent </a:t>
            </a:r>
            <a:r>
              <a:rPr lang="fr-FR" dirty="0"/>
              <a:t>le chargement complet en mémoire de </a:t>
            </a:r>
            <a:r>
              <a:rPr lang="fr-FR" dirty="0" smtClean="0"/>
              <a:t>la </a:t>
            </a:r>
            <a:r>
              <a:rPr lang="fr-FR" dirty="0"/>
              <a:t>structure </a:t>
            </a:r>
            <a:r>
              <a:rPr lang="fr-FR" dirty="0" smtClean="0"/>
              <a:t>arborescente du document XML.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On </a:t>
            </a:r>
            <a:r>
              <a:rPr lang="fr-FR" dirty="0"/>
              <a:t>stocke ainsi un arbre DOM. 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Parseurs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561638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Un </a:t>
            </a:r>
            <a:r>
              <a:rPr lang="fr-FR" dirty="0"/>
              <a:t>parseur </a:t>
            </a:r>
            <a:r>
              <a:rPr lang="fr-FR" dirty="0" smtClean="0"/>
              <a:t>DOM </a:t>
            </a:r>
            <a:r>
              <a:rPr lang="fr-FR" dirty="0"/>
              <a:t>prend en entrée un document XML et construit, à partir de cela, un arbre formé </a:t>
            </a:r>
            <a:r>
              <a:rPr lang="fr-FR" dirty="0" smtClean="0"/>
              <a:t>d’objets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r>
              <a:rPr lang="fr-FR" dirty="0"/>
              <a:t>chaque objet appartient à une sous-classe de </a:t>
            </a:r>
            <a:r>
              <a:rPr lang="fr-FR" dirty="0" smtClean="0"/>
              <a:t>l’objet </a:t>
            </a:r>
            <a:r>
              <a:rPr lang="fr-FR" dirty="0" smtClean="0">
                <a:solidFill>
                  <a:srgbClr val="FF0066"/>
                </a:solidFill>
              </a:rPr>
              <a:t>Node</a:t>
            </a:r>
            <a:endParaRPr lang="fr-FR" dirty="0"/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smtClean="0"/>
              <a:t>Des </a:t>
            </a:r>
            <a:r>
              <a:rPr lang="fr-FR" dirty="0"/>
              <a:t>opérations sur ces objets permettent de créer de nouveaux </a:t>
            </a:r>
            <a:r>
              <a:rPr lang="fr-FR" dirty="0" smtClean="0"/>
              <a:t>nœuds, </a:t>
            </a:r>
            <a:r>
              <a:rPr lang="fr-FR" dirty="0"/>
              <a:t>ou de naviguer dans le document</a:t>
            </a:r>
            <a:r>
              <a:rPr lang="fr-FR" dirty="0" smtClean="0"/>
              <a:t>.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L’API DOM</a:t>
            </a:r>
          </a:p>
        </p:txBody>
      </p:sp>
      <p:sp>
        <p:nvSpPr>
          <p:cNvPr id="108547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1075"/>
            <a:ext cx="10633075" cy="5327650"/>
          </a:xfrm>
        </p:spPr>
        <p:txBody>
          <a:bodyPr/>
          <a:lstStyle/>
          <a:p>
            <a:pPr>
              <a:defRPr/>
            </a:pPr>
            <a:r>
              <a:rPr lang="fr-FR" dirty="0"/>
              <a:t>L'API DOM </a:t>
            </a:r>
            <a:r>
              <a:rPr lang="fr-FR" dirty="0" smtClean="0"/>
              <a:t>décrit </a:t>
            </a:r>
            <a:r>
              <a:rPr lang="fr-FR" dirty="0"/>
              <a:t>un ensemble de méthodes et classes  permettant de naviguer et </a:t>
            </a:r>
            <a:r>
              <a:rPr lang="fr-FR" dirty="0" smtClean="0"/>
              <a:t>d’éditer un </a:t>
            </a:r>
            <a:r>
              <a:rPr lang="fr-FR" dirty="0"/>
              <a:t>document </a:t>
            </a:r>
            <a:r>
              <a:rPr lang="fr-FR" dirty="0" smtClean="0"/>
              <a:t>XML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Les </a:t>
            </a:r>
            <a:r>
              <a:rPr lang="fr-FR" dirty="0"/>
              <a:t>spécifications du W3C ne proposent pas d'implémentation: libre à chaque éditeur </a:t>
            </a:r>
            <a:r>
              <a:rPr lang="fr-FR" dirty="0" smtClean="0"/>
              <a:t>et langage </a:t>
            </a:r>
            <a:r>
              <a:rPr lang="fr-FR" dirty="0"/>
              <a:t>de proposer sa propre </a:t>
            </a:r>
            <a:r>
              <a:rPr lang="fr-FR" dirty="0" smtClean="0"/>
              <a:t>bibliothèque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La </a:t>
            </a:r>
            <a:r>
              <a:rPr lang="fr-FR" dirty="0"/>
              <a:t>plupart des langages ont </a:t>
            </a:r>
            <a:r>
              <a:rPr lang="fr-FR" dirty="0" smtClean="0"/>
              <a:t>un implémentation du DOM</a:t>
            </a:r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L’API DOM est indépendante  de toute plate-forme ou langage de programmation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L’API DOM</a:t>
            </a:r>
          </a:p>
        </p:txBody>
      </p:sp>
      <p:sp>
        <p:nvSpPr>
          <p:cNvPr id="1085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fr-FR" dirty="0"/>
              <a:t>Dans la suite, nous présentons l’essentiel de cette API</a:t>
            </a:r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Node</a:t>
            </a:r>
          </a:p>
          <a:p>
            <a:pPr>
              <a:defRPr/>
            </a:pPr>
            <a:r>
              <a:rPr lang="fr-FR" dirty="0" smtClean="0"/>
              <a:t>NodeList</a:t>
            </a:r>
          </a:p>
          <a:p>
            <a:pPr>
              <a:defRPr/>
            </a:pPr>
            <a:r>
              <a:rPr lang="fr-FR" dirty="0" smtClean="0"/>
              <a:t>NamedNodeMap</a:t>
            </a:r>
          </a:p>
          <a:p>
            <a:pPr>
              <a:defRPr/>
            </a:pPr>
            <a:r>
              <a:rPr lang="fr-FR" dirty="0" smtClean="0"/>
              <a:t>DOMImplimentation</a:t>
            </a:r>
          </a:p>
          <a:p>
            <a:pPr>
              <a:defRPr/>
            </a:pPr>
            <a:r>
              <a:rPr lang="fr-FR" dirty="0" smtClean="0"/>
              <a:t>DOMException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Solution ?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Comment donc obtenir un langage avec peu de balise et  qui répond à tous les besoins?</a:t>
            </a:r>
          </a:p>
          <a:p>
            <a:pPr eaLnBrk="1" hangingPunct="1"/>
            <a:endParaRPr lang="fr-FR" smtClean="0"/>
          </a:p>
          <a:p>
            <a:pPr lvl="1" eaLnBrk="1" hangingPunct="1">
              <a:buFontTx/>
              <a:buNone/>
            </a:pPr>
            <a:r>
              <a:rPr lang="fr-FR" smtClean="0"/>
              <a:t>              L’extensibilité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0243 -0.241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  <p:bldP spid="454659" grpI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contenu 2"/>
          <p:cNvSpPr>
            <a:spLocks noGrp="1"/>
          </p:cNvSpPr>
          <p:nvPr>
            <p:ph idx="1"/>
          </p:nvPr>
        </p:nvSpPr>
        <p:spPr>
          <a:xfrm>
            <a:off x="2566988" y="188913"/>
            <a:ext cx="7705725" cy="6092825"/>
          </a:xfrm>
        </p:spPr>
        <p:txBody>
          <a:bodyPr/>
          <a:lstStyle/>
          <a:p>
            <a:pPr lvl="1">
              <a:defRPr/>
            </a:pPr>
            <a:r>
              <a:rPr lang="fr-FR" dirty="0" smtClean="0"/>
              <a:t>Document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(9)</a:t>
            </a:r>
          </a:p>
          <a:p>
            <a:pPr lvl="1">
              <a:defRPr/>
            </a:pPr>
            <a:r>
              <a:rPr lang="fr-FR" dirty="0" smtClean="0"/>
              <a:t>ProcessingInstruction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(7)</a:t>
            </a:r>
          </a:p>
          <a:p>
            <a:pPr lvl="1">
              <a:defRPr/>
            </a:pPr>
            <a:r>
              <a:rPr lang="fr-FR" dirty="0" smtClean="0"/>
              <a:t>DocumentType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(10)</a:t>
            </a:r>
          </a:p>
          <a:p>
            <a:pPr lvl="1">
              <a:defRPr/>
            </a:pPr>
            <a:r>
              <a:rPr lang="fr-FR" dirty="0" smtClean="0"/>
              <a:t>DocumentFragment</a:t>
            </a:r>
            <a:r>
              <a:rPr lang="fr-FR" dirty="0" smtClean="0">
                <a:solidFill>
                  <a:srgbClr val="FF0066"/>
                </a:solidFill>
                <a:ea typeface="+mn-ea"/>
              </a:rPr>
              <a:t> (11)</a:t>
            </a:r>
            <a:endParaRPr lang="fr-FR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dirty="0" smtClean="0"/>
              <a:t>Element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(1)</a:t>
            </a:r>
          </a:p>
          <a:p>
            <a:pPr lvl="1">
              <a:defRPr/>
            </a:pPr>
            <a:r>
              <a:rPr lang="fr-FR" dirty="0" smtClean="0"/>
              <a:t>Attr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(2)</a:t>
            </a:r>
          </a:p>
          <a:p>
            <a:pPr lvl="1">
              <a:defRPr/>
            </a:pPr>
            <a:r>
              <a:rPr lang="fr-FR" dirty="0" smtClean="0"/>
              <a:t>CaracterData </a:t>
            </a:r>
          </a:p>
          <a:p>
            <a:pPr lvl="2">
              <a:defRPr/>
            </a:pPr>
            <a:r>
              <a:rPr lang="fr-FR" dirty="0" smtClean="0"/>
              <a:t>Text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(3)</a:t>
            </a:r>
          </a:p>
          <a:p>
            <a:pPr lvl="2">
              <a:defRPr/>
            </a:pPr>
            <a:r>
              <a:rPr lang="fr-FR" dirty="0" smtClean="0"/>
              <a:t>Comment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(8)</a:t>
            </a:r>
          </a:p>
          <a:p>
            <a:pPr lvl="2">
              <a:defRPr/>
            </a:pPr>
            <a:r>
              <a:rPr lang="fr-FR" dirty="0" smtClean="0"/>
              <a:t>CDATASection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(4)</a:t>
            </a:r>
          </a:p>
          <a:p>
            <a:pPr lvl="1">
              <a:defRPr/>
            </a:pPr>
            <a:r>
              <a:rPr lang="fr-FR" dirty="0" smtClean="0"/>
              <a:t>Entity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(6)</a:t>
            </a:r>
          </a:p>
          <a:p>
            <a:pPr lvl="1">
              <a:defRPr/>
            </a:pPr>
            <a:r>
              <a:rPr lang="fr-FR" dirty="0" smtClean="0"/>
              <a:t>EntityReference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(5)</a:t>
            </a:r>
          </a:p>
          <a:p>
            <a:pPr lvl="1">
              <a:defRPr/>
            </a:pPr>
            <a:r>
              <a:rPr lang="fr-FR" dirty="0" smtClean="0"/>
              <a:t>Notation </a:t>
            </a:r>
            <a:r>
              <a:rPr lang="fr-FR" dirty="0">
                <a:solidFill>
                  <a:srgbClr val="FF0066"/>
                </a:solidFill>
                <a:ea typeface="+mn-ea"/>
              </a:rPr>
              <a:t>(12)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Node</a:t>
            </a:r>
          </a:p>
        </p:txBody>
      </p:sp>
      <p:sp>
        <p:nvSpPr>
          <p:cNvPr id="125955" name="Espace réservé du contenu 2"/>
          <p:cNvSpPr>
            <a:spLocks noGrp="1"/>
          </p:cNvSpPr>
          <p:nvPr>
            <p:ph idx="1"/>
          </p:nvPr>
        </p:nvSpPr>
        <p:spPr>
          <a:xfrm>
            <a:off x="2495550" y="1125538"/>
            <a:ext cx="7705725" cy="5183187"/>
          </a:xfrm>
        </p:spPr>
        <p:txBody>
          <a:bodyPr/>
          <a:lstStyle/>
          <a:p>
            <a:r>
              <a:rPr lang="fr-FR" smtClean="0"/>
              <a:t>nodeName</a:t>
            </a:r>
          </a:p>
          <a:p>
            <a:r>
              <a:rPr lang="fr-FR" smtClean="0"/>
              <a:t>NodeType</a:t>
            </a:r>
          </a:p>
          <a:p>
            <a:r>
              <a:rPr lang="fr-FR" smtClean="0"/>
              <a:t>nodeValue</a:t>
            </a:r>
          </a:p>
          <a:p>
            <a:r>
              <a:rPr lang="fr-FR" smtClean="0"/>
              <a:t>parentNode</a:t>
            </a:r>
          </a:p>
          <a:p>
            <a:r>
              <a:rPr lang="fr-FR" smtClean="0"/>
              <a:t>childNodes</a:t>
            </a:r>
          </a:p>
          <a:p>
            <a:r>
              <a:rPr lang="fr-FR" smtClean="0"/>
              <a:t>firstChild</a:t>
            </a:r>
          </a:p>
          <a:p>
            <a:r>
              <a:rPr lang="fr-FR" smtClean="0"/>
              <a:t>lastChild</a:t>
            </a:r>
          </a:p>
          <a:p>
            <a:r>
              <a:rPr lang="fr-FR" smtClean="0"/>
              <a:t>previousSibling</a:t>
            </a:r>
          </a:p>
          <a:p>
            <a:r>
              <a:rPr lang="fr-FR" smtClean="0"/>
              <a:t>nextSibling</a:t>
            </a:r>
          </a:p>
          <a:p>
            <a:r>
              <a:rPr lang="fr-FR" smtClean="0"/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L’objet Document</a:t>
            </a:r>
          </a:p>
        </p:txBody>
      </p:sp>
      <p:sp>
        <p:nvSpPr>
          <p:cNvPr id="12697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endParaRPr lang="fr-FR" smtClean="0"/>
          </a:p>
          <a:p>
            <a:r>
              <a:rPr lang="fr-FR" smtClean="0"/>
              <a:t>documentElement                  (racine)</a:t>
            </a:r>
          </a:p>
          <a:p>
            <a:r>
              <a:rPr lang="fr-FR" smtClean="0"/>
              <a:t>docType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Document</a:t>
            </a:r>
          </a:p>
        </p:txBody>
      </p:sp>
      <p:sp>
        <p:nvSpPr>
          <p:cNvPr id="1280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CreateAttribute(name)                [Attr Obj]</a:t>
            </a:r>
          </a:p>
          <a:p>
            <a:r>
              <a:rPr lang="fr-FR" smtClean="0"/>
              <a:t>CreateCDATASection(data)</a:t>
            </a:r>
          </a:p>
          <a:p>
            <a:r>
              <a:rPr lang="fr-FR" smtClean="0"/>
              <a:t>createComment(data)</a:t>
            </a:r>
          </a:p>
          <a:p>
            <a:r>
              <a:rPr lang="fr-FR" smtClean="0"/>
              <a:t>createElement(name)</a:t>
            </a:r>
          </a:p>
          <a:p>
            <a:r>
              <a:rPr lang="fr-FR" smtClean="0"/>
              <a:t>createEntityReference(name)</a:t>
            </a:r>
          </a:p>
          <a:p>
            <a:r>
              <a:rPr lang="fr-FR" smtClean="0"/>
              <a:t>createProcessingInstruction(target,data)</a:t>
            </a:r>
          </a:p>
          <a:p>
            <a:r>
              <a:rPr lang="fr-FR" smtClean="0"/>
              <a:t>createTextNode(data)</a:t>
            </a:r>
          </a:p>
          <a:p>
            <a:r>
              <a:rPr lang="fr-FR" smtClean="0"/>
              <a:t>createDocumentFragment()         (empty)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Node</a:t>
            </a:r>
          </a:p>
        </p:txBody>
      </p:sp>
      <p:sp>
        <p:nvSpPr>
          <p:cNvPr id="1290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appendChild(child)</a:t>
            </a:r>
          </a:p>
          <a:p>
            <a:r>
              <a:rPr lang="fr-FR" smtClean="0"/>
              <a:t>insertBefore(child,before)</a:t>
            </a:r>
          </a:p>
          <a:p>
            <a:r>
              <a:rPr lang="fr-FR" smtClean="0"/>
              <a:t>replaceChild(child,toReplace)</a:t>
            </a:r>
          </a:p>
          <a:p>
            <a:r>
              <a:rPr lang="fr-FR" smtClean="0"/>
              <a:t>removeChild(child)</a:t>
            </a:r>
          </a:p>
          <a:p>
            <a:r>
              <a:rPr lang="fr-FR" smtClean="0"/>
              <a:t>cloneNode(deep)</a:t>
            </a:r>
          </a:p>
          <a:p>
            <a:r>
              <a:rPr lang="fr-FR" smtClean="0"/>
              <a:t>hasChildNodes()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Element</a:t>
            </a:r>
          </a:p>
        </p:txBody>
      </p:sp>
      <p:sp>
        <p:nvSpPr>
          <p:cNvPr id="1300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setAttribute(name,value)</a:t>
            </a:r>
          </a:p>
          <a:p>
            <a:r>
              <a:rPr lang="fr-FR" smtClean="0"/>
              <a:t>getAttribute(name)</a:t>
            </a:r>
          </a:p>
          <a:p>
            <a:r>
              <a:rPr lang="fr-FR" smtClean="0"/>
              <a:t>removeAttribute(name)</a:t>
            </a:r>
          </a:p>
          <a:p>
            <a:endParaRPr lang="fr-FR" smtClean="0"/>
          </a:p>
          <a:p>
            <a:r>
              <a:rPr lang="fr-FR" smtClean="0"/>
              <a:t>setAttribute(Attr)                          [Attr Obj]</a:t>
            </a:r>
          </a:p>
          <a:p>
            <a:r>
              <a:rPr lang="fr-FR" smtClean="0"/>
              <a:t>setAttributeNode(attr)</a:t>
            </a:r>
          </a:p>
          <a:p>
            <a:r>
              <a:rPr lang="fr-FR" smtClean="0"/>
              <a:t>getAttributeNode(attr)</a:t>
            </a:r>
          </a:p>
          <a:p>
            <a:r>
              <a:rPr lang="fr-FR" smtClean="0"/>
              <a:t>removeAttributeNode(node)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CaracterData</a:t>
            </a:r>
          </a:p>
        </p:txBody>
      </p:sp>
      <p:sp>
        <p:nvSpPr>
          <p:cNvPr id="131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appendData(data)</a:t>
            </a:r>
          </a:p>
          <a:p>
            <a:r>
              <a:rPr lang="fr-FR" smtClean="0"/>
              <a:t>insertData(offset,data)</a:t>
            </a:r>
          </a:p>
          <a:p>
            <a:r>
              <a:rPr lang="fr-FR" smtClean="0"/>
              <a:t>deleteData(offset,length)</a:t>
            </a:r>
          </a:p>
          <a:p>
            <a:r>
              <a:rPr lang="fr-FR" smtClean="0"/>
              <a:t>replaceData(offset,length,data)</a:t>
            </a:r>
          </a:p>
          <a:p>
            <a:r>
              <a:rPr lang="fr-FR" smtClean="0"/>
              <a:t>substringData(offset,length)</a:t>
            </a:r>
          </a:p>
        </p:txBody>
      </p:sp>
      <p:sp>
        <p:nvSpPr>
          <p:cNvPr id="131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  <a:p>
            <a:pPr algn="ctr" eaLnBrk="1" hangingPunct="1">
              <a:buFontTx/>
              <a:buNone/>
            </a:pPr>
            <a:r>
              <a:rPr lang="fr-FR" sz="6000" smtClean="0"/>
              <a:t>Fin </a:t>
            </a:r>
            <a:r>
              <a:rPr lang="fr-FR" sz="6000" smtClean="0">
                <a:solidFill>
                  <a:srgbClr val="FF0066"/>
                </a:solidFill>
                <a:sym typeface="Wingdings" pitchFamily="2" charset="2"/>
              </a:rPr>
              <a:t></a:t>
            </a:r>
            <a:endParaRPr lang="fr-FR" sz="6000" smtClean="0">
              <a:solidFill>
                <a:srgbClr val="FF0066"/>
              </a:solidFill>
            </a:endParaRPr>
          </a:p>
        </p:txBody>
      </p:sp>
      <p:sp>
        <p:nvSpPr>
          <p:cNvPr id="13210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Extensibilité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C’est la capacité de créer son propre jeu de balises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XML:  pas de balises prédéfinies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XML est donc un métalangage : Vous pouvez créer vos propres langages de balisages</a:t>
            </a:r>
          </a:p>
        </p:txBody>
      </p:sp>
      <p:sp>
        <p:nvSpPr>
          <p:cNvPr id="15364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XML est Très strict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smtClean="0"/>
              <a:t>En effet :</a:t>
            </a:r>
          </a:p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La tolérance de HTML à un prix:</a:t>
            </a:r>
          </a:p>
          <a:p>
            <a:pPr lvl="1" eaLnBrk="1" hangingPunct="1"/>
            <a:r>
              <a:rPr lang="fr-FR" smtClean="0"/>
              <a:t>Des navigateurs énormes et coûteux</a:t>
            </a:r>
          </a:p>
          <a:p>
            <a:pPr lvl="1"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La tolérance de HTML n’est plus très importante:</a:t>
            </a:r>
          </a:p>
          <a:p>
            <a:pPr lvl="1" eaLnBrk="1" hangingPunct="1"/>
            <a:r>
              <a:rPr lang="fr-FR" smtClean="0"/>
              <a:t>Les utilisateurs utilisent de plus en plus les éditeurs graphiques</a:t>
            </a:r>
          </a:p>
        </p:txBody>
      </p:sp>
      <p:sp>
        <p:nvSpPr>
          <p:cNvPr id="1638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XML et les document structuré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Exemple…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XML et les documents structurés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XML est un « ensemble de standards » pour échanger et publier l’information d’une manière structurée.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XML est utilisé pour décrire et manipuler les documents structurés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XML et les documents structurés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XML structure les document sous forme d’arborescence , mais il n’impose pas comment peupler cette arborescence : il est donc très flexible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XML fournit un mécanisme pour manipuler à la fois l’information et sa structure sous-jacente. 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XML et les documents structurés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XML offre des mécanisme pour manipuler </a:t>
            </a:r>
            <a:r>
              <a:rPr lang="fr-FR" smtClean="0">
                <a:solidFill>
                  <a:srgbClr val="FF0066"/>
                </a:solidFill>
              </a:rPr>
              <a:t>automatiquement</a:t>
            </a:r>
            <a:r>
              <a:rPr lang="fr-FR" smtClean="0"/>
              <a:t> l’information par des application. 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Cette manipulation passe bien sûr à travers la structure</a:t>
            </a:r>
          </a:p>
        </p:txBody>
      </p:sp>
      <p:sp>
        <p:nvSpPr>
          <p:cNvPr id="20484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Application de XML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557338"/>
            <a:ext cx="8172450" cy="4525962"/>
          </a:xfrm>
        </p:spPr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Application de documents</a:t>
            </a:r>
          </a:p>
          <a:p>
            <a:pPr lvl="1" eaLnBrk="1" hangingPunct="1"/>
            <a:r>
              <a:rPr lang="fr-FR" smtClean="0"/>
              <a:t>Manipulation des informations destinées pour les humains</a:t>
            </a:r>
          </a:p>
          <a:p>
            <a:pPr lvl="1" eaLnBrk="1" hangingPunct="1">
              <a:buFontTx/>
              <a:buNone/>
            </a:pPr>
            <a:r>
              <a:rPr lang="fr-FR" smtClean="0"/>
              <a:t> </a:t>
            </a:r>
          </a:p>
          <a:p>
            <a:pPr eaLnBrk="1" hangingPunct="1"/>
            <a:r>
              <a:rPr lang="fr-FR" smtClean="0"/>
              <a:t>Application de données</a:t>
            </a:r>
          </a:p>
          <a:p>
            <a:pPr lvl="1" eaLnBrk="1" hangingPunct="1"/>
            <a:r>
              <a:rPr lang="fr-FR" smtClean="0"/>
              <a:t>Manipulation des informations destinées pour les logiciels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3" action="ppaction://hlinksldjump"/>
              </a:rPr>
              <a:t>Introduction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4" action="ppaction://hlinksldjump"/>
              </a:rPr>
              <a:t>La syntaxe XML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5" action="ppaction://hlinksldjump"/>
              </a:rPr>
              <a:t>Les espaces de noms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6" action="ppaction://hlinksldjump"/>
              </a:rPr>
              <a:t>Les schémas</a:t>
            </a: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hlinkClick r:id="rId7" action="ppaction://hlinksldjump"/>
              </a:rPr>
              <a:t>DTD (Document Type Definition)</a:t>
            </a: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hlinkClick r:id="rId8" action="ppaction://hlinksldjump"/>
              </a:rPr>
              <a:t>XSD (XML Schema Definition)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9" action="ppaction://hlinksldjump"/>
              </a:rPr>
              <a:t>Les feuilles de style</a:t>
            </a: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hlinkClick r:id="rId9" action="ppaction://hlinksldjump"/>
              </a:rPr>
              <a:t>CSS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hlinkClick r:id="rId9" action="ppaction://hlinksldjump"/>
              </a:rPr>
              <a:t>XSL (XML StyleSheet Language)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10" action="ppaction://hlinksldjump"/>
              </a:rPr>
              <a:t>XPath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11" action="ppaction://hlinksldjump"/>
              </a:rPr>
              <a:t>XQuery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12" action="ppaction://hlinksldjump"/>
              </a:rPr>
              <a:t>Autres standards</a:t>
            </a: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>
                <a:hlinkClick r:id="rId13" action="ppaction://hlinksldjump"/>
              </a:rPr>
              <a:t>Parseurs : DOM et SAX</a:t>
            </a:r>
            <a:endParaRPr lang="fr-FR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endParaRPr lang="fr-F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Domaines d’application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Publication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Commerce électronique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Gestion électronique du contenu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Échange de données entre Systèmes d’informations hétérogènes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</p:txBody>
      </p:sp>
      <p:sp>
        <p:nvSpPr>
          <p:cNvPr id="22532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Outils Logiciels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Navigateurs XML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Éditeurs XML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Parseurs XML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Processeurs XSL</a:t>
            </a:r>
          </a:p>
        </p:txBody>
      </p:sp>
      <p:sp>
        <p:nvSpPr>
          <p:cNvPr id="2355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 syntaxe XML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XML impose un certain nombre de règles de syntaxe</a:t>
            </a:r>
          </a:p>
          <a:p>
            <a:pPr eaLnBrk="1" hangingPunct="1">
              <a:defRPr/>
            </a:pPr>
            <a:endParaRPr lang="fr-FR" sz="2400" dirty="0" smtClean="0"/>
          </a:p>
          <a:p>
            <a:pPr eaLnBrk="1" hangingPunct="1">
              <a:defRPr/>
            </a:pPr>
            <a:r>
              <a:rPr lang="fr-FR" sz="2400" dirty="0" smtClean="0"/>
              <a:t>XML est très strict en ce qui concerne le respect de ces règles et ne tolère la moindre erreur</a:t>
            </a:r>
          </a:p>
          <a:p>
            <a:pPr marL="0" indent="0" eaLnBrk="1" hangingPunct="1">
              <a:buFontTx/>
              <a:buNone/>
              <a:defRPr/>
            </a:pPr>
            <a:endParaRPr lang="fr-FR" sz="2400" dirty="0"/>
          </a:p>
          <a:p>
            <a:pPr eaLnBrk="1" hangingPunct="1">
              <a:defRPr/>
            </a:pPr>
            <a:r>
              <a:rPr lang="fr-FR" sz="2400" dirty="0" smtClean="0"/>
              <a:t>Un document qui respect toutes les règle de syntaxe est dit un document </a:t>
            </a:r>
            <a:r>
              <a:rPr lang="fr-FR" sz="2400" dirty="0" smtClean="0">
                <a:solidFill>
                  <a:srgbClr val="FF0066"/>
                </a:solidFill>
              </a:rPr>
              <a:t>bien formé 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rgbClr val="FF0066"/>
                </a:solidFill>
              </a:rPr>
              <a:t>well formed</a:t>
            </a:r>
            <a:r>
              <a:rPr lang="fr-FR" sz="2400" dirty="0" smtClean="0"/>
              <a:t>)</a:t>
            </a:r>
          </a:p>
          <a:p>
            <a:pPr eaLnBrk="1" hangingPunct="1">
              <a:defRPr/>
            </a:pPr>
            <a:endParaRPr lang="fr-FR" sz="2400" dirty="0"/>
          </a:p>
          <a:p>
            <a:pPr eaLnBrk="1" hangingPunct="1">
              <a:defRPr/>
            </a:pPr>
            <a:r>
              <a:rPr lang="fr-FR" sz="2400" dirty="0" smtClean="0"/>
              <a:t>Un document qui n’est pas bien formé ne peut être traité comme étant du XML</a:t>
            </a:r>
          </a:p>
          <a:p>
            <a:pPr eaLnBrk="1" hangingPunct="1">
              <a:defRPr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mtClean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343025" y="115888"/>
          <a:ext cx="10274300" cy="66754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74300"/>
              </a:tblGrid>
              <a:tr h="6675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&lt;?xml</a:t>
                      </a:r>
                      <a:r>
                        <a:rPr lang="fr-FR" sz="1800" baseline="0" dirty="0" smtClean="0"/>
                        <a:t> version = "1.0"  ?</a:t>
                      </a:r>
                      <a:r>
                        <a:rPr lang="fr-FR" sz="18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CC00"/>
                          </a:solidFill>
                        </a:rPr>
                        <a:t>&lt;!-- exemple de document XML --&gt;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&lt;liste&gt;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&lt;étudiant code ="E1"&gt;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&lt;nom&gt;Moujtahid&lt;/nom&gt;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&lt;prénom&gt;Moujidd&lt;/prénom&gt;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&lt;age&gt;25&lt;/age&gt;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&lt;adresse&gt;25, rue Najah, Fès&lt;/adresse&gt;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&lt;photo source ="moujtahid.jpg" /&gt;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&lt;/étudiant&gt;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&lt;étudiant code ="E2"&gt;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&lt;nom&gt;Kaddouri&lt;/nom&gt;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&lt;prénom&gt;Kaddour&lt;/prénom&gt;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&lt;age&gt;26&lt;/age&gt;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&lt;adresse&gt;26, rue Al Falah, Fès&lt;/adresse&gt;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&lt;photo source ="kaddouri.jpg" /&gt;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&lt;/étudiant&gt;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&lt;étudiant code ='E3'&gt;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&lt;nom&gt;Jallouli&lt;/nom&gt;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&lt;prénom&gt;Jalloul&lt;/prénom&gt;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&lt;age&gt;27&lt;/age&gt;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&lt;photo source ="jallouli.jp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&lt;/étudiant&gt;	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&lt;/liste&gt;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 syntaxe XML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Éléments</a:t>
            </a:r>
          </a:p>
          <a:p>
            <a:pPr lvl="1" eaLnBrk="1" hangingPunct="1"/>
            <a:r>
              <a:rPr lang="fr-FR" sz="2400" smtClean="0"/>
              <a:t>Les noms en XML</a:t>
            </a:r>
          </a:p>
          <a:p>
            <a:pPr lvl="1" eaLnBrk="1" hangingPunct="1"/>
            <a:r>
              <a:rPr lang="fr-FR" sz="2400" smtClean="0"/>
              <a:t>La casse</a:t>
            </a:r>
          </a:p>
          <a:p>
            <a:pPr lvl="1" eaLnBrk="1" hangingPunct="1"/>
            <a:r>
              <a:rPr lang="fr-FR" sz="2400" smtClean="0"/>
              <a:t>Les attributs</a:t>
            </a:r>
          </a:p>
          <a:p>
            <a:pPr lvl="1" eaLnBrk="1" hangingPunct="1"/>
            <a:r>
              <a:rPr lang="fr-FR" sz="2400" smtClean="0"/>
              <a:t>Les éléments vides</a:t>
            </a:r>
          </a:p>
          <a:p>
            <a:pPr eaLnBrk="1" hangingPunct="1"/>
            <a:r>
              <a:rPr lang="fr-FR" sz="2400" smtClean="0"/>
              <a:t>Les chevauchements</a:t>
            </a:r>
          </a:p>
          <a:p>
            <a:pPr eaLnBrk="1" hangingPunct="1"/>
            <a:r>
              <a:rPr lang="fr-FR" sz="2400" smtClean="0"/>
              <a:t>L’élément racine</a:t>
            </a:r>
          </a:p>
          <a:p>
            <a:pPr eaLnBrk="1" hangingPunct="1"/>
            <a:r>
              <a:rPr lang="fr-FR" sz="2400" smtClean="0"/>
              <a:t>Les commentaires</a:t>
            </a:r>
          </a:p>
          <a:p>
            <a:pPr eaLnBrk="1" hangingPunct="1"/>
            <a:r>
              <a:rPr lang="fr-FR" sz="2400" smtClean="0"/>
              <a:t>La déclaration XML</a:t>
            </a:r>
          </a:p>
          <a:p>
            <a:pPr eaLnBrk="1" hangingPunct="1"/>
            <a:r>
              <a:rPr lang="fr-FR" sz="2400" smtClean="0"/>
              <a:t>Les entités</a:t>
            </a:r>
          </a:p>
          <a:p>
            <a:pPr eaLnBrk="1" hangingPunct="1"/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éléments XML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557338"/>
            <a:ext cx="8172450" cy="4525962"/>
          </a:xfrm>
        </p:spPr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&lt;</a:t>
            </a:r>
            <a:r>
              <a:rPr lang="fr-FR" smtClean="0">
                <a:solidFill>
                  <a:srgbClr val="FF0066"/>
                </a:solidFill>
              </a:rPr>
              <a:t>balise</a:t>
            </a:r>
            <a:r>
              <a:rPr lang="fr-FR" smtClean="0"/>
              <a:t>&gt; Contenu &lt;/</a:t>
            </a:r>
            <a:r>
              <a:rPr lang="fr-FR" smtClean="0">
                <a:solidFill>
                  <a:srgbClr val="FF0066"/>
                </a:solidFill>
              </a:rPr>
              <a:t>balise</a:t>
            </a:r>
            <a:r>
              <a:rPr lang="fr-FR" smtClean="0"/>
              <a:t>&gt;</a:t>
            </a:r>
          </a:p>
          <a:p>
            <a:pPr eaLnBrk="1" hangingPunct="1"/>
            <a:endParaRPr lang="fr-FR" smtClean="0"/>
          </a:p>
          <a:p>
            <a:pPr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noms XML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noms des éléments doivent commencer par : </a:t>
            </a:r>
            <a:r>
              <a:rPr lang="fr-FR" smtClean="0">
                <a:solidFill>
                  <a:srgbClr val="FF0066"/>
                </a:solidFill>
              </a:rPr>
              <a:t>a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b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c</a:t>
            </a:r>
            <a:r>
              <a:rPr lang="fr-FR" smtClean="0"/>
              <a:t>,… ,</a:t>
            </a:r>
            <a:r>
              <a:rPr lang="fr-FR" smtClean="0">
                <a:solidFill>
                  <a:srgbClr val="FF0066"/>
                </a:solidFill>
              </a:rPr>
              <a:t>A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B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C</a:t>
            </a:r>
            <a:r>
              <a:rPr lang="fr-FR" smtClean="0"/>
              <a:t>,… ou </a:t>
            </a:r>
            <a:r>
              <a:rPr lang="fr-FR" smtClean="0">
                <a:solidFill>
                  <a:srgbClr val="FF0066"/>
                </a:solidFill>
              </a:rPr>
              <a:t>_</a:t>
            </a:r>
            <a:r>
              <a:rPr lang="fr-FR" smtClean="0"/>
              <a:t>.</a:t>
            </a:r>
          </a:p>
          <a:p>
            <a:pPr eaLnBrk="1" hangingPunct="1"/>
            <a:r>
              <a:rPr lang="fr-FR" smtClean="0"/>
              <a:t>Le reste du nom est constitué par des </a:t>
            </a:r>
            <a:r>
              <a:rPr lang="fr-FR" smtClean="0">
                <a:solidFill>
                  <a:srgbClr val="FF0066"/>
                </a:solidFill>
              </a:rPr>
              <a:t>lettres</a:t>
            </a:r>
            <a:r>
              <a:rPr lang="fr-FR" smtClean="0"/>
              <a:t>, des </a:t>
            </a:r>
            <a:r>
              <a:rPr lang="fr-FR" smtClean="0">
                <a:solidFill>
                  <a:srgbClr val="FF0066"/>
                </a:solidFill>
              </a:rPr>
              <a:t>chiffres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_ 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- 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. </a:t>
            </a:r>
            <a:r>
              <a:rPr lang="fr-FR" smtClean="0"/>
              <a:t>, </a:t>
            </a:r>
            <a:r>
              <a:rPr lang="fr-FR" smtClean="0">
                <a:solidFill>
                  <a:srgbClr val="FF0066"/>
                </a:solidFill>
              </a:rPr>
              <a:t>:</a:t>
            </a:r>
            <a:r>
              <a:rPr lang="fr-FR" smtClean="0"/>
              <a:t> .</a:t>
            </a:r>
          </a:p>
          <a:p>
            <a:pPr eaLnBrk="1" hangingPunct="1"/>
            <a:r>
              <a:rPr lang="fr-FR" smtClean="0"/>
              <a:t>Les nom en XML ne doivent pas commencer par </a:t>
            </a:r>
            <a:r>
              <a:rPr lang="fr-FR" smtClean="0">
                <a:solidFill>
                  <a:srgbClr val="FF0066"/>
                </a:solidFill>
              </a:rPr>
              <a:t>xml</a:t>
            </a:r>
          </a:p>
          <a:p>
            <a:pPr eaLnBrk="1" hangingPunct="1"/>
            <a:r>
              <a:rPr lang="fr-FR" smtClean="0"/>
              <a:t>Les </a:t>
            </a:r>
            <a:r>
              <a:rPr lang="fr-FR" smtClean="0">
                <a:solidFill>
                  <a:srgbClr val="FF0066"/>
                </a:solidFill>
              </a:rPr>
              <a:t>espaces</a:t>
            </a:r>
            <a:r>
              <a:rPr lang="fr-FR" smtClean="0"/>
              <a:t> ne sont pas autorisés</a:t>
            </a:r>
          </a:p>
          <a:p>
            <a:pPr eaLnBrk="1" hangingPunct="1"/>
            <a:r>
              <a:rPr lang="fr-FR" smtClean="0"/>
              <a:t>Le «</a:t>
            </a:r>
            <a:r>
              <a:rPr lang="fr-FR" smtClean="0">
                <a:solidFill>
                  <a:srgbClr val="FF0066"/>
                </a:solidFill>
              </a:rPr>
              <a:t>:</a:t>
            </a:r>
            <a:r>
              <a:rPr lang="fr-FR" smtClean="0"/>
              <a:t>» a une signification particulière. Éviter de l’utiliser</a:t>
            </a:r>
          </a:p>
          <a:p>
            <a:pPr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 casse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 casse est importante dans les noms XML</a:t>
            </a:r>
          </a:p>
          <a:p>
            <a:pPr lvl="1" eaLnBrk="1" hangingPunct="1"/>
            <a:r>
              <a:rPr lang="fr-FR" smtClean="0"/>
              <a:t>&lt;ETUDIANT&gt;</a:t>
            </a:r>
          </a:p>
          <a:p>
            <a:pPr lvl="1" eaLnBrk="1" hangingPunct="1"/>
            <a:r>
              <a:rPr lang="fr-FR" smtClean="0"/>
              <a:t>&lt;etudiant&gt;</a:t>
            </a:r>
          </a:p>
          <a:p>
            <a:pPr lvl="1" eaLnBrk="1" hangingPunct="1"/>
            <a:r>
              <a:rPr lang="fr-FR" smtClean="0"/>
              <a:t>&lt;EtuDiant&gt;</a:t>
            </a:r>
          </a:p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Par convention, en préfère le minuscule pour les noms des éléments et des attributs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Attributs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557338"/>
            <a:ext cx="8172450" cy="4525962"/>
          </a:xfrm>
        </p:spPr>
        <p:txBody>
          <a:bodyPr/>
          <a:lstStyle/>
          <a:p>
            <a:pPr eaLnBrk="1" hangingPunct="1"/>
            <a:r>
              <a:rPr lang="fr-FR" smtClean="0"/>
              <a:t>Pour ajouter une information supplémentaire aux éléments</a:t>
            </a:r>
          </a:p>
          <a:p>
            <a:pPr eaLnBrk="1" hangingPunct="1">
              <a:buFontTx/>
              <a:buNone/>
            </a:pPr>
            <a:r>
              <a:rPr lang="fr-FR" smtClean="0"/>
              <a:t>&lt;élément </a:t>
            </a:r>
            <a:r>
              <a:rPr lang="fr-FR" smtClean="0">
                <a:solidFill>
                  <a:srgbClr val="FF0066"/>
                </a:solidFill>
              </a:rPr>
              <a:t>attribut</a:t>
            </a:r>
            <a:r>
              <a:rPr lang="fr-FR" smtClean="0"/>
              <a:t> = </a:t>
            </a:r>
            <a:r>
              <a:rPr lang="en-US" smtClean="0">
                <a:solidFill>
                  <a:srgbClr val="FF0066"/>
                </a:solidFill>
              </a:rPr>
              <a:t>"</a:t>
            </a:r>
            <a:r>
              <a:rPr lang="fr-FR" smtClean="0">
                <a:solidFill>
                  <a:srgbClr val="FF0066"/>
                </a:solidFill>
              </a:rPr>
              <a:t>valeur </a:t>
            </a:r>
            <a:r>
              <a:rPr lang="en-US" smtClean="0">
                <a:solidFill>
                  <a:srgbClr val="FF0066"/>
                </a:solidFill>
              </a:rPr>
              <a:t>"</a:t>
            </a:r>
            <a:r>
              <a:rPr lang="fr-FR" smtClean="0">
                <a:solidFill>
                  <a:srgbClr val="FF0066"/>
                </a:solidFill>
              </a:rPr>
              <a:t> </a:t>
            </a:r>
            <a:r>
              <a:rPr lang="fr-FR" smtClean="0"/>
              <a:t>&gt; </a:t>
            </a:r>
          </a:p>
          <a:p>
            <a:pPr lvl="1" eaLnBrk="1" hangingPunct="1">
              <a:buFontTx/>
              <a:buNone/>
            </a:pPr>
            <a:r>
              <a:rPr lang="fr-FR" smtClean="0"/>
              <a:t>			Contenu</a:t>
            </a:r>
          </a:p>
          <a:p>
            <a:pPr eaLnBrk="1" hangingPunct="1">
              <a:buFontTx/>
              <a:buNone/>
            </a:pPr>
            <a:r>
              <a:rPr lang="fr-FR" smtClean="0"/>
              <a:t>&lt;/élément&gt;</a:t>
            </a:r>
          </a:p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Les mêmes règles de nommage que les éléments</a:t>
            </a:r>
          </a:p>
          <a:p>
            <a:pPr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Fermeture des balises et éléments vides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Toute balise ouverte doit être fermée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Même les balises des éléments vides (</a:t>
            </a:r>
            <a:r>
              <a:rPr lang="fr-FR" dirty="0"/>
              <a:t>qui ne </a:t>
            </a:r>
            <a:r>
              <a:rPr lang="fr-FR" dirty="0" smtClean="0"/>
              <a:t>contiennent </a:t>
            </a:r>
            <a:r>
              <a:rPr lang="fr-FR" dirty="0"/>
              <a:t>pas de contenu</a:t>
            </a:r>
            <a:r>
              <a:rPr lang="fr-FR" dirty="0" smtClean="0"/>
              <a:t>) doivent être fermés:</a:t>
            </a:r>
          </a:p>
          <a:p>
            <a:pPr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r>
              <a:rPr lang="fr-FR" dirty="0" smtClean="0"/>
              <a:t>Exemple:</a:t>
            </a:r>
          </a:p>
          <a:p>
            <a:pPr marL="0" indent="0">
              <a:buFontTx/>
              <a:buNone/>
              <a:defRPr/>
            </a:pPr>
            <a:r>
              <a:rPr lang="fr-F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dirty="0">
                <a:solidFill>
                  <a:srgbClr val="EA8F0F"/>
                </a:solidFill>
                <a:latin typeface="Courier New"/>
              </a:rPr>
              <a:t>photo </a:t>
            </a:r>
            <a:r>
              <a:rPr lang="fr-FR" dirty="0">
                <a:solidFill>
                  <a:srgbClr val="D00020"/>
                </a:solidFill>
                <a:latin typeface="Courier New"/>
              </a:rPr>
              <a:t>source=</a:t>
            </a:r>
            <a:r>
              <a:rPr lang="fr-FR" dirty="0">
                <a:solidFill>
                  <a:srgbClr val="000090"/>
                </a:solidFill>
                <a:latin typeface="Courier New"/>
              </a:rPr>
              <a:t>"</a:t>
            </a:r>
            <a:r>
              <a:rPr lang="fr-FR" dirty="0" smtClean="0">
                <a:solidFill>
                  <a:srgbClr val="000090"/>
                </a:solidFill>
                <a:latin typeface="Courier New"/>
              </a:rPr>
              <a:t>moujtahid.jpg"</a:t>
            </a:r>
            <a:r>
              <a:rPr lang="fr-FR" dirty="0" smtClean="0">
                <a:solidFill>
                  <a:srgbClr val="0000FF"/>
                </a:solidFill>
                <a:latin typeface="Courier New"/>
              </a:rPr>
              <a:t>&gt;&lt;</a:t>
            </a:r>
            <a:r>
              <a:rPr lang="fr-FR" dirty="0" smtClean="0">
                <a:solidFill>
                  <a:srgbClr val="EA8F0F"/>
                </a:solidFill>
                <a:latin typeface="Courier New"/>
              </a:rPr>
              <a:t>/photo</a:t>
            </a:r>
            <a:r>
              <a:rPr lang="fr-FR" dirty="0" smtClean="0">
                <a:solidFill>
                  <a:srgbClr val="0000FF"/>
                </a:solidFill>
                <a:latin typeface="Courier New"/>
              </a:rPr>
              <a:t>&gt;</a:t>
            </a:r>
            <a:endParaRPr lang="fr-FR" dirty="0"/>
          </a:p>
          <a:p>
            <a:pPr marL="0" indent="0">
              <a:buFontTx/>
              <a:buNone/>
              <a:defRPr/>
            </a:pPr>
            <a:r>
              <a:rPr lang="fr-FR" dirty="0" smtClean="0"/>
              <a:t> Ou plus simple et plus préféré:</a:t>
            </a:r>
          </a:p>
          <a:p>
            <a:pPr marL="0" indent="0">
              <a:buFontTx/>
              <a:buNone/>
              <a:defRPr/>
            </a:pPr>
            <a:r>
              <a:rPr lang="fr-F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dirty="0">
                <a:solidFill>
                  <a:srgbClr val="EA8F0F"/>
                </a:solidFill>
                <a:latin typeface="Courier New"/>
              </a:rPr>
              <a:t>photo </a:t>
            </a:r>
            <a:r>
              <a:rPr lang="fr-FR" dirty="0">
                <a:solidFill>
                  <a:srgbClr val="D00020"/>
                </a:solidFill>
                <a:latin typeface="Courier New"/>
              </a:rPr>
              <a:t>source=</a:t>
            </a:r>
            <a:r>
              <a:rPr lang="fr-FR" dirty="0">
                <a:solidFill>
                  <a:srgbClr val="000090"/>
                </a:solidFill>
                <a:latin typeface="Courier New"/>
              </a:rPr>
              <a:t>"</a:t>
            </a:r>
            <a:r>
              <a:rPr lang="fr-FR" dirty="0" smtClean="0">
                <a:solidFill>
                  <a:srgbClr val="000090"/>
                </a:solidFill>
                <a:latin typeface="Courier New"/>
              </a:rPr>
              <a:t>moujtahid.jpg" </a:t>
            </a:r>
            <a:r>
              <a:rPr lang="fr-FR" dirty="0" smtClean="0">
                <a:solidFill>
                  <a:srgbClr val="EA8F0F"/>
                </a:solidFill>
                <a:latin typeface="Courier New"/>
              </a:rPr>
              <a:t>/</a:t>
            </a:r>
            <a:r>
              <a:rPr lang="fr-FR" dirty="0" smtClean="0">
                <a:solidFill>
                  <a:srgbClr val="0000FF"/>
                </a:solidFill>
                <a:latin typeface="Courier New"/>
              </a:rPr>
              <a:t>&gt;</a:t>
            </a:r>
            <a:endParaRPr lang="fr-FR" dirty="0"/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>
                <a:hlinkClick r:id="rId3" action="ppaction://hlinksldjump"/>
              </a:rPr>
              <a:t>XML, C’est quoi ?</a:t>
            </a:r>
            <a:endParaRPr lang="fr-FR" smtClean="0"/>
          </a:p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>
                <a:hlinkClick r:id="rId4" action="ppaction://hlinksldjump"/>
              </a:rPr>
              <a:t>Domaine d’application</a:t>
            </a:r>
            <a:endParaRPr lang="fr-FR" smtClean="0"/>
          </a:p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>
                <a:hlinkClick r:id="rId5" action="ppaction://hlinksldjump"/>
              </a:rPr>
              <a:t>Outils logiciels</a:t>
            </a:r>
            <a:endParaRPr lang="fr-FR" smtClean="0"/>
          </a:p>
        </p:txBody>
      </p:sp>
      <p:sp>
        <p:nvSpPr>
          <p:cNvPr id="5124" name="AutoShape 4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chevauchements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Les éléments en XML doivent être proprement imbriqués: il faux éviter les chevauchement: </a:t>
            </a:r>
          </a:p>
          <a:p>
            <a:pPr marL="0" indent="0" eaLnBrk="1" hangingPunct="1">
              <a:buFontTx/>
              <a:buNone/>
              <a:defRPr/>
            </a:pPr>
            <a:endParaRPr lang="fr-FR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fr-FR" dirty="0" smtClean="0"/>
              <a:t>             </a:t>
            </a:r>
            <a:r>
              <a:rPr lang="fr-FR" dirty="0" smtClean="0">
                <a:solidFill>
                  <a:srgbClr val="00CC00"/>
                </a:solidFill>
              </a:rPr>
              <a:t>[(………)]                       </a:t>
            </a:r>
            <a:r>
              <a:rPr lang="fr-FR" dirty="0" smtClean="0">
                <a:solidFill>
                  <a:schemeClr val="tx1"/>
                </a:solidFill>
              </a:rPr>
              <a:t>||||</a:t>
            </a:r>
            <a:r>
              <a:rPr lang="fr-FR" dirty="0" smtClean="0">
                <a:solidFill>
                  <a:srgbClr val="00CC00"/>
                </a:solidFill>
              </a:rPr>
              <a:t>                     </a:t>
            </a:r>
            <a:r>
              <a:rPr lang="fr-FR" dirty="0" smtClean="0">
                <a:solidFill>
                  <a:srgbClr val="FF0000"/>
                </a:solidFill>
              </a:rPr>
              <a:t>[(…...…])</a:t>
            </a:r>
          </a:p>
          <a:p>
            <a:pPr marL="0" indent="0" eaLnBrk="1" hangingPunct="1"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fr-FR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fr-FR" dirty="0" smtClean="0">
                <a:solidFill>
                  <a:srgbClr val="00CC00"/>
                </a:solidFill>
              </a:rPr>
              <a:t>           &lt;b1&gt;&lt;b2&gt; …&lt;/b2&gt;&lt;/b1&gt;</a:t>
            </a:r>
            <a:r>
              <a:rPr lang="fr-FR" dirty="0" smtClean="0">
                <a:solidFill>
                  <a:schemeClr val="tx1"/>
                </a:solidFill>
              </a:rPr>
              <a:t>||||</a:t>
            </a:r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>
                <a:solidFill>
                  <a:srgbClr val="FF0000"/>
                </a:solidFill>
              </a:rPr>
              <a:t>b1&gt;&lt;b2</a:t>
            </a:r>
            <a:r>
              <a:rPr lang="fr-FR" dirty="0" smtClean="0">
                <a:solidFill>
                  <a:srgbClr val="FF0000"/>
                </a:solidFill>
              </a:rPr>
              <a:t>&gt;… &lt;/b1&gt;&lt;/b2&gt;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52738"/>
            <a:ext cx="1181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365625"/>
            <a:ext cx="1181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3" y="2835275"/>
            <a:ext cx="1181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5" y="4365625"/>
            <a:ext cx="1181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Elément racine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Tout document XML doit être une arborescence proprement construite</a:t>
            </a:r>
          </a:p>
          <a:p>
            <a:endParaRPr lang="fr-FR" smtClean="0"/>
          </a:p>
          <a:p>
            <a:r>
              <a:rPr lang="fr-FR" smtClean="0"/>
              <a:t>Donc, tout document XML possède un seul élément de niveau supérieur : la racine de l’arbre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Les commentaires en XML ont la même syntaxe qu’en HTML:</a:t>
            </a:r>
          </a:p>
          <a:p>
            <a:pPr marL="0" indent="0" algn="ctr">
              <a:buFontTx/>
              <a:buNone/>
              <a:defRPr/>
            </a:pPr>
            <a:r>
              <a:rPr lang="fr-FR" dirty="0" smtClean="0">
                <a:solidFill>
                  <a:srgbClr val="00CC00"/>
                </a:solidFill>
              </a:rPr>
              <a:t>&lt;!– C’est un commentaire --&gt;</a:t>
            </a:r>
            <a:endParaRPr lang="fr-FR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déclaration 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La déclaration XML (ou prologue) est :</a:t>
            </a:r>
          </a:p>
          <a:p>
            <a:pPr marL="457200" lvl="1" indent="0">
              <a:buFontTx/>
              <a:buNone/>
              <a:defRPr/>
            </a:pPr>
            <a:r>
              <a:rPr lang="fr-F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dirty="0">
                <a:solidFill>
                  <a:srgbClr val="602020"/>
                </a:solidFill>
                <a:latin typeface="Courier New"/>
              </a:rPr>
              <a:t>?xml version ="1.0" </a:t>
            </a:r>
            <a:r>
              <a:rPr lang="fr-FR" dirty="0" smtClean="0">
                <a:solidFill>
                  <a:srgbClr val="602020"/>
                </a:solidFill>
                <a:latin typeface="Courier New"/>
              </a:rPr>
              <a:t>?</a:t>
            </a:r>
            <a:r>
              <a:rPr lang="fr-FR" dirty="0" smtClean="0">
                <a:solidFill>
                  <a:srgbClr val="0000FF"/>
                </a:solidFill>
                <a:latin typeface="Courier New"/>
              </a:rPr>
              <a:t>&gt;</a:t>
            </a:r>
            <a:endParaRPr lang="fr-FR" dirty="0" smtClean="0"/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smtClean="0"/>
              <a:t>La déclaration XML est optionnelle est doit être sur la première ligne du document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smtClean="0"/>
              <a:t>On peut y déclarer la version de XML, l’encodage utilisé (par défaut utf-8), …</a:t>
            </a:r>
          </a:p>
          <a:p>
            <a:pPr marL="0" indent="0">
              <a:buFontTx/>
              <a:buNone/>
              <a:defRPr/>
            </a:pPr>
            <a:r>
              <a:rPr lang="fr-F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dirty="0">
                <a:solidFill>
                  <a:srgbClr val="602020"/>
                </a:solidFill>
                <a:latin typeface="Courier New"/>
              </a:rPr>
              <a:t>?xml version ="1.0" </a:t>
            </a:r>
            <a:r>
              <a:rPr lang="fr-FR" dirty="0" smtClean="0">
                <a:solidFill>
                  <a:srgbClr val="602020"/>
                </a:solidFill>
                <a:latin typeface="Courier New"/>
              </a:rPr>
              <a:t>encoding = "utf-16" ?</a:t>
            </a:r>
            <a:r>
              <a:rPr lang="fr-FR" dirty="0" smtClean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dirty="0" smtClean="0"/>
              <a:t> </a:t>
            </a:r>
          </a:p>
          <a:p>
            <a:pPr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entités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341438"/>
            <a:ext cx="10274300" cy="4741862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Certains caractères entrent dans le codage du XML et sont considérés comme spéciaux </a:t>
            </a:r>
          </a:p>
          <a:p>
            <a:pPr>
              <a:defRPr/>
            </a:pPr>
            <a:r>
              <a:rPr lang="fr-FR" sz="2400" dirty="0"/>
              <a:t>XML propose des « entités </a:t>
            </a:r>
            <a:r>
              <a:rPr lang="fr-FR" sz="2400" dirty="0" smtClean="0"/>
              <a:t>prédéfinies» </a:t>
            </a:r>
            <a:r>
              <a:rPr lang="fr-FR" sz="2400" dirty="0"/>
              <a:t>pour permettre d’introduire ces caractères proprement dans le contenu d’un document XML:</a:t>
            </a:r>
          </a:p>
          <a:p>
            <a:pPr marL="0" indent="0">
              <a:buFontTx/>
              <a:buNone/>
              <a:defRPr/>
            </a:pPr>
            <a:r>
              <a:rPr lang="fr-FR" sz="2400" dirty="0">
                <a:latin typeface="Courier New"/>
              </a:rPr>
              <a:t>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2400" dirty="0">
                <a:solidFill>
                  <a:srgbClr val="000090"/>
                </a:solidFill>
                <a:latin typeface="Courier New"/>
              </a:rPr>
              <a:t>»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fr-FR" sz="2400" dirty="0" smtClean="0">
                <a:solidFill>
                  <a:srgbClr val="000090"/>
                </a:solidFill>
                <a:latin typeface="Courier New"/>
              </a:rPr>
              <a:t>= </a:t>
            </a:r>
            <a:r>
              <a:rPr lang="fr-FR" sz="2400" dirty="0">
                <a:solidFill>
                  <a:srgbClr val="000090"/>
                </a:solidFill>
                <a:latin typeface="Courier New"/>
              </a:rPr>
              <a:t>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&amp;lt;</a:t>
            </a:r>
            <a:r>
              <a:rPr lang="fr-FR" sz="2400" dirty="0">
                <a:solidFill>
                  <a:srgbClr val="000090"/>
                </a:solidFill>
                <a:latin typeface="Courier New"/>
              </a:rPr>
              <a:t>» </a:t>
            </a:r>
            <a:endParaRPr lang="fr-FR" sz="2400" dirty="0" smtClean="0">
              <a:solidFill>
                <a:srgbClr val="000090"/>
              </a:solidFill>
              <a:latin typeface="Courier New"/>
            </a:endParaRPr>
          </a:p>
          <a:p>
            <a:pPr marL="0" indent="0">
              <a:buFontTx/>
              <a:buNone/>
              <a:defRPr/>
            </a:pPr>
            <a:r>
              <a:rPr lang="fr-FR" sz="2400" dirty="0" smtClean="0">
                <a:latin typeface="Courier New"/>
              </a:rPr>
              <a:t>«</a:t>
            </a:r>
            <a:r>
              <a:rPr lang="fr-FR" sz="2400" dirty="0" smtClean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2400" dirty="0" smtClean="0">
                <a:latin typeface="Courier New"/>
              </a:rPr>
              <a:t>» </a:t>
            </a:r>
            <a:r>
              <a:rPr lang="fr-FR" sz="2400" dirty="0">
                <a:latin typeface="Courier New"/>
              </a:rPr>
              <a:t>= 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&amp;gt</a:t>
            </a:r>
            <a:r>
              <a:rPr lang="fr-FR" sz="2400" dirty="0" smtClean="0">
                <a:solidFill>
                  <a:srgbClr val="0000FF"/>
                </a:solidFill>
                <a:latin typeface="Courier New"/>
              </a:rPr>
              <a:t>;</a:t>
            </a:r>
            <a:r>
              <a:rPr lang="fr-FR" sz="2400" dirty="0" smtClean="0">
                <a:latin typeface="Courier New"/>
              </a:rPr>
              <a:t>»</a:t>
            </a:r>
            <a:endParaRPr lang="fr-FR" sz="2400" dirty="0">
              <a:latin typeface="Courier New"/>
            </a:endParaRPr>
          </a:p>
          <a:p>
            <a:pPr marL="0" indent="0">
              <a:buFontTx/>
              <a:buNone/>
              <a:defRPr/>
            </a:pPr>
            <a:r>
              <a:rPr lang="fr-FR" sz="2400" dirty="0">
                <a:latin typeface="Courier New"/>
              </a:rPr>
              <a:t>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fr-FR" sz="2400" dirty="0">
                <a:latin typeface="Courier New"/>
              </a:rPr>
              <a:t>» = 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&amp;quot;</a:t>
            </a:r>
            <a:r>
              <a:rPr lang="fr-FR" sz="2400" dirty="0">
                <a:latin typeface="Courier New"/>
              </a:rPr>
              <a:t>»      </a:t>
            </a:r>
            <a:endParaRPr lang="fr-FR" sz="2400" dirty="0" smtClean="0">
              <a:latin typeface="Courier New"/>
            </a:endParaRPr>
          </a:p>
          <a:p>
            <a:pPr marL="0" indent="0">
              <a:buFontTx/>
              <a:buNone/>
              <a:defRPr/>
            </a:pPr>
            <a:r>
              <a:rPr lang="fr-FR" sz="2400" dirty="0" smtClean="0">
                <a:latin typeface="Courier New"/>
              </a:rPr>
              <a:t>«</a:t>
            </a:r>
            <a:r>
              <a:rPr lang="fr-FR" sz="2400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fr-FR" sz="2400" dirty="0" smtClean="0">
                <a:latin typeface="Courier New"/>
              </a:rPr>
              <a:t>» </a:t>
            </a:r>
            <a:r>
              <a:rPr lang="fr-FR" sz="2400" dirty="0">
                <a:latin typeface="Courier New"/>
              </a:rPr>
              <a:t>= 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&amp;apos;</a:t>
            </a:r>
            <a:r>
              <a:rPr lang="fr-FR" sz="2400" dirty="0">
                <a:latin typeface="Courier New"/>
              </a:rPr>
              <a:t>» </a:t>
            </a:r>
          </a:p>
          <a:p>
            <a:pPr marL="0" indent="0">
              <a:buFontTx/>
              <a:buNone/>
              <a:defRPr/>
            </a:pPr>
            <a:r>
              <a:rPr lang="fr-FR" sz="2400" dirty="0">
                <a:latin typeface="Courier New"/>
              </a:rPr>
              <a:t>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&amp;</a:t>
            </a:r>
            <a:r>
              <a:rPr lang="fr-FR" sz="2400" dirty="0">
                <a:latin typeface="Courier New"/>
              </a:rPr>
              <a:t>» = «</a:t>
            </a:r>
            <a:r>
              <a:rPr lang="fr-FR" sz="2400" dirty="0">
                <a:solidFill>
                  <a:srgbClr val="0000FF"/>
                </a:solidFill>
                <a:latin typeface="Courier New"/>
              </a:rPr>
              <a:t>&amp;amp;</a:t>
            </a:r>
            <a:r>
              <a:rPr lang="fr-FR" sz="2400" dirty="0">
                <a:latin typeface="Courier New"/>
              </a:rPr>
              <a:t>»</a:t>
            </a:r>
          </a:p>
          <a:p>
            <a:pPr>
              <a:defRPr/>
            </a:pPr>
            <a:r>
              <a:rPr lang="fr-FR" sz="2400" dirty="0" smtClean="0"/>
              <a:t>L’utilisateur peut créer ses propres entités</a:t>
            </a:r>
            <a:endParaRPr lang="fr-FR" sz="2400" dirty="0"/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endParaRPr lang="fr-FR" dirty="0"/>
          </a:p>
          <a:p>
            <a:pPr marL="0" indent="0">
              <a:buFontTx/>
              <a:buNone/>
              <a:defRPr/>
            </a:pPr>
            <a:endParaRPr lang="fr-FR" dirty="0">
              <a:latin typeface="Courier New"/>
            </a:endParaRP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sp>
        <p:nvSpPr>
          <p:cNvPr id="3686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Parmi les objectifs de XML: faciliter la collaboration et l’échange de données entre collaborateurs</a:t>
            </a:r>
          </a:p>
          <a:p>
            <a:pPr>
              <a:defRPr/>
            </a:pPr>
            <a:r>
              <a:rPr lang="fr-FR" dirty="0" smtClean="0"/>
              <a:t>Dans cet esprit: on se trouve souvent avec des documents XML combinant plusieurs langages définis par plusieurs auteurs</a:t>
            </a:r>
          </a:p>
          <a:p>
            <a:pPr>
              <a:defRPr/>
            </a:pPr>
            <a:r>
              <a:rPr lang="fr-FR" dirty="0" smtClean="0"/>
              <a:t>On peut se trouver avec des éléments différents avec le même nom</a:t>
            </a:r>
          </a:p>
          <a:p>
            <a:pPr>
              <a:defRPr/>
            </a:pPr>
            <a:r>
              <a:rPr lang="fr-FR" dirty="0" smtClean="0"/>
              <a:t>L’ambiguïté et les erreurs peuvent donc se générer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1343025" y="2284413"/>
          <a:ext cx="10226675" cy="32611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26675"/>
              </a:tblGrid>
              <a:tr h="3260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dirty="0" smtClean="0"/>
                        <a:t>&lt;biblio&gt;</a:t>
                      </a:r>
                    </a:p>
                    <a:p>
                      <a:r>
                        <a:rPr lang="fr-FR" sz="1600" dirty="0" smtClean="0"/>
                        <a:t>    &lt;livre&gt;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        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&lt;titre&gt;</a:t>
                      </a:r>
                      <a:r>
                        <a:rPr lang="fr-FR" sz="1600" dirty="0" smtClean="0"/>
                        <a:t>Technologie XML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&lt;/titre&gt; 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&lt;!</a:t>
                      </a:r>
                      <a:r>
                        <a:rPr lang="fr-FR" sz="1600" baseline="0" dirty="0" smtClean="0">
                          <a:solidFill>
                            <a:srgbClr val="00B050"/>
                          </a:solidFill>
                        </a:rPr>
                        <a:t>– le titre d’un livre, élément du langage biblioML --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fr-FR" sz="1600" dirty="0" smtClean="0">
                        <a:solidFill>
                          <a:srgbClr val="FF0066"/>
                        </a:solidFill>
                      </a:endParaRPr>
                    </a:p>
                    <a:p>
                      <a:r>
                        <a:rPr lang="fr-FR" sz="1600" dirty="0" smtClean="0"/>
                        <a:t>        &lt;auteur&gt;</a:t>
                      </a:r>
                    </a:p>
                    <a:p>
                      <a:r>
                        <a:rPr lang="fr-FR" sz="1600" dirty="0" smtClean="0"/>
                        <a:t>            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&lt;titre&gt;</a:t>
                      </a:r>
                      <a:r>
                        <a:rPr lang="fr-FR" sz="1600" dirty="0" smtClean="0"/>
                        <a:t>Dr.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&lt;/titre&gt;  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&lt;!</a:t>
                      </a:r>
                      <a:r>
                        <a:rPr lang="fr-FR" sz="1600" baseline="0" dirty="0" smtClean="0">
                          <a:solidFill>
                            <a:srgbClr val="00B050"/>
                          </a:solidFill>
                        </a:rPr>
                        <a:t>– balise issue d’un autre langage XML qui permet de définir des personne--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r>
                        <a:rPr lang="fr-FR" sz="1600" dirty="0" smtClean="0"/>
                        <a:t>            &lt;nom&gt;Hakim</a:t>
                      </a:r>
                      <a:r>
                        <a:rPr lang="fr-FR" sz="1600" baseline="0" dirty="0" smtClean="0"/>
                        <a:t> Fahim</a:t>
                      </a:r>
                      <a:r>
                        <a:rPr lang="fr-FR" sz="1600" dirty="0" smtClean="0"/>
                        <a:t>&lt;/nom&gt;</a:t>
                      </a:r>
                    </a:p>
                    <a:p>
                      <a:r>
                        <a:rPr lang="fr-FR" sz="1600" dirty="0" smtClean="0"/>
                        <a:t>        &lt;/auteur&gt;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    &lt;/livre&gt;</a:t>
                      </a:r>
                    </a:p>
                    <a:p>
                      <a:endParaRPr lang="fr-FR" sz="1600" dirty="0" smtClean="0"/>
                    </a:p>
                    <a:p>
                      <a:r>
                        <a:rPr lang="fr-FR" sz="1600" dirty="0" smtClean="0"/>
                        <a:t>	…</a:t>
                      </a:r>
                    </a:p>
                    <a:p>
                      <a:r>
                        <a:rPr lang="fr-FR" sz="1600" dirty="0" smtClean="0"/>
                        <a:t>                …</a:t>
                      </a:r>
                    </a:p>
                    <a:p>
                      <a:r>
                        <a:rPr lang="fr-FR" sz="1600" dirty="0" smtClean="0"/>
                        <a:t>&lt;/biblio&gt;</a:t>
                      </a:r>
                      <a:endParaRPr lang="fr-FR" sz="1600" dirty="0"/>
                    </a:p>
                  </a:txBody>
                  <a:tcPr marL="91444" marR="91444" marT="45610" marB="456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399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faut donc trouver un moyen pour assurer l’unicité de chaque nouveau élément défini dans le monde entier</a:t>
            </a:r>
          </a:p>
          <a:p>
            <a:r>
              <a:rPr lang="fr-FR" smtClean="0"/>
              <a:t>Solution: </a:t>
            </a:r>
            <a:r>
              <a:rPr lang="fr-FR" smtClean="0">
                <a:solidFill>
                  <a:srgbClr val="FF0066"/>
                </a:solidFill>
              </a:rPr>
              <a:t>préfixer</a:t>
            </a:r>
            <a:r>
              <a:rPr lang="fr-FR" smtClean="0"/>
              <a:t> les déférents éléments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343025" y="3105150"/>
          <a:ext cx="10226675" cy="32611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26675"/>
              </a:tblGrid>
              <a:tr h="3260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dirty="0" smtClean="0"/>
                        <a:t>&lt;biblio&gt;</a:t>
                      </a:r>
                    </a:p>
                    <a:p>
                      <a:r>
                        <a:rPr lang="fr-FR" sz="1600" dirty="0" smtClean="0"/>
                        <a:t>    &lt;livre&gt;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        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&lt;L1:titre&gt;</a:t>
                      </a:r>
                      <a:r>
                        <a:rPr lang="fr-FR" sz="1600" dirty="0" smtClean="0"/>
                        <a:t>Technologie XML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&lt;/L1:titre&gt; 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&lt;!</a:t>
                      </a:r>
                      <a:r>
                        <a:rPr lang="fr-FR" sz="1600" baseline="0" dirty="0" smtClean="0">
                          <a:solidFill>
                            <a:srgbClr val="00B050"/>
                          </a:solidFill>
                        </a:rPr>
                        <a:t>– nous choisissons ici le préfixe L1 (pour language1) --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fr-FR" sz="1600" dirty="0" smtClean="0">
                        <a:solidFill>
                          <a:srgbClr val="FF0066"/>
                        </a:solidFill>
                      </a:endParaRPr>
                    </a:p>
                    <a:p>
                      <a:r>
                        <a:rPr lang="fr-FR" sz="1600" dirty="0" smtClean="0"/>
                        <a:t>        &lt;auteur&gt;</a:t>
                      </a:r>
                    </a:p>
                    <a:p>
                      <a:r>
                        <a:rPr lang="fr-FR" sz="1600" dirty="0" smtClean="0"/>
                        <a:t>            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&lt;L2:titre&gt;</a:t>
                      </a:r>
                      <a:r>
                        <a:rPr lang="fr-FR" sz="1600" dirty="0" smtClean="0"/>
                        <a:t>Dr.</a:t>
                      </a:r>
                      <a:r>
                        <a:rPr lang="fr-FR" sz="1600" dirty="0" smtClean="0">
                          <a:solidFill>
                            <a:srgbClr val="FF0066"/>
                          </a:solidFill>
                        </a:rPr>
                        <a:t>&lt;/L2:titre&gt;   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&lt;!</a:t>
                      </a:r>
                      <a:r>
                        <a:rPr lang="fr-FR" sz="1600" baseline="0" dirty="0" smtClean="0">
                          <a:solidFill>
                            <a:srgbClr val="00B050"/>
                          </a:solidFill>
                        </a:rPr>
                        <a:t>-- … et le préfixe L2 (pour language2) --</a:t>
                      </a:r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r>
                        <a:rPr lang="fr-FR" sz="1600" dirty="0" smtClean="0"/>
                        <a:t>            &lt;nom&gt;Hakim</a:t>
                      </a:r>
                      <a:r>
                        <a:rPr lang="fr-FR" sz="1600" baseline="0" dirty="0" smtClean="0"/>
                        <a:t> Fahim</a:t>
                      </a:r>
                      <a:r>
                        <a:rPr lang="fr-FR" sz="1600" dirty="0" smtClean="0"/>
                        <a:t>&lt;/nom&gt;</a:t>
                      </a:r>
                    </a:p>
                    <a:p>
                      <a:r>
                        <a:rPr lang="fr-FR" sz="1600" dirty="0" smtClean="0"/>
                        <a:t>        &lt;/auteur&gt;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    &lt;/livre&gt;</a:t>
                      </a:r>
                    </a:p>
                    <a:p>
                      <a:endParaRPr lang="fr-FR" sz="1600" dirty="0" smtClean="0"/>
                    </a:p>
                    <a:p>
                      <a:r>
                        <a:rPr lang="fr-FR" sz="1600" dirty="0" smtClean="0"/>
                        <a:t>	…</a:t>
                      </a:r>
                    </a:p>
                    <a:p>
                      <a:r>
                        <a:rPr lang="fr-FR" sz="1600" dirty="0" smtClean="0"/>
                        <a:t>                …</a:t>
                      </a:r>
                    </a:p>
                    <a:p>
                      <a:r>
                        <a:rPr lang="fr-FR" sz="1600" dirty="0" smtClean="0"/>
                        <a:t>&lt;/biblio&gt;</a:t>
                      </a:r>
                      <a:endParaRPr lang="fr-FR" sz="1600" dirty="0"/>
                    </a:p>
                  </a:txBody>
                  <a:tcPr marL="91444" marR="91444" marT="45610" marB="456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Solution: </a:t>
            </a:r>
            <a:r>
              <a:rPr lang="fr-FR" dirty="0" smtClean="0">
                <a:solidFill>
                  <a:srgbClr val="FF0066"/>
                </a:solidFill>
              </a:rPr>
              <a:t>préfixer</a:t>
            </a:r>
            <a:r>
              <a:rPr lang="fr-FR" dirty="0" smtClean="0"/>
              <a:t> les déférents éléments</a:t>
            </a:r>
          </a:p>
          <a:p>
            <a:pPr>
              <a:defRPr/>
            </a:pPr>
            <a:r>
              <a:rPr lang="fr-FR" dirty="0" smtClean="0"/>
              <a:t>Mais, Quel préfixe choisir? Il se peut que deux auteurs différents choisissent le même nom d’éléments et même préfixes !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smtClean="0"/>
              <a:t>Solution: Chaque organisme utilisera son nom de domaine (déjà unique!)</a:t>
            </a:r>
          </a:p>
          <a:p>
            <a:pPr>
              <a:defRPr/>
            </a:pPr>
            <a:r>
              <a:rPr lang="fr-FR" dirty="0" smtClean="0"/>
              <a:t>Exemple: je peux créer proprement l’élément suivant: </a:t>
            </a:r>
          </a:p>
          <a:p>
            <a:pPr marL="0" indent="0">
              <a:buFontTx/>
              <a:buNone/>
              <a:defRPr/>
            </a:pPr>
            <a:r>
              <a:rPr lang="fr-FR" dirty="0" smtClean="0">
                <a:solidFill>
                  <a:schemeClr val="tx1"/>
                </a:solidFill>
              </a:rPr>
              <a:t>   &lt;http://www.fsdm.usmba.ac.ma/zinedine:liste&gt;</a:t>
            </a:r>
          </a:p>
          <a:p>
            <a:pPr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Inconvénients:</a:t>
            </a:r>
            <a:r>
              <a:rPr lang="ar-MA" smtClean="0"/>
              <a:t> </a:t>
            </a:r>
            <a:r>
              <a:rPr lang="fr-FR" smtClean="0"/>
              <a:t>les noms d’éléments sont ainsi trop longs</a:t>
            </a:r>
          </a:p>
          <a:p>
            <a:r>
              <a:rPr lang="fr-FR" smtClean="0"/>
              <a:t>Solution: déclarer les espaces de nom et utiliser des préfixes raccourcis:</a:t>
            </a: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343025" y="3105150"/>
          <a:ext cx="10226675" cy="3017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26675"/>
              </a:tblGrid>
              <a:tr h="3017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dirty="0" smtClean="0"/>
                        <a:t>&lt;za:liste  xmlns:za="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http://www.fsdm.usmba.ac.ma/zinedine"</a:t>
                      </a:r>
                      <a:r>
                        <a:rPr lang="fr-FR" sz="1600" dirty="0" smtClean="0"/>
                        <a:t> &gt;</a:t>
                      </a:r>
                    </a:p>
                    <a:p>
                      <a:r>
                        <a:rPr lang="fr-FR" sz="1600" dirty="0" smtClean="0"/>
                        <a:t>      &lt;za:étudiant code ="E1"&gt;</a:t>
                      </a:r>
                    </a:p>
                    <a:p>
                      <a:r>
                        <a:rPr lang="fr-FR" sz="1600" dirty="0" smtClean="0"/>
                        <a:t>	&lt;za:nom&gt;Moujtahid&lt;/za:nom&gt;</a:t>
                      </a:r>
                    </a:p>
                    <a:p>
                      <a:r>
                        <a:rPr lang="fr-FR" sz="1600" dirty="0" smtClean="0"/>
                        <a:t>	&lt;za:prénom&gt;Moujidd&lt;/za:prénom&gt;</a:t>
                      </a:r>
                    </a:p>
                    <a:p>
                      <a:r>
                        <a:rPr lang="fr-FR" sz="1600" dirty="0" smtClean="0"/>
                        <a:t>	&lt;za:age&gt;25&lt;/za:age&gt;</a:t>
                      </a:r>
                    </a:p>
                    <a:p>
                      <a:r>
                        <a:rPr lang="fr-FR" sz="1600" dirty="0" smtClean="0"/>
                        <a:t>	&lt;za:adresse&gt;25, rue Najah, Fès&lt;/za:adresse&gt;</a:t>
                      </a:r>
                    </a:p>
                    <a:p>
                      <a:r>
                        <a:rPr lang="fr-FR" sz="1600" dirty="0" smtClean="0"/>
                        <a:t>	&lt;za:photo source ="moujtahid.jpg" /&gt;</a:t>
                      </a:r>
                    </a:p>
                    <a:p>
                      <a:r>
                        <a:rPr lang="fr-FR" sz="1600" dirty="0" smtClean="0"/>
                        <a:t>      &lt;/za:étudiant&gt;</a:t>
                      </a:r>
                    </a:p>
                    <a:p>
                      <a:r>
                        <a:rPr lang="fr-FR" sz="1600" dirty="0" smtClean="0"/>
                        <a:t>      …</a:t>
                      </a:r>
                    </a:p>
                    <a:p>
                      <a:r>
                        <a:rPr lang="fr-FR" sz="1600" dirty="0" smtClean="0"/>
                        <a:t>      …</a:t>
                      </a:r>
                    </a:p>
                    <a:p>
                      <a:r>
                        <a:rPr lang="fr-FR" sz="1600" dirty="0" smtClean="0"/>
                        <a:t>&lt;/za:liste&gt;</a:t>
                      </a:r>
                    </a:p>
                  </a:txBody>
                  <a:tcPr marL="91444" marR="91444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C’est Quoi?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95550" y="1557338"/>
            <a:ext cx="8172450" cy="4525962"/>
          </a:xfrm>
        </p:spPr>
        <p:txBody>
          <a:bodyPr/>
          <a:lstStyle/>
          <a:p>
            <a:pPr eaLnBrk="1" hangingPunct="1"/>
            <a:r>
              <a:rPr lang="fr-FR" sz="2400" smtClean="0">
                <a:solidFill>
                  <a:srgbClr val="FF0066"/>
                </a:solidFill>
              </a:rPr>
              <a:t>XML</a:t>
            </a:r>
            <a:r>
              <a:rPr lang="fr-FR" sz="2400" smtClean="0"/>
              <a:t> : e</a:t>
            </a:r>
            <a:r>
              <a:rPr lang="fr-FR" sz="2400" smtClean="0">
                <a:solidFill>
                  <a:srgbClr val="FF0066"/>
                </a:solidFill>
              </a:rPr>
              <a:t>X</a:t>
            </a:r>
            <a:r>
              <a:rPr lang="fr-FR" sz="2400" smtClean="0"/>
              <a:t>tensible </a:t>
            </a:r>
            <a:r>
              <a:rPr lang="fr-FR" sz="2400" smtClean="0">
                <a:solidFill>
                  <a:srgbClr val="FF0066"/>
                </a:solidFill>
              </a:rPr>
              <a:t>M</a:t>
            </a:r>
            <a:r>
              <a:rPr lang="fr-FR" sz="2400" smtClean="0"/>
              <a:t>arkup </a:t>
            </a:r>
            <a:r>
              <a:rPr lang="fr-FR" sz="2400" smtClean="0">
                <a:solidFill>
                  <a:srgbClr val="FF0066"/>
                </a:solidFill>
              </a:rPr>
              <a:t>L</a:t>
            </a:r>
            <a:r>
              <a:rPr lang="fr-FR" sz="2400" smtClean="0"/>
              <a:t>anguage</a:t>
            </a:r>
          </a:p>
          <a:p>
            <a:pPr eaLnBrk="1" hangingPunct="1"/>
            <a:endParaRPr lang="fr-FR" sz="2400" smtClean="0"/>
          </a:p>
          <a:p>
            <a:pPr lvl="1" eaLnBrk="1" hangingPunct="1"/>
            <a:r>
              <a:rPr lang="fr-FR" sz="2400" smtClean="0">
                <a:hlinkClick r:id="rId3" action="ppaction://hlinksldjump"/>
              </a:rPr>
              <a:t>C’est un langage de Marquage</a:t>
            </a:r>
            <a:endParaRPr lang="fr-FR" sz="2400" smtClean="0"/>
          </a:p>
          <a:p>
            <a:pPr lvl="1" eaLnBrk="1" hangingPunct="1"/>
            <a:endParaRPr lang="fr-FR" sz="2400" smtClean="0"/>
          </a:p>
          <a:p>
            <a:pPr lvl="1" eaLnBrk="1" hangingPunct="1"/>
            <a:r>
              <a:rPr lang="fr-FR" sz="2400" smtClean="0">
                <a:hlinkClick r:id="rId4" action="ppaction://hlinksldjump"/>
              </a:rPr>
              <a:t>IL est extensible</a:t>
            </a:r>
            <a:endParaRPr lang="fr-FR" sz="2400" smtClean="0"/>
          </a:p>
          <a:p>
            <a:pPr lvl="1" eaLnBrk="1" hangingPunct="1"/>
            <a:endParaRPr lang="fr-FR" sz="2400" smtClean="0"/>
          </a:p>
          <a:p>
            <a:pPr lvl="1" eaLnBrk="1" hangingPunct="1"/>
            <a:r>
              <a:rPr lang="fr-FR" sz="2400" smtClean="0">
                <a:hlinkClick r:id="rId5" action="ppaction://hlinksldjump"/>
              </a:rPr>
              <a:t>Très strict</a:t>
            </a:r>
            <a:endParaRPr lang="fr-FR" sz="2400" smtClean="0"/>
          </a:p>
          <a:p>
            <a:pPr lvl="1" eaLnBrk="1" hangingPunct="1"/>
            <a:endParaRPr lang="fr-FR" sz="2400" smtClean="0"/>
          </a:p>
          <a:p>
            <a:pPr lvl="1" eaLnBrk="1" hangingPunct="1"/>
            <a:r>
              <a:rPr lang="fr-FR" sz="2400" smtClean="0">
                <a:hlinkClick r:id="rId6" action="ppaction://hlinksldjump"/>
              </a:rPr>
              <a:t>Met l’accent sur la structure des documents</a:t>
            </a:r>
            <a:endParaRPr lang="fr-FR" sz="2400" smtClean="0"/>
          </a:p>
        </p:txBody>
      </p:sp>
      <p:sp>
        <p:nvSpPr>
          <p:cNvPr id="6148" name="AutoShape 9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125538"/>
            <a:ext cx="10274300" cy="45974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Dans la réalité tous les éléments sont préfixés par:</a:t>
            </a:r>
          </a:p>
          <a:p>
            <a:pPr marL="0" indent="0">
              <a:buFontTx/>
              <a:buNone/>
              <a:defRPr/>
            </a:pPr>
            <a:r>
              <a:rPr lang="fr-FR" dirty="0" smtClean="0">
                <a:solidFill>
                  <a:schemeClr val="tx1"/>
                </a:solidFill>
              </a:rPr>
              <a:t>http://www.fsdm.usmba.ac.ma/zinedine</a:t>
            </a:r>
            <a:endParaRPr lang="fr-FR" dirty="0" smtClean="0"/>
          </a:p>
          <a:p>
            <a:pPr>
              <a:defRPr/>
            </a:pPr>
            <a:r>
              <a:rPr lang="fr-FR" dirty="0" smtClean="0"/>
              <a:t>L’utilisateur se contente de les préfixer par « za »</a:t>
            </a:r>
          </a:p>
          <a:p>
            <a:pPr>
              <a:defRPr/>
            </a:pPr>
            <a:r>
              <a:rPr lang="fr-FR" dirty="0" smtClean="0"/>
              <a:t>Le parseur se charge de la traduction en interne</a:t>
            </a:r>
          </a:p>
          <a:p>
            <a:pPr>
              <a:defRPr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fr-FR" dirty="0" smtClean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343025" y="3357563"/>
          <a:ext cx="10226675" cy="30178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26675"/>
              </a:tblGrid>
              <a:tr h="3017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dirty="0" smtClean="0"/>
                        <a:t>&lt;za:liste  xmlns:za="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http://www.fsdm.usmba.ac.ma/zinedine"</a:t>
                      </a:r>
                      <a:r>
                        <a:rPr lang="fr-FR" sz="1600" dirty="0" smtClean="0"/>
                        <a:t> &gt;</a:t>
                      </a:r>
                    </a:p>
                    <a:p>
                      <a:r>
                        <a:rPr lang="fr-FR" sz="1600" dirty="0" smtClean="0"/>
                        <a:t>      &lt;za:étudiant code ="E1"&gt;</a:t>
                      </a:r>
                    </a:p>
                    <a:p>
                      <a:r>
                        <a:rPr lang="fr-FR" sz="1600" dirty="0" smtClean="0"/>
                        <a:t>	&lt;za:nom&gt;Moujtahid&lt;/za:nom&gt;</a:t>
                      </a:r>
                    </a:p>
                    <a:p>
                      <a:r>
                        <a:rPr lang="fr-FR" sz="1600" dirty="0" smtClean="0"/>
                        <a:t>	&lt;za:prénom&gt;Moujidd&lt;/za:prénom&gt;</a:t>
                      </a:r>
                    </a:p>
                    <a:p>
                      <a:r>
                        <a:rPr lang="fr-FR" sz="1600" dirty="0" smtClean="0"/>
                        <a:t>	&lt;za:age&gt;25&lt;/za:age&gt;</a:t>
                      </a:r>
                    </a:p>
                    <a:p>
                      <a:r>
                        <a:rPr lang="fr-FR" sz="1600" dirty="0" smtClean="0"/>
                        <a:t>	&lt;za:adresse&gt;25, rue Najah, Fès&lt;/za:adresse&gt;</a:t>
                      </a:r>
                    </a:p>
                    <a:p>
                      <a:r>
                        <a:rPr lang="fr-FR" sz="1600" dirty="0" smtClean="0"/>
                        <a:t>	&lt;za:photo source ="moujtahid.jpg" /&gt;</a:t>
                      </a:r>
                    </a:p>
                    <a:p>
                      <a:r>
                        <a:rPr lang="fr-FR" sz="1600" dirty="0" smtClean="0"/>
                        <a:t>      &lt;/za:étudiant&gt;</a:t>
                      </a:r>
                    </a:p>
                    <a:p>
                      <a:r>
                        <a:rPr lang="fr-FR" sz="1600" dirty="0" smtClean="0"/>
                        <a:t>      …</a:t>
                      </a:r>
                    </a:p>
                    <a:p>
                      <a:r>
                        <a:rPr lang="fr-FR" sz="1600" dirty="0" smtClean="0"/>
                        <a:t>      …</a:t>
                      </a:r>
                    </a:p>
                    <a:p>
                      <a:r>
                        <a:rPr lang="fr-FR" sz="1600" dirty="0" smtClean="0"/>
                        <a:t>&lt;/za:liste&gt;</a:t>
                      </a:r>
                    </a:p>
                  </a:txBody>
                  <a:tcPr marL="91444" marR="91444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espaces de noms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350963"/>
            <a:ext cx="10561638" cy="4598987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Avant de pouvoir utiliser un préfixe: vous devez le déclarer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Pour déclarer un espace de nom, dans la balise ouvrante d’un élément mettez: </a:t>
            </a:r>
          </a:p>
          <a:p>
            <a:pPr marL="0" indent="0">
              <a:buFontTx/>
              <a:buNone/>
              <a:defRPr/>
            </a:pPr>
            <a:r>
              <a:rPr lang="fr-FR" i="1" dirty="0" smtClean="0">
                <a:solidFill>
                  <a:srgbClr val="FF0066"/>
                </a:solidFill>
              </a:rPr>
              <a:t>       xmlns:préfixe = "nom de domaine choisi"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Tous les enfants de cet élément reconnaissent le préfixe</a:t>
            </a:r>
          </a:p>
          <a:p>
            <a:pPr>
              <a:defRPr/>
            </a:pPr>
            <a:endParaRPr lang="fr-FR" dirty="0" smtClean="0"/>
          </a:p>
        </p:txBody>
      </p:sp>
      <p:sp>
        <p:nvSpPr>
          <p:cNvPr id="44036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661025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schémas</a:t>
            </a:r>
            <a:br>
              <a:rPr lang="fr-FR" smtClean="0"/>
            </a:br>
            <a:endParaRPr lang="fr-FR" smtClean="0"/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smtClean="0"/>
              <a:t>Les schémas </a:t>
            </a:r>
          </a:p>
          <a:p>
            <a:pPr eaLnBrk="1" hangingPunct="1">
              <a:lnSpc>
                <a:spcPct val="90000"/>
              </a:lnSpc>
            </a:pP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hlinkClick r:id="rId2" action="ppaction://hlinksldjump"/>
              </a:rPr>
              <a:t>DTD (Document Type Definition)</a:t>
            </a: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hlinkClick r:id="rId3" action="ppaction://hlinksldjump"/>
              </a:rPr>
              <a:t>XSD (XML Schema Definition)</a:t>
            </a:r>
            <a:endParaRPr lang="fr-FR" sz="2000" smtClean="0"/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DTD = Document Type Defintion</a:t>
            </a:r>
          </a:p>
          <a:p>
            <a:r>
              <a:rPr lang="fr-FR" smtClean="0"/>
              <a:t>C’est un outil pour définir le schéma de notre langage :</a:t>
            </a:r>
          </a:p>
          <a:p>
            <a:pPr lvl="1"/>
            <a:r>
              <a:rPr lang="fr-FR" smtClean="0"/>
              <a:t>Quelles sont les balises autorisé?</a:t>
            </a:r>
          </a:p>
          <a:p>
            <a:pPr lvl="1"/>
            <a:r>
              <a:rPr lang="fr-FR" smtClean="0"/>
              <a:t>Dans quel ordre?</a:t>
            </a:r>
          </a:p>
          <a:p>
            <a:pPr lvl="1"/>
            <a:r>
              <a:rPr lang="fr-FR" smtClean="0"/>
              <a:t>Nombre d’occurrences autorisées de chaque balises</a:t>
            </a:r>
          </a:p>
          <a:p>
            <a:pPr lvl="1"/>
            <a:r>
              <a:rPr lang="fr-FR" smtClean="0"/>
              <a:t>Quels attribut?</a:t>
            </a:r>
          </a:p>
          <a:p>
            <a:pPr lvl="1"/>
            <a:r>
              <a:rPr lang="fr-FR" smtClean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DTDs</a:t>
            </a:r>
            <a:endParaRPr lang="fr-FR" dirty="0" smtClean="0"/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Les </a:t>
            </a:r>
            <a:r>
              <a:rPr lang="fr-FR" smtClean="0">
                <a:solidFill>
                  <a:srgbClr val="FF0066"/>
                </a:solidFill>
              </a:rPr>
              <a:t>DTD</a:t>
            </a:r>
            <a:r>
              <a:rPr lang="fr-FR" smtClean="0"/>
              <a:t> sont héritées du </a:t>
            </a:r>
            <a:r>
              <a:rPr lang="fr-FR" smtClean="0">
                <a:solidFill>
                  <a:srgbClr val="FF0066"/>
                </a:solidFill>
              </a:rPr>
              <a:t>SGML</a:t>
            </a:r>
          </a:p>
          <a:p>
            <a:r>
              <a:rPr lang="fr-FR" smtClean="0"/>
              <a:t>Elles  permettent de définir un langage d’une manière formelle</a:t>
            </a:r>
          </a:p>
          <a:p>
            <a:r>
              <a:rPr lang="fr-FR" smtClean="0"/>
              <a:t>Compréhensible par l’homme et par la machine</a:t>
            </a:r>
          </a:p>
          <a:p>
            <a:r>
              <a:rPr lang="fr-FR" smtClean="0"/>
              <a:t>Une DTD n’est pas obligatoire pour un document XML, mais, il est recommandé de définir le schéma de votre document pour pouvoir vérifier sa conformité</a:t>
            </a:r>
          </a:p>
          <a:p>
            <a:r>
              <a:rPr lang="fr-FR" smtClean="0"/>
              <a:t>Le parseur est le composant logiciel chargé de </a:t>
            </a:r>
            <a:r>
              <a:rPr lang="fr-FR" smtClean="0">
                <a:solidFill>
                  <a:srgbClr val="FF0066"/>
                </a:solidFill>
              </a:rPr>
              <a:t>valider</a:t>
            </a:r>
            <a:r>
              <a:rPr lang="fr-FR" smtClean="0"/>
              <a:t> </a:t>
            </a:r>
            <a:r>
              <a:rPr lang="fr-FR" smtClean="0">
                <a:solidFill>
                  <a:srgbClr val="FF0066"/>
                </a:solidFill>
              </a:rPr>
              <a:t>un document XML</a:t>
            </a:r>
            <a:r>
              <a:rPr lang="fr-FR" smtClean="0"/>
              <a:t> = </a:t>
            </a:r>
            <a:r>
              <a:rPr lang="fr-FR" smtClean="0">
                <a:solidFill>
                  <a:srgbClr val="FF0066"/>
                </a:solidFill>
              </a:rPr>
              <a:t>vérifier sa conformité à une DTD</a:t>
            </a:r>
          </a:p>
          <a:p>
            <a:r>
              <a:rPr lang="fr-FR" smtClean="0"/>
              <a:t>Un document XML qui respecte les règles définie dans une DTD est dit </a:t>
            </a:r>
            <a:r>
              <a:rPr lang="fr-FR" smtClean="0">
                <a:solidFill>
                  <a:srgbClr val="FF0066"/>
                </a:solidFill>
              </a:rPr>
              <a:t>valide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mtClean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343025" y="44450"/>
          <a:ext cx="10274300" cy="7162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743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&lt;!DOCTYPE liste [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photo EMPTY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CV EMPTY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nom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prénom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age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tél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email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étudiant (nom,prénom,age,tél*,email,photo,(description|CV)?)&gt;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liste (étudiant+)&gt;</a:t>
                      </a:r>
                    </a:p>
                    <a:p>
                      <a:endParaRPr lang="fr-FR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liste année CDATA #FIXED "2018"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étudiant code ID #REQUIRED&gt;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tél type (fixe|portable) "portable" &gt;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photo source CDATA #REQUIRED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largeur CDATA #IMPLIED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hauteur CDATA #IMPLIED&gt;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CV file CDATA #REQUIRED &gt;</a:t>
                      </a:r>
                      <a:endParaRPr lang="fr-FR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]&gt;</a:t>
                      </a:r>
                    </a:p>
                    <a:p>
                      <a:r>
                        <a:rPr lang="fr-FR" sz="1600" dirty="0" smtClean="0"/>
                        <a:t>&lt;liste&gt;</a:t>
                      </a:r>
                    </a:p>
                    <a:p>
                      <a:r>
                        <a:rPr lang="fr-FR" sz="1600" dirty="0" smtClean="0"/>
                        <a:t>	&lt;étudiant code ="E1"&gt;</a:t>
                      </a:r>
                    </a:p>
                    <a:p>
                      <a:r>
                        <a:rPr lang="fr-FR" sz="1600" dirty="0" smtClean="0"/>
                        <a:t>		&lt;nom&gt;Moujtahid&lt;/nom&gt;</a:t>
                      </a:r>
                    </a:p>
                    <a:p>
                      <a:r>
                        <a:rPr lang="fr-FR" sz="1600" dirty="0" smtClean="0"/>
                        <a:t>		&lt;prénom&gt;Moujidd&lt;/prénom&gt;</a:t>
                      </a:r>
                    </a:p>
                    <a:p>
                      <a:r>
                        <a:rPr lang="fr-FR" sz="1600" dirty="0" smtClean="0"/>
                        <a:t>		&lt;age&gt;25&lt;/age&gt;</a:t>
                      </a:r>
                    </a:p>
                    <a:p>
                      <a:r>
                        <a:rPr lang="fr-FR" sz="1600" dirty="0" smtClean="0"/>
                        <a:t>		&lt;adresse&gt;25, rue Najah, Fès&lt;/adresse&gt;</a:t>
                      </a:r>
                    </a:p>
                    <a:p>
                      <a:r>
                        <a:rPr lang="fr-FR" sz="1600" dirty="0" smtClean="0"/>
                        <a:t>		&lt;photo source ="moujtahid.jpg" /&gt;</a:t>
                      </a:r>
                    </a:p>
                    <a:p>
                      <a:r>
                        <a:rPr lang="fr-FR" sz="1600" dirty="0" smtClean="0"/>
                        <a:t>	&lt;/étudiant&gt;</a:t>
                      </a:r>
                    </a:p>
                    <a:p>
                      <a:r>
                        <a:rPr lang="fr-FR" sz="1600" dirty="0" smtClean="0"/>
                        <a:t>	…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DTDs</a:t>
            </a:r>
            <a:endParaRPr lang="fr-FR" dirty="0" smtClean="0"/>
          </a:p>
        </p:txBody>
      </p:sp>
      <p:sp>
        <p:nvSpPr>
          <p:cNvPr id="491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Une DTD est donc un ensemble de déclarations textuelle qui définissent la structure de votre langage XML</a:t>
            </a:r>
          </a:p>
          <a:p>
            <a:endParaRPr lang="fr-FR" smtClean="0"/>
          </a:p>
          <a:p>
            <a:r>
              <a:rPr lang="fr-FR" smtClean="0"/>
              <a:t>Les DTD permettent à plusieurs collaborateurs de se mettre d’accord facilement sur le format des données échangées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</a:t>
            </a:r>
          </a:p>
        </p:txBody>
      </p:sp>
      <p:sp>
        <p:nvSpPr>
          <p:cNvPr id="50179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777538" cy="4525962"/>
          </a:xfrm>
        </p:spPr>
        <p:txBody>
          <a:bodyPr/>
          <a:lstStyle/>
          <a:p>
            <a:r>
              <a:rPr lang="fr-FR" smtClean="0"/>
              <a:t>Une DTD peut être soit interne soit externe:</a:t>
            </a:r>
          </a:p>
          <a:p>
            <a:pPr lvl="1"/>
            <a:r>
              <a:rPr lang="fr-FR" smtClean="0"/>
              <a:t>Interne : incorporée dans le document XML</a:t>
            </a:r>
          </a:p>
          <a:p>
            <a:pPr lvl="1"/>
            <a:r>
              <a:rPr lang="fr-FR" smtClean="0"/>
              <a:t>Externe : écrite dans un fichier à part</a:t>
            </a:r>
          </a:p>
          <a:p>
            <a:pPr lvl="2"/>
            <a:r>
              <a:rPr lang="fr-FR" smtClean="0"/>
              <a:t>Soit privée (dans un fichier du système de l’utilisateur)</a:t>
            </a:r>
          </a:p>
          <a:p>
            <a:pPr lvl="2"/>
            <a:r>
              <a:rPr lang="fr-FR" smtClean="0"/>
              <a:t>Soit publique (dans une URL publique accessible)</a:t>
            </a:r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125538"/>
            <a:ext cx="10274300" cy="452437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Une DTD est déclarée avec la déclaration</a:t>
            </a:r>
          </a:p>
          <a:p>
            <a:pPr marL="0" indent="0">
              <a:buFontTx/>
              <a:buNone/>
              <a:defRPr/>
            </a:pPr>
            <a:r>
              <a:rPr lang="fr-FR" dirty="0">
                <a:solidFill>
                  <a:srgbClr val="FF0066"/>
                </a:solidFill>
              </a:rPr>
              <a:t>	</a:t>
            </a:r>
            <a:r>
              <a:rPr lang="fr-FR" dirty="0" smtClean="0">
                <a:solidFill>
                  <a:srgbClr val="FF0066"/>
                </a:solidFill>
              </a:rPr>
              <a:t>&lt;!DOCTYPE racine&gt;</a:t>
            </a:r>
          </a:p>
          <a:p>
            <a:pPr marL="0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dirty="0" smtClean="0"/>
              <a:t>Une DTD interne est incorporée entre crochets:</a:t>
            </a:r>
          </a:p>
          <a:p>
            <a:pPr marL="400050" lvl="1" indent="0">
              <a:buFontTx/>
              <a:buNone/>
              <a:defRPr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FF0066"/>
                </a:solidFill>
              </a:rPr>
              <a:t>&lt;!DOCTYPE racine […….]&gt;</a:t>
            </a:r>
          </a:p>
          <a:p>
            <a:pPr lvl="1">
              <a:defRPr/>
            </a:pPr>
            <a:r>
              <a:rPr lang="fr-FR" dirty="0" smtClean="0"/>
              <a:t>Une DTD externe privée est déclarée comme suit:</a:t>
            </a:r>
          </a:p>
          <a:p>
            <a:pPr marL="400050" lvl="1" indent="0">
              <a:buFontTx/>
              <a:buNone/>
              <a:defRPr/>
            </a:pPr>
            <a:r>
              <a:rPr lang="fr-FR" dirty="0"/>
              <a:t>	</a:t>
            </a:r>
            <a:r>
              <a:rPr lang="fr-FR" dirty="0" smtClean="0">
                <a:solidFill>
                  <a:srgbClr val="FF0066"/>
                </a:solidFill>
              </a:rPr>
              <a:t>&lt;!DOCTYPE racine SYSTEM "fichier.dtd"&gt;</a:t>
            </a:r>
          </a:p>
          <a:p>
            <a:pPr lvl="1">
              <a:defRPr/>
            </a:pPr>
            <a:r>
              <a:rPr lang="fr-FR" dirty="0" smtClean="0"/>
              <a:t> Une DTD externe publique est déclarée comme suit:</a:t>
            </a:r>
          </a:p>
          <a:p>
            <a:pPr marL="400050" lvl="1" indent="0">
              <a:buFontTx/>
              <a:buNone/>
              <a:defRPr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FF0066"/>
                </a:solidFill>
              </a:rPr>
              <a:t>&lt;!DOCTYPE racine PUBLIC "FPI" "url vers dtd"&gt;</a:t>
            </a:r>
            <a:endParaRPr lang="fr-FR" dirty="0"/>
          </a:p>
          <a:p>
            <a:pPr lvl="1">
              <a:defRPr/>
            </a:pPr>
            <a:endParaRPr lang="fr-FR" dirty="0"/>
          </a:p>
          <a:p>
            <a:pPr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DTDs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Dans la déclaration on précise la racine du langage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dirty="0" smtClean="0"/>
              <a:t>C’est logique car le parseur doit connaitre le point d’entrée à votre document XML</a:t>
            </a:r>
          </a:p>
          <a:p>
            <a:pPr>
              <a:defRPr/>
            </a:pPr>
            <a:endParaRPr lang="fr-FR" dirty="0"/>
          </a:p>
          <a:p>
            <a:pPr marL="0" indent="0">
              <a:buFontTx/>
              <a:buNone/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Langage de Marquage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Langage de Marquage = langage se basant sur la notion de balisage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 Marquage ou Balisage = du code inséré dans un document texte. IL stocke les informations nécessaire pour le traitement du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déclaration de DTD interne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343025" y="1851025"/>
          <a:ext cx="10274300" cy="3017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74300"/>
              </a:tblGrid>
              <a:tr h="3017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b="1" kern="1200" dirty="0" smtClean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&lt;!DOCTYPE liste [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photo EMPTY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nom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]&gt;</a:t>
                      </a:r>
                    </a:p>
                    <a:p>
                      <a:r>
                        <a:rPr lang="fr-FR" sz="1600" dirty="0" smtClean="0"/>
                        <a:t>&lt;liste&gt;</a:t>
                      </a:r>
                    </a:p>
                    <a:p>
                      <a:r>
                        <a:rPr lang="fr-FR" sz="1600" dirty="0" smtClean="0"/>
                        <a:t>                …</a:t>
                      </a:r>
                    </a:p>
                    <a:p>
                      <a:r>
                        <a:rPr lang="fr-FR" sz="1600" dirty="0" smtClean="0"/>
                        <a:t>	…</a:t>
                      </a:r>
                    </a:p>
                    <a:p>
                      <a:r>
                        <a:rPr lang="fr-FR" sz="1600" dirty="0" smtClean="0"/>
                        <a:t>                …</a:t>
                      </a:r>
                    </a:p>
                    <a:p>
                      <a:r>
                        <a:rPr lang="fr-FR" sz="1600" dirty="0" smtClean="0"/>
                        <a:t>&lt;liste&gt;</a:t>
                      </a:r>
                      <a:endParaRPr lang="fr-FR" sz="1600" dirty="0"/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déclaration de DTD Externe privée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127125" y="2413000"/>
          <a:ext cx="5040313" cy="3632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0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&lt;?xml</a:t>
                      </a:r>
                      <a:r>
                        <a:rPr lang="fr-F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version="1.0"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?&gt;</a:t>
                      </a:r>
                      <a:endParaRPr lang="fr-FR" sz="1600" dirty="0" smtClean="0"/>
                    </a:p>
                    <a:p>
                      <a:r>
                        <a:rPr lang="fr-FR" sz="1600" b="1" kern="1200" dirty="0" smtClean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&lt;!DOCTYPE liste SYSTEM</a:t>
                      </a:r>
                      <a:r>
                        <a:rPr lang="fr-FR" sz="1600" b="1" kern="1200" baseline="0" dirty="0" smtClean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  "listeEtudiants.dtd"  </a:t>
                      </a:r>
                      <a:r>
                        <a:rPr lang="fr-FR" sz="1600" b="1" kern="1200" dirty="0" smtClean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FR" sz="1600" dirty="0" smtClean="0"/>
                        <a:t>&lt;liste&gt;</a:t>
                      </a:r>
                    </a:p>
                    <a:p>
                      <a:r>
                        <a:rPr lang="fr-FR" sz="1600" dirty="0" smtClean="0"/>
                        <a:t>      &lt;étudiant code ="E1"&gt;</a:t>
                      </a:r>
                    </a:p>
                    <a:p>
                      <a:r>
                        <a:rPr lang="fr-FR" sz="1600" dirty="0" smtClean="0"/>
                        <a:t>	&lt;nom&gt;Moujtahid&lt;/nom&gt;</a:t>
                      </a:r>
                    </a:p>
                    <a:p>
                      <a:r>
                        <a:rPr lang="fr-FR" sz="1600" dirty="0" smtClean="0"/>
                        <a:t>	&lt;prénom&gt;Moujidd&lt;/prénom&gt;</a:t>
                      </a:r>
                    </a:p>
                    <a:p>
                      <a:r>
                        <a:rPr lang="fr-FR" sz="1600" dirty="0" smtClean="0"/>
                        <a:t>	&lt;age&gt;25&lt;/age&gt;</a:t>
                      </a:r>
                    </a:p>
                    <a:p>
                      <a:r>
                        <a:rPr lang="fr-FR" sz="1600" dirty="0" smtClean="0"/>
                        <a:t>	&lt;adresse&gt;25, rue Najah, Fès&lt;/adresse&gt;</a:t>
                      </a:r>
                    </a:p>
                    <a:p>
                      <a:r>
                        <a:rPr lang="fr-FR" sz="1600" dirty="0" smtClean="0"/>
                        <a:t>	&lt;photo source ="moujtahid.jpg" /&gt;</a:t>
                      </a:r>
                    </a:p>
                    <a:p>
                      <a:r>
                        <a:rPr lang="fr-FR" sz="1600" dirty="0" smtClean="0"/>
                        <a:t>      &lt;/étudiant&gt;</a:t>
                      </a:r>
                    </a:p>
                    <a:p>
                      <a:r>
                        <a:rPr lang="fr-FR" sz="1600" dirty="0" smtClean="0"/>
                        <a:t>      …</a:t>
                      </a:r>
                    </a:p>
                    <a:p>
                      <a:r>
                        <a:rPr lang="fr-FR" sz="1600" dirty="0" smtClean="0"/>
                        <a:t>      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&lt;/liste&gt;</a:t>
                      </a:r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Document XML</a:t>
                      </a:r>
                    </a:p>
                  </a:txBody>
                  <a:tcPr marL="91436" marR="91436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6311900" y="2405063"/>
          <a:ext cx="5688013" cy="3632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801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photo EMPTY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CV EMPTY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nom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prénom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age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&lt;!ELEMENT tél (#PCDATA)&gt;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sv-SE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liste année CDATA #FIXED "2018" 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étudiant code ID #REQUIRED&gt;</a:t>
                      </a:r>
                    </a:p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tél type (fixe|portable) "portable" &gt;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&lt;!ATTLIST CV file CDATA #REQUIRED &gt;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fr-FR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0" marR="9143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listeEtudiant.dtd</a:t>
                      </a:r>
                    </a:p>
                  </a:txBody>
                  <a:tcPr marL="91430" marR="9143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Demi-tour 5"/>
          <p:cNvSpPr/>
          <p:nvPr/>
        </p:nvSpPr>
        <p:spPr bwMode="auto">
          <a:xfrm>
            <a:off x="5087938" y="1830388"/>
            <a:ext cx="1944687" cy="503237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déclaration d’une DTD Externe publique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08088"/>
            <a:ext cx="10704513" cy="4524375"/>
          </a:xfrm>
        </p:spPr>
        <p:txBody>
          <a:bodyPr/>
          <a:lstStyle/>
          <a:p>
            <a:pPr>
              <a:defRPr/>
            </a:pPr>
            <a:r>
              <a:rPr lang="fr-FR" sz="2000" dirty="0" smtClean="0"/>
              <a:t>Une DTD externe publique est déclarée comme suit:</a:t>
            </a:r>
          </a:p>
          <a:p>
            <a:pPr marL="0" indent="0">
              <a:buFontTx/>
              <a:buNone/>
              <a:defRPr/>
            </a:pPr>
            <a:r>
              <a:rPr lang="fr-FR" sz="2000" dirty="0" smtClean="0">
                <a:solidFill>
                  <a:srgbClr val="FF0066"/>
                </a:solidFill>
              </a:rPr>
              <a:t>	&lt;!DOCTYPE racine PUBLIC "FPI" "url vers la dtd"&gt;</a:t>
            </a:r>
          </a:p>
          <a:p>
            <a:pPr lvl="1">
              <a:defRPr/>
            </a:pPr>
            <a:r>
              <a:rPr lang="fr-FR" sz="2000" dirty="0" smtClean="0"/>
              <a:t>racine: la racine du document XML</a:t>
            </a:r>
          </a:p>
          <a:p>
            <a:pPr lvl="1">
              <a:defRPr/>
            </a:pPr>
            <a:r>
              <a:rPr lang="fr-FR" sz="2000" dirty="0" smtClean="0"/>
              <a:t>PUBLIC : pour indiquer que la DTD est publique</a:t>
            </a:r>
            <a:endParaRPr lang="fr-FR" sz="2000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sz="2000" dirty="0" smtClean="0"/>
              <a:t>FPI: Formal Public Identifier, manière standard pour nommer les DTD publiques</a:t>
            </a:r>
          </a:p>
          <a:p>
            <a:pPr lvl="2">
              <a:defRPr/>
            </a:pPr>
            <a:r>
              <a:rPr lang="fr-FR" sz="2000" dirty="0" smtClean="0">
                <a:solidFill>
                  <a:srgbClr val="FF0066"/>
                </a:solidFill>
              </a:rPr>
              <a:t>±//propriétaire//DTD Label//XX</a:t>
            </a:r>
          </a:p>
          <a:p>
            <a:pPr lvl="2">
              <a:defRPr/>
            </a:pPr>
            <a:r>
              <a:rPr lang="fr-FR" sz="2000" dirty="0" smtClean="0">
                <a:solidFill>
                  <a:srgbClr val="FF0066"/>
                </a:solidFill>
              </a:rPr>
              <a:t>± </a:t>
            </a:r>
            <a:r>
              <a:rPr lang="fr-FR" sz="2000" dirty="0" smtClean="0"/>
              <a:t>: (+) pour langage standardisé par l’ISO, (-) si non</a:t>
            </a:r>
          </a:p>
          <a:p>
            <a:pPr lvl="2">
              <a:defRPr/>
            </a:pPr>
            <a:r>
              <a:rPr lang="fr-FR" sz="2000" dirty="0">
                <a:solidFill>
                  <a:srgbClr val="FF0066"/>
                </a:solidFill>
              </a:rPr>
              <a:t>p</a:t>
            </a:r>
            <a:r>
              <a:rPr lang="fr-FR" sz="2000" dirty="0" smtClean="0">
                <a:solidFill>
                  <a:srgbClr val="FF0066"/>
                </a:solidFill>
              </a:rPr>
              <a:t>ropriétaire</a:t>
            </a:r>
            <a:r>
              <a:rPr lang="fr-FR" sz="2000" dirty="0" smtClean="0"/>
              <a:t> : le nom du propriétaire du langage</a:t>
            </a:r>
          </a:p>
          <a:p>
            <a:pPr lvl="2">
              <a:defRPr/>
            </a:pPr>
            <a:r>
              <a:rPr lang="fr-FR" sz="2000" dirty="0">
                <a:solidFill>
                  <a:srgbClr val="FF0066"/>
                </a:solidFill>
              </a:rPr>
              <a:t>label</a:t>
            </a:r>
            <a:r>
              <a:rPr lang="fr-FR" sz="2000" dirty="0" smtClean="0"/>
              <a:t>: une brève description du langage</a:t>
            </a:r>
          </a:p>
          <a:p>
            <a:pPr lvl="2">
              <a:defRPr/>
            </a:pPr>
            <a:r>
              <a:rPr lang="fr-FR" sz="2000" dirty="0">
                <a:solidFill>
                  <a:srgbClr val="FF0066"/>
                </a:solidFill>
              </a:rPr>
              <a:t>XX</a:t>
            </a:r>
            <a:r>
              <a:rPr lang="fr-FR" sz="2000" dirty="0" smtClean="0"/>
              <a:t>: la langue du langage</a:t>
            </a:r>
            <a:endParaRPr lang="fr-FR" sz="2000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sz="2000" dirty="0" smtClean="0"/>
              <a:t> Exemple: </a:t>
            </a:r>
          </a:p>
          <a:p>
            <a:pPr marL="457200" lvl="1" indent="0">
              <a:buFontTx/>
              <a:buNone/>
              <a:defRPr/>
            </a:pPr>
            <a:r>
              <a:rPr lang="fr-FR" sz="2000" dirty="0" smtClean="0">
                <a:solidFill>
                  <a:srgbClr val="FF0066"/>
                </a:solidFill>
              </a:rPr>
              <a:t>&lt;!DOCTYPE html PUBLIC   "-//W3C//DTD HTML 4.01 Transitional//EN" "http://www.w3c.org/TR/1999/loose.dtd"&gt;</a:t>
            </a:r>
            <a:endParaRPr lang="fr-FR" sz="2000" dirty="0" smtClean="0"/>
          </a:p>
          <a:p>
            <a:pPr lvl="1">
              <a:defRPr/>
            </a:pPr>
            <a:endParaRPr lang="fr-FR" sz="2400" dirty="0"/>
          </a:p>
          <a:p>
            <a:pPr>
              <a:defRPr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éléments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Syntaxe:  </a:t>
            </a:r>
            <a:r>
              <a:rPr lang="fr-FR" kern="1200" dirty="0" smtClean="0">
                <a:solidFill>
                  <a:srgbClr val="FF0066"/>
                </a:solidFill>
              </a:rPr>
              <a:t>&lt;!ELEMENT nom-élément  contenu-élément &gt;</a:t>
            </a:r>
          </a:p>
          <a:p>
            <a:pPr marL="342900" lvl="1" indent="-342900">
              <a:buSzTx/>
              <a:buFontTx/>
              <a:buBlip>
                <a:blip r:embed="rId2"/>
              </a:buBlip>
              <a:defRPr/>
            </a:pPr>
            <a:r>
              <a:rPr lang="fr-FR" dirty="0" smtClean="0"/>
              <a:t>Contenu-élément:</a:t>
            </a:r>
          </a:p>
          <a:p>
            <a:pPr lvl="1">
              <a:defRPr/>
            </a:pPr>
            <a:r>
              <a:rPr lang="fr-FR" dirty="0" smtClean="0"/>
              <a:t>(#PCDATA) : parseable character Data</a:t>
            </a:r>
          </a:p>
          <a:p>
            <a:pPr marL="914400" lvl="2" indent="0">
              <a:buFontTx/>
              <a:buNone/>
              <a:defRPr/>
            </a:pPr>
            <a:r>
              <a:rPr lang="fr-FR" kern="1200" dirty="0" smtClean="0">
                <a:solidFill>
                  <a:srgbClr val="FF0066"/>
                </a:solidFill>
              </a:rPr>
              <a:t>&lt;!ELEMENT nom  (#PCDATA) &gt;</a:t>
            </a:r>
            <a:endParaRPr lang="fr-FR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dirty="0" smtClean="0"/>
              <a:t>EMPTY</a:t>
            </a:r>
          </a:p>
          <a:p>
            <a:pPr marL="914400" lvl="2" indent="0">
              <a:buFontTx/>
              <a:buNone/>
              <a:defRPr/>
            </a:pPr>
            <a:r>
              <a:rPr lang="fr-FR" kern="1200" dirty="0" smtClean="0">
                <a:solidFill>
                  <a:srgbClr val="FF0066"/>
                </a:solidFill>
              </a:rPr>
              <a:t>&lt;!ELEMENT photo  EMPTY &gt;</a:t>
            </a:r>
            <a:endParaRPr lang="fr-FR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dirty="0" smtClean="0"/>
              <a:t>ANY</a:t>
            </a:r>
          </a:p>
          <a:p>
            <a:pPr marL="914400" lvl="2" indent="0">
              <a:buFontTx/>
              <a:buNone/>
              <a:defRPr/>
            </a:pPr>
            <a:r>
              <a:rPr lang="fr-FR" kern="1200" dirty="0" smtClean="0">
                <a:solidFill>
                  <a:srgbClr val="FF0066"/>
                </a:solidFill>
              </a:rPr>
              <a:t>&lt;!ELEMENT description ANY &gt;</a:t>
            </a:r>
            <a:endParaRPr lang="fr-FR" dirty="0" smtClean="0">
              <a:solidFill>
                <a:srgbClr val="FF0066"/>
              </a:solidFill>
            </a:endParaRPr>
          </a:p>
          <a:p>
            <a:pPr lvl="1">
              <a:defRPr/>
            </a:pPr>
            <a:r>
              <a:rPr lang="fr-FR" dirty="0" smtClean="0"/>
              <a:t>Séquence : (child1,child2,child3,…)</a:t>
            </a:r>
          </a:p>
          <a:p>
            <a:pPr marL="914400" lvl="2" indent="0">
              <a:buFontTx/>
              <a:buNone/>
              <a:defRPr/>
            </a:pPr>
            <a:r>
              <a:rPr lang="fr-FR" kern="1200" dirty="0" smtClean="0">
                <a:solidFill>
                  <a:srgbClr val="FF0066"/>
                </a:solidFill>
              </a:rPr>
              <a:t>&lt;!ELEMENT étudiant (nom, prénom, tél, email) &gt;</a:t>
            </a:r>
            <a:endParaRPr lang="fr-FR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éléments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663" y="1557338"/>
            <a:ext cx="11017250" cy="4525962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Dans une séquence, le nombre d’occurrences d’un enfant peut être contrôlé:</a:t>
            </a:r>
          </a:p>
          <a:p>
            <a:pPr lvl="1">
              <a:defRPr/>
            </a:pPr>
            <a:r>
              <a:rPr lang="fr-FR" sz="2400" dirty="0">
                <a:ea typeface="+mn-ea"/>
              </a:rPr>
              <a:t>* : l’enfant est optionnel (0 ou plusieurs occurrences)</a:t>
            </a:r>
          </a:p>
          <a:p>
            <a:pPr lvl="1">
              <a:defRPr/>
            </a:pPr>
            <a:r>
              <a:rPr lang="fr-FR" sz="2400" dirty="0">
                <a:ea typeface="+mn-ea"/>
              </a:rPr>
              <a:t>+ : l’enfant doit apparaitre  au mois un fois (ou plusieurs)</a:t>
            </a:r>
          </a:p>
          <a:p>
            <a:pPr lvl="1">
              <a:defRPr/>
            </a:pPr>
            <a:r>
              <a:rPr lang="fr-FR" sz="2400" dirty="0">
                <a:ea typeface="+mn-ea"/>
              </a:rPr>
              <a:t>? : l’enfant apparait au maximum une seul fois (i.e.: 0 ou 1)</a:t>
            </a:r>
          </a:p>
          <a:p>
            <a:pPr lvl="1">
              <a:defRPr/>
            </a:pPr>
            <a:r>
              <a:rPr lang="fr-FR" sz="2400" dirty="0">
                <a:ea typeface="+mn-ea"/>
              </a:rPr>
              <a:t>Par défaut : un enfant apparait une fois exactement</a:t>
            </a:r>
          </a:p>
          <a:p>
            <a:pPr>
              <a:defRPr/>
            </a:pPr>
            <a:r>
              <a:rPr lang="fr-FR" sz="2400" dirty="0" smtClean="0"/>
              <a:t>La barre oblique (</a:t>
            </a:r>
            <a:r>
              <a:rPr lang="fr-FR" sz="2400" dirty="0" smtClean="0">
                <a:solidFill>
                  <a:srgbClr val="FF0066"/>
                </a:solidFill>
              </a:rPr>
              <a:t>|</a:t>
            </a:r>
            <a:r>
              <a:rPr lang="fr-FR" sz="2400" dirty="0" smtClean="0"/>
              <a:t>)exprime le choix entre deux éléments (soit l’un soit l’autre peut apparaitre</a:t>
            </a:r>
            <a:endParaRPr lang="fr-FR" sz="2400" kern="1200" dirty="0" smtClean="0">
              <a:solidFill>
                <a:schemeClr val="dk1"/>
              </a:solidFill>
            </a:endParaRPr>
          </a:p>
          <a:p>
            <a:pPr marL="0" lvl="1" indent="0">
              <a:buSzTx/>
              <a:buFontTx/>
              <a:buNone/>
              <a:defRPr/>
            </a:pPr>
            <a:r>
              <a:rPr lang="fr-FR" sz="2400" dirty="0" smtClean="0"/>
              <a:t>Exemples:</a:t>
            </a:r>
          </a:p>
          <a:p>
            <a:pPr marL="0" lvl="1" indent="0">
              <a:buSzTx/>
              <a:buFontTx/>
              <a:buNone/>
              <a:defRPr/>
            </a:pPr>
            <a:r>
              <a:rPr lang="fr-FR" sz="2400" dirty="0">
                <a:ea typeface="+mn-ea"/>
              </a:rPr>
              <a:t>&lt;!ELEMENT étudiant (nom, prénom, tél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*</a:t>
            </a:r>
            <a:r>
              <a:rPr lang="fr-FR" sz="2400" dirty="0">
                <a:ea typeface="+mn-ea"/>
              </a:rPr>
              <a:t>, email, (CV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|</a:t>
            </a:r>
            <a:r>
              <a:rPr lang="fr-FR" sz="2400" dirty="0">
                <a:ea typeface="+mn-ea"/>
              </a:rPr>
              <a:t>description)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?</a:t>
            </a:r>
            <a:r>
              <a:rPr lang="fr-FR" sz="2400" dirty="0">
                <a:ea typeface="+mn-ea"/>
              </a:rPr>
              <a:t>) &gt;</a:t>
            </a:r>
          </a:p>
          <a:p>
            <a:pPr marL="0" lvl="1" indent="0">
              <a:buSzTx/>
              <a:buFontTx/>
              <a:buNone/>
              <a:defRPr/>
            </a:pPr>
            <a:r>
              <a:rPr lang="fr-FR" sz="2400" dirty="0">
                <a:ea typeface="+mn-ea"/>
              </a:rPr>
              <a:t>&lt;!ELEMENT liste (étudiant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+</a:t>
            </a:r>
            <a:r>
              <a:rPr lang="fr-FR" sz="2400" dirty="0">
                <a:ea typeface="+mn-ea"/>
              </a:rPr>
              <a:t>)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La liste des attributs d’un élément est déclarée par:</a:t>
            </a:r>
          </a:p>
          <a:p>
            <a:pPr marL="0" indent="0">
              <a:buFontTx/>
              <a:buNone/>
              <a:defRPr/>
            </a:pPr>
            <a:r>
              <a:rPr lang="fr-FR" sz="2400" kern="1200" dirty="0" smtClean="0">
                <a:solidFill>
                  <a:srgbClr val="FF0066"/>
                </a:solidFill>
              </a:rPr>
              <a:t>&lt;!ATTLIST nom-élément  nom-attribut type-attribut valeur-attribut &gt;</a:t>
            </a:r>
            <a:endParaRPr lang="fr-FR" sz="2400" dirty="0" smtClean="0"/>
          </a:p>
          <a:p>
            <a:pPr lvl="1">
              <a:defRPr/>
            </a:pPr>
            <a:r>
              <a:rPr lang="fr-FR" dirty="0" smtClean="0"/>
              <a:t>Nom-élément: nom de l’élément parent</a:t>
            </a:r>
          </a:p>
          <a:p>
            <a:pPr lvl="1">
              <a:defRPr/>
            </a:pPr>
            <a:r>
              <a:rPr lang="fr-FR" dirty="0" smtClean="0"/>
              <a:t>Type-attribut: </a:t>
            </a:r>
            <a:r>
              <a:rPr lang="fr-FR" dirty="0"/>
              <a:t>t</a:t>
            </a:r>
            <a:r>
              <a:rPr lang="fr-FR" dirty="0" smtClean="0"/>
              <a:t>ype des valeurs possibles de l’attribut</a:t>
            </a:r>
          </a:p>
          <a:p>
            <a:pPr lvl="1">
              <a:defRPr/>
            </a:pPr>
            <a:r>
              <a:rPr lang="fr-FR" dirty="0" smtClean="0"/>
              <a:t>valeur-attribut: contraintes sur la valeur de l’attribut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attributs</a:t>
            </a:r>
          </a:p>
        </p:txBody>
      </p:sp>
      <p:sp>
        <p:nvSpPr>
          <p:cNvPr id="59395" name="Espace réservé du contenu 2"/>
          <p:cNvSpPr>
            <a:spLocks noGrp="1"/>
          </p:cNvSpPr>
          <p:nvPr>
            <p:ph idx="1"/>
          </p:nvPr>
        </p:nvSpPr>
        <p:spPr>
          <a:xfrm>
            <a:off x="1295400" y="1196975"/>
            <a:ext cx="10274300" cy="4525963"/>
          </a:xfrm>
        </p:spPr>
        <p:txBody>
          <a:bodyPr/>
          <a:lstStyle/>
          <a:p>
            <a:r>
              <a:rPr lang="fr-FR" sz="2400" smtClean="0"/>
              <a:t>Type-attribut: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CDATA</a:t>
            </a:r>
            <a:r>
              <a:rPr lang="fr-FR" sz="2400" smtClean="0"/>
              <a:t>: chaîne de caractères non analysables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(</a:t>
            </a:r>
            <a:r>
              <a:rPr lang="fr-FR" sz="2400" smtClean="0"/>
              <a:t>val1</a:t>
            </a:r>
            <a:r>
              <a:rPr lang="fr-FR" sz="2400" smtClean="0">
                <a:solidFill>
                  <a:srgbClr val="FF0066"/>
                </a:solidFill>
              </a:rPr>
              <a:t>|</a:t>
            </a:r>
            <a:r>
              <a:rPr lang="fr-FR" sz="2400" smtClean="0"/>
              <a:t>val2</a:t>
            </a:r>
            <a:r>
              <a:rPr lang="fr-FR" sz="2400" smtClean="0">
                <a:solidFill>
                  <a:srgbClr val="FF0066"/>
                </a:solidFill>
              </a:rPr>
              <a:t>|</a:t>
            </a:r>
            <a:r>
              <a:rPr lang="fr-FR" sz="2400" smtClean="0"/>
              <a:t>val3</a:t>
            </a:r>
            <a:r>
              <a:rPr lang="fr-FR" sz="2400" smtClean="0">
                <a:solidFill>
                  <a:srgbClr val="FF0066"/>
                </a:solidFill>
              </a:rPr>
              <a:t>)</a:t>
            </a:r>
            <a:r>
              <a:rPr lang="fr-FR" sz="2400" smtClean="0"/>
              <a:t> : attribut acceptant une liste de valeurs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ID</a:t>
            </a:r>
            <a:r>
              <a:rPr lang="fr-FR" sz="2400" smtClean="0"/>
              <a:t>: les valeurs de l’attribut sont uniques (l’attribut peut servir d’identificateur)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IDREF</a:t>
            </a:r>
            <a:r>
              <a:rPr lang="fr-FR" sz="2400" smtClean="0"/>
              <a:t> : les valeurs de l’attribut référencent les valeurs d’un autre attribut de type ID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IDREFS</a:t>
            </a:r>
            <a:r>
              <a:rPr lang="fr-FR" sz="2400" smtClean="0"/>
              <a:t>: la valeur de l’attribut est sous forme de liste d’IDREF séparés par des espaces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NMTOKEN</a:t>
            </a:r>
            <a:r>
              <a:rPr lang="fr-FR" sz="2400" smtClean="0"/>
              <a:t>: la valeur de l’attribut respecte les règles de nommage XML</a:t>
            </a:r>
          </a:p>
          <a:p>
            <a:pPr lvl="1"/>
            <a:r>
              <a:rPr lang="fr-FR" sz="2400" smtClean="0">
                <a:solidFill>
                  <a:srgbClr val="FF0066"/>
                </a:solidFill>
              </a:rPr>
              <a:t>NMTOKENS</a:t>
            </a:r>
            <a:r>
              <a:rPr lang="fr-FR" sz="2400" smtClean="0"/>
              <a:t>: la valeur de l’attribut est sous forme de liste de NMTOKEN séparés par des 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attributs</a:t>
            </a:r>
          </a:p>
        </p:txBody>
      </p:sp>
      <p:sp>
        <p:nvSpPr>
          <p:cNvPr id="60419" name="Espace réservé du contenu 2"/>
          <p:cNvSpPr>
            <a:spLocks noGrp="1"/>
          </p:cNvSpPr>
          <p:nvPr>
            <p:ph idx="1"/>
          </p:nvPr>
        </p:nvSpPr>
        <p:spPr>
          <a:xfrm>
            <a:off x="1295400" y="1196975"/>
            <a:ext cx="10274300" cy="4525963"/>
          </a:xfrm>
        </p:spPr>
        <p:txBody>
          <a:bodyPr/>
          <a:lstStyle/>
          <a:p>
            <a:r>
              <a:rPr lang="fr-FR" sz="2400" dirty="0" smtClean="0"/>
              <a:t>valeur-attribut:</a:t>
            </a:r>
          </a:p>
          <a:p>
            <a:pPr lvl="1"/>
            <a:r>
              <a:rPr lang="fr-FR" sz="2400" dirty="0" smtClean="0"/>
              <a:t>#</a:t>
            </a:r>
            <a:r>
              <a:rPr lang="fr-FR" sz="2400" dirty="0" smtClean="0">
                <a:solidFill>
                  <a:srgbClr val="FF0066"/>
                </a:solidFill>
              </a:rPr>
              <a:t>REQUIRED</a:t>
            </a:r>
            <a:r>
              <a:rPr lang="fr-FR" sz="2400" dirty="0" smtClean="0"/>
              <a:t> : l’attribut est obligatoire:</a:t>
            </a:r>
          </a:p>
          <a:p>
            <a:pPr lvl="2"/>
            <a:r>
              <a:rPr lang="fr-FR" sz="2400" dirty="0" smtClean="0"/>
              <a:t>Erreur lors de la validation si l’utilisateur ne fournit pas une valeur pour cet attribut</a:t>
            </a:r>
          </a:p>
          <a:p>
            <a:pPr lvl="1"/>
            <a:r>
              <a:rPr lang="fr-FR" sz="2400" dirty="0" smtClean="0"/>
              <a:t>#</a:t>
            </a:r>
            <a:r>
              <a:rPr lang="fr-FR" sz="2400" dirty="0" smtClean="0">
                <a:solidFill>
                  <a:srgbClr val="FF0066"/>
                </a:solidFill>
              </a:rPr>
              <a:t>IMPLIED</a:t>
            </a:r>
            <a:r>
              <a:rPr lang="fr-FR" sz="2400" dirty="0" smtClean="0"/>
              <a:t> : l’attribut est optionnel</a:t>
            </a:r>
          </a:p>
          <a:p>
            <a:pPr lvl="2"/>
            <a:r>
              <a:rPr lang="fr-FR" sz="2400" dirty="0" smtClean="0"/>
              <a:t>Le parseur ne signale pas d’erreur lors de la validation si l’utilisateur ne fournit pas une valeur pour cet attribut</a:t>
            </a:r>
          </a:p>
          <a:p>
            <a:pPr lvl="1"/>
            <a:r>
              <a:rPr lang="fr-FR" sz="2400" dirty="0" smtClean="0">
                <a:solidFill>
                  <a:srgbClr val="FF0066"/>
                </a:solidFill>
              </a:rPr>
              <a:t>"default"</a:t>
            </a:r>
            <a:r>
              <a:rPr lang="fr-FR" sz="2400" dirty="0" smtClean="0"/>
              <a:t>: on fournit une valeur par défaut à l’attribut</a:t>
            </a:r>
          </a:p>
          <a:p>
            <a:pPr lvl="2"/>
            <a:r>
              <a:rPr lang="fr-FR" sz="2400" dirty="0" smtClean="0"/>
              <a:t>Si l’utilisateur ne fournit pas une valeur pour cet attribut, le parseur y met la valeur par défaut</a:t>
            </a:r>
          </a:p>
          <a:p>
            <a:pPr lvl="1"/>
            <a:r>
              <a:rPr lang="fr-FR" sz="2400" dirty="0" smtClean="0">
                <a:solidFill>
                  <a:srgbClr val="FF0066"/>
                </a:solidFill>
              </a:rPr>
              <a:t>#FIXED "default"</a:t>
            </a:r>
            <a:r>
              <a:rPr lang="fr-FR" sz="2400" dirty="0" smtClean="0"/>
              <a:t>: on fournit une valeur par défaut, mais Fixe!</a:t>
            </a:r>
          </a:p>
          <a:p>
            <a:pPr lvl="2"/>
            <a:r>
              <a:rPr lang="fr-FR" sz="2400" dirty="0" smtClean="0"/>
              <a:t>L’utilisateur ne peut mettre dans cet attribut que cette valeur fixe. S’il laisse vide, le parseur y met la valeur par défaut</a:t>
            </a:r>
          </a:p>
          <a:p>
            <a:pPr lvl="2"/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entités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Les DTD permettent de créer des raccourcis de texte: i.e: définir des noms qui remplacent un texte long:</a:t>
            </a:r>
          </a:p>
          <a:p>
            <a:pPr>
              <a:defRPr/>
            </a:pPr>
            <a:r>
              <a:rPr lang="fr-FR" dirty="0" smtClean="0"/>
              <a:t>Exemple d’une entité en ligne: </a:t>
            </a:r>
          </a:p>
          <a:p>
            <a:pPr marL="457200" lvl="1" indent="0">
              <a:buFontTx/>
              <a:buNone/>
              <a:defRPr/>
            </a:pPr>
            <a:r>
              <a:rPr lang="fr-FR" dirty="0">
                <a:solidFill>
                  <a:srgbClr val="FF0066"/>
                </a:solidFill>
              </a:rPr>
              <a:t>&lt;!ENTITY FSDM </a:t>
            </a:r>
            <a:r>
              <a:rPr lang="fr-FR" dirty="0" smtClean="0">
                <a:solidFill>
                  <a:srgbClr val="FF0066"/>
                </a:solidFill>
              </a:rPr>
              <a:t>"</a:t>
            </a:r>
            <a:r>
              <a:rPr lang="fr-FR" dirty="0" smtClean="0">
                <a:solidFill>
                  <a:schemeClr val="tx1"/>
                </a:solidFill>
              </a:rPr>
              <a:t>Faculté des science Dhar El Mahraz</a:t>
            </a:r>
            <a:r>
              <a:rPr lang="fr-FR" dirty="0" smtClean="0">
                <a:solidFill>
                  <a:srgbClr val="FF0066"/>
                </a:solidFill>
              </a:rPr>
              <a:t>" &gt;</a:t>
            </a:r>
          </a:p>
          <a:p>
            <a:pPr>
              <a:defRPr/>
            </a:pPr>
            <a:r>
              <a:rPr lang="fr-FR" dirty="0" smtClean="0"/>
              <a:t>Utilisation de l’entité dans le balisage XML:</a:t>
            </a:r>
          </a:p>
          <a:p>
            <a:pPr marL="0" indent="0">
              <a:buFontTx/>
              <a:buNone/>
              <a:defRPr/>
            </a:pPr>
            <a:r>
              <a:rPr lang="fr-FR" dirty="0" smtClean="0">
                <a:solidFill>
                  <a:schemeClr val="tx1"/>
                </a:solidFill>
              </a:rPr>
              <a:t>&lt;message&gt;Rendez-vous à la </a:t>
            </a:r>
            <a:r>
              <a:rPr lang="fr-FR" dirty="0" smtClean="0">
                <a:solidFill>
                  <a:srgbClr val="FF0066"/>
                </a:solidFill>
              </a:rPr>
              <a:t>&amp;FSDM;</a:t>
            </a:r>
            <a:r>
              <a:rPr lang="fr-FR" dirty="0" smtClean="0">
                <a:solidFill>
                  <a:schemeClr val="tx1"/>
                </a:solidFill>
              </a:rPr>
              <a:t> ce soir.&lt;/message&gt;</a:t>
            </a:r>
          </a:p>
          <a:p>
            <a:pPr marL="0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DTDs: Déclaration des entités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Pour un texte plus long, on utilise des entités externe:</a:t>
            </a:r>
          </a:p>
          <a:p>
            <a:pPr>
              <a:defRPr/>
            </a:pPr>
            <a:r>
              <a:rPr lang="fr-FR" dirty="0" smtClean="0"/>
              <a:t>Dans la DTD en écrit: </a:t>
            </a:r>
          </a:p>
          <a:p>
            <a:pPr marL="457200" lvl="1" indent="0" algn="ctr">
              <a:buFontTx/>
              <a:buNone/>
              <a:defRPr/>
            </a:pPr>
            <a:r>
              <a:rPr lang="fr-FR" dirty="0">
                <a:solidFill>
                  <a:srgbClr val="FF0066"/>
                </a:solidFill>
              </a:rPr>
              <a:t>&lt;!ENTITY FSDM </a:t>
            </a:r>
            <a:r>
              <a:rPr lang="fr-FR" dirty="0" smtClean="0">
                <a:solidFill>
                  <a:srgbClr val="FF0066"/>
                </a:solidFill>
              </a:rPr>
              <a:t>SYSTEM "unFichierTexte.entity" &gt;</a:t>
            </a:r>
          </a:p>
          <a:p>
            <a:pPr marL="457200" lvl="1" indent="0" algn="ctr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  <a:p>
            <a:pPr>
              <a:defRPr/>
            </a:pPr>
            <a:r>
              <a:rPr lang="fr-FR" dirty="0" smtClean="0"/>
              <a:t>Dans le fichier texte en met le texte à remplacer:</a:t>
            </a:r>
          </a:p>
          <a:p>
            <a:pPr marL="0" indent="0" algn="ctr">
              <a:buFontTx/>
              <a:buNone/>
              <a:defRPr/>
            </a:pPr>
            <a:r>
              <a:rPr lang="fr-FR" dirty="0" smtClean="0">
                <a:solidFill>
                  <a:schemeClr val="tx1"/>
                </a:solidFill>
              </a:rPr>
              <a:t>«Faculté des Sciences Dhar El Mahraz,…. »</a:t>
            </a:r>
          </a:p>
          <a:p>
            <a:pPr marL="0" indent="0" algn="ctr">
              <a:buFontTx/>
              <a:buNone/>
              <a:defRPr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dirty="0" smtClean="0"/>
              <a:t>Utilisation de l’entité dans le balisage XML:</a:t>
            </a:r>
          </a:p>
          <a:p>
            <a:pPr marL="0" indent="0">
              <a:buFontTx/>
              <a:buNone/>
              <a:defRPr/>
            </a:pPr>
            <a:r>
              <a:rPr lang="fr-FR" dirty="0" smtClean="0">
                <a:solidFill>
                  <a:schemeClr val="tx1"/>
                </a:solidFill>
              </a:rPr>
              <a:t>&lt;message&gt;Rendez-vous à la </a:t>
            </a:r>
            <a:r>
              <a:rPr lang="fr-FR" dirty="0" smtClean="0">
                <a:solidFill>
                  <a:srgbClr val="FF0066"/>
                </a:solidFill>
              </a:rPr>
              <a:t>&amp;FSDM;</a:t>
            </a:r>
            <a:r>
              <a:rPr lang="fr-FR" dirty="0" smtClean="0">
                <a:solidFill>
                  <a:schemeClr val="tx1"/>
                </a:solidFill>
              </a:rPr>
              <a:t> ce soir.&lt;/message&gt;</a:t>
            </a:r>
          </a:p>
          <a:p>
            <a:pPr marL="0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</p:txBody>
      </p:sp>
      <p:sp>
        <p:nvSpPr>
          <p:cNvPr id="6246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Markup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Exemples</a:t>
            </a:r>
          </a:p>
          <a:p>
            <a:pPr lvl="1" eaLnBrk="1" hangingPunct="1"/>
            <a:endParaRPr lang="fr-FR" smtClean="0"/>
          </a:p>
          <a:p>
            <a:pPr lvl="1" eaLnBrk="1" hangingPunct="1"/>
            <a:r>
              <a:rPr lang="fr-FR" smtClean="0"/>
              <a:t>Marquage procédural</a:t>
            </a:r>
          </a:p>
          <a:p>
            <a:pPr lvl="1" eaLnBrk="1" hangingPunct="1"/>
            <a:endParaRPr lang="fr-FR" smtClean="0"/>
          </a:p>
          <a:p>
            <a:pPr lvl="1" eaLnBrk="1" hangingPunct="1"/>
            <a:r>
              <a:rPr lang="fr-FR" smtClean="0"/>
              <a:t>Marquage générique</a:t>
            </a:r>
          </a:p>
          <a:p>
            <a:pPr lvl="1" eaLnBrk="1" hangingPunct="1"/>
            <a:endParaRPr lang="fr-FR" smtClean="0"/>
          </a:p>
          <a:p>
            <a:pPr lvl="1" eaLnBrk="1" hangingPunct="1"/>
            <a:r>
              <a:rPr lang="fr-FR" smtClean="0"/>
              <a:t>SGML : Standard General Markup 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schémas XML (XSD):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Les Inconvénients des DTD:</a:t>
            </a:r>
          </a:p>
          <a:p>
            <a:pPr lvl="1">
              <a:defRPr/>
            </a:pPr>
            <a:r>
              <a:rPr lang="fr-FR" dirty="0" smtClean="0"/>
              <a:t>Les DTD ont une syntaxe non-XML</a:t>
            </a:r>
          </a:p>
          <a:p>
            <a:pPr lvl="1">
              <a:defRPr/>
            </a:pPr>
            <a:r>
              <a:rPr lang="fr-FR" dirty="0" smtClean="0"/>
              <a:t>Les DTD ne supportent pas les espaces de noms</a:t>
            </a:r>
          </a:p>
          <a:p>
            <a:pPr lvl="1">
              <a:defRPr/>
            </a:pPr>
            <a:r>
              <a:rPr lang="fr-FR" dirty="0" smtClean="0"/>
              <a:t>Tous les éléments sont globaux dans les DTDs</a:t>
            </a:r>
          </a:p>
          <a:p>
            <a:pPr lvl="1">
              <a:defRPr/>
            </a:pPr>
            <a:r>
              <a:rPr lang="fr-FR" dirty="0" smtClean="0"/>
              <a:t>Pas de contrôle sur le type du contenu des éléments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Pour combler ces lacunes: le W3C à créer un langage nommé XSD (</a:t>
            </a:r>
            <a:r>
              <a:rPr lang="fr-FR" dirty="0" smtClean="0">
                <a:solidFill>
                  <a:srgbClr val="FF0066"/>
                </a:solidFill>
              </a:rPr>
              <a:t>X</a:t>
            </a:r>
            <a:r>
              <a:rPr lang="fr-FR" dirty="0" smtClean="0"/>
              <a:t>ML </a:t>
            </a:r>
            <a:r>
              <a:rPr lang="fr-FR" dirty="0" smtClean="0">
                <a:solidFill>
                  <a:srgbClr val="FF0066"/>
                </a:solidFill>
              </a:rPr>
              <a:t>S</a:t>
            </a:r>
            <a:r>
              <a:rPr lang="fr-FR" dirty="0" smtClean="0"/>
              <a:t>chéma </a:t>
            </a:r>
            <a:r>
              <a:rPr lang="fr-FR" dirty="0" smtClean="0">
                <a:solidFill>
                  <a:srgbClr val="FF0066"/>
                </a:solidFill>
              </a:rPr>
              <a:t>D</a:t>
            </a:r>
            <a:r>
              <a:rPr lang="fr-FR" dirty="0" smtClean="0"/>
              <a:t>efinition)</a:t>
            </a:r>
          </a:p>
          <a:p>
            <a:pPr>
              <a:defRPr/>
            </a:pPr>
            <a:endParaRPr lang="fr-FR" dirty="0" smtClean="0"/>
          </a:p>
          <a:p>
            <a:pPr marL="457200" lvl="1" indent="0">
              <a:buFontTx/>
              <a:buNone/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schémas XML (XSD):</a:t>
            </a:r>
          </a:p>
        </p:txBody>
      </p:sp>
      <p:sp>
        <p:nvSpPr>
          <p:cNvPr id="645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langage XSD est:</a:t>
            </a:r>
          </a:p>
          <a:p>
            <a:pPr lvl="1"/>
            <a:r>
              <a:rPr lang="fr-FR" smtClean="0"/>
              <a:t>Un standard W3C</a:t>
            </a:r>
          </a:p>
          <a:p>
            <a:pPr lvl="1"/>
            <a:r>
              <a:rPr lang="fr-FR" smtClean="0"/>
              <a:t>Permet de définir le schéma d’un langage XML</a:t>
            </a:r>
          </a:p>
          <a:p>
            <a:pPr lvl="1"/>
            <a:r>
              <a:rPr lang="fr-FR" smtClean="0"/>
              <a:t>C’est un langage XML, donc utilise la syntaxe XML</a:t>
            </a:r>
          </a:p>
          <a:p>
            <a:pPr lvl="1"/>
            <a:r>
              <a:rPr lang="fr-FR" smtClean="0"/>
              <a:t>Il supporte les espaces de noms</a:t>
            </a:r>
          </a:p>
          <a:p>
            <a:pPr lvl="1"/>
            <a:r>
              <a:rPr lang="fr-FR" smtClean="0"/>
              <a:t>On peut créer des éléments globaux et locaux</a:t>
            </a:r>
          </a:p>
          <a:p>
            <a:pPr lvl="1"/>
            <a:r>
              <a:rPr lang="fr-FR" smtClean="0"/>
              <a:t>On peut contrôler parfaitement les types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XSD: Types simples ..Types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En XSD, les éléments d’un document XML sont soit de type simple soit de type complexe</a:t>
            </a:r>
          </a:p>
          <a:p>
            <a:pPr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Un élément de type simple est un élément qui ne contient que du texte: pas d’enfants, pas d’attributs</a:t>
            </a:r>
          </a:p>
          <a:p>
            <a:pPr marL="457200" lvl="1" indent="0">
              <a:buFontTx/>
              <a:buNone/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Tout élément qui contient d’autres éléments ou des attributs est de type complexe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XSD: Types simples ..Types Complexes</a:t>
            </a:r>
          </a:p>
        </p:txBody>
      </p:sp>
      <p:sp>
        <p:nvSpPr>
          <p:cNvPr id="66563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1075"/>
            <a:ext cx="10274300" cy="4525963"/>
          </a:xfrm>
        </p:spPr>
        <p:txBody>
          <a:bodyPr/>
          <a:lstStyle/>
          <a:p>
            <a:r>
              <a:rPr lang="fr-FR" sz="2400" smtClean="0"/>
              <a:t>Dans cet exemple:</a:t>
            </a:r>
          </a:p>
          <a:p>
            <a:pPr lvl="1"/>
            <a:r>
              <a:rPr lang="fr-FR" sz="2400" smtClean="0"/>
              <a:t>Les éléments: nom, prénom, age, adresse sont simples, car ils ne contiennent que du texte</a:t>
            </a:r>
          </a:p>
          <a:p>
            <a:pPr lvl="1"/>
            <a:r>
              <a:rPr lang="fr-FR" sz="2400" smtClean="0"/>
              <a:t>L’élément photo est complexe: contient un attribut</a:t>
            </a:r>
          </a:p>
          <a:p>
            <a:pPr lvl="1"/>
            <a:r>
              <a:rPr lang="fr-FR" sz="2400" smtClean="0"/>
              <a:t>L’élément Liste: complexe: contient d’autre attribut</a:t>
            </a:r>
          </a:p>
          <a:p>
            <a:pPr lvl="1"/>
            <a:r>
              <a:rPr lang="fr-FR" sz="2400" smtClean="0"/>
              <a:t>L’élément étudiant est complexe: contient un attribut et d’autres éléments</a:t>
            </a:r>
          </a:p>
          <a:p>
            <a:pPr lvl="1"/>
            <a:r>
              <a:rPr lang="fr-FR" sz="2400" smtClean="0"/>
              <a:t>Les attributs sont toujours</a:t>
            </a:r>
            <a:br>
              <a:rPr lang="fr-FR" sz="2400" smtClean="0"/>
            </a:br>
            <a:r>
              <a:rPr lang="fr-FR" sz="2400" smtClean="0"/>
              <a:t>simples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096000" y="3644900"/>
          <a:ext cx="5472113" cy="31087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72113"/>
              </a:tblGrid>
              <a:tr h="3108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/>
                        <a:t>&lt;?xml</a:t>
                      </a:r>
                      <a:r>
                        <a:rPr lang="fr-FR" sz="1800" kern="1200" baseline="0" dirty="0" smtClean="0"/>
                        <a:t> version="1.0" </a:t>
                      </a:r>
                      <a:r>
                        <a:rPr lang="fr-FR" sz="1800" kern="1200" dirty="0" smtClean="0"/>
                        <a:t>?&gt;</a:t>
                      </a:r>
                      <a:endParaRPr lang="fr-FR" sz="1800" dirty="0" smtClean="0"/>
                    </a:p>
                    <a:p>
                      <a:r>
                        <a:rPr lang="fr-FR" sz="1800" dirty="0" smtClean="0"/>
                        <a:t>&lt;liste&gt;</a:t>
                      </a:r>
                    </a:p>
                    <a:p>
                      <a:r>
                        <a:rPr lang="fr-FR" sz="1800" dirty="0" smtClean="0"/>
                        <a:t>      &lt;étudiant code ="E1"&gt;</a:t>
                      </a:r>
                    </a:p>
                    <a:p>
                      <a:r>
                        <a:rPr lang="fr-FR" sz="1800" dirty="0" smtClean="0"/>
                        <a:t>	&lt;nom&gt;Moujtahid&lt;/nom&gt;</a:t>
                      </a:r>
                    </a:p>
                    <a:p>
                      <a:r>
                        <a:rPr lang="fr-FR" sz="1800" dirty="0" smtClean="0"/>
                        <a:t>	&lt;prénom&gt;Moujidd&lt;/prénom&gt;</a:t>
                      </a:r>
                    </a:p>
                    <a:p>
                      <a:r>
                        <a:rPr lang="fr-FR" sz="1800" dirty="0" smtClean="0"/>
                        <a:t>	&lt;age&gt;25&lt;/age&gt;</a:t>
                      </a:r>
                    </a:p>
                    <a:p>
                      <a:r>
                        <a:rPr lang="fr-FR" sz="1800" dirty="0" smtClean="0"/>
                        <a:t>	&lt;adresse&gt;25, rue Najah, Fès&lt;/adresse&gt;</a:t>
                      </a:r>
                    </a:p>
                    <a:p>
                      <a:r>
                        <a:rPr lang="fr-FR" sz="1800" dirty="0" smtClean="0"/>
                        <a:t>	&lt;photo source ="moujtahid.jpg" /&gt;</a:t>
                      </a:r>
                    </a:p>
                    <a:p>
                      <a:r>
                        <a:rPr lang="fr-FR" sz="1800" dirty="0" smtClean="0"/>
                        <a:t>      &lt;/étudiant&gt;</a:t>
                      </a:r>
                    </a:p>
                    <a:p>
                      <a:r>
                        <a:rPr lang="fr-FR" sz="1800" dirty="0" smtClean="0"/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&lt;/liste&gt;</a:t>
                      </a:r>
                      <a:endParaRPr lang="fr-FR" sz="1800" dirty="0"/>
                    </a:p>
                  </a:txBody>
                  <a:tcPr marL="91432" marR="91432" marT="45605" marB="4560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XSD: créer un schéma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 schéma XML est un document XML</a:t>
            </a:r>
          </a:p>
          <a:p>
            <a:pPr>
              <a:defRPr/>
            </a:pPr>
            <a:r>
              <a:rPr lang="fr-FR" dirty="0" smtClean="0"/>
              <a:t>La racine est l’élément </a:t>
            </a:r>
            <a:r>
              <a:rPr lang="fr-FR" i="1" dirty="0" smtClean="0">
                <a:solidFill>
                  <a:srgbClr val="FF0066"/>
                </a:solidFill>
              </a:rPr>
              <a:t>schema</a:t>
            </a:r>
            <a:r>
              <a:rPr lang="fr-FR" dirty="0" smtClean="0"/>
              <a:t> de l’espace de nom </a:t>
            </a:r>
            <a:r>
              <a:rPr lang="fr-FR" i="1" dirty="0">
                <a:solidFill>
                  <a:srgbClr val="FF0066"/>
                </a:solidFill>
              </a:rPr>
              <a:t>http://</a:t>
            </a:r>
            <a:r>
              <a:rPr lang="fr-FR" i="1" dirty="0" smtClean="0">
                <a:solidFill>
                  <a:srgbClr val="FF0066"/>
                </a:solidFill>
              </a:rPr>
              <a:t>www.w3.org/2001/XMLSchema</a:t>
            </a:r>
          </a:p>
          <a:p>
            <a:pPr>
              <a:defRPr/>
            </a:pPr>
            <a:endParaRPr lang="fr-FR" dirty="0">
              <a:solidFill>
                <a:srgbClr val="FF0066"/>
              </a:solidFill>
            </a:endParaRPr>
          </a:p>
          <a:p>
            <a:pPr marL="0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95400" y="3429000"/>
          <a:ext cx="10777538" cy="251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7538"/>
              </a:tblGrid>
              <a:tr h="2516188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 panose="02070309020205020404" pitchFamily="49" charset="0"/>
                        </a:rPr>
                        <a:t>?xml version="1.0"?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xsd:schema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xmlns:xsd=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"http://www.w3.org/2001/XMLSchema"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fr-FR" sz="18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&lt;!-- ici les déclarations des éléments, des types simples et complexes…--&gt;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endParaRPr lang="fr-FR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/xsd:schema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L="91442" marR="91442" marT="45728" marB="4572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XSD: déclaration d’un élément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981075"/>
            <a:ext cx="10274300" cy="4525963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La déclaration d’un élément précise son nom et son type:</a:t>
            </a:r>
            <a:endParaRPr lang="fr-FR" dirty="0">
              <a:solidFill>
                <a:srgbClr val="FF0066"/>
              </a:solidFill>
            </a:endParaRPr>
          </a:p>
          <a:p>
            <a:pPr marL="0" indent="0">
              <a:buFontTx/>
              <a:buNone/>
              <a:defRPr/>
            </a:pPr>
            <a:endParaRPr lang="fr-FR" dirty="0" smtClean="0">
              <a:solidFill>
                <a:srgbClr val="FF0066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AC30BD"/>
                </a:solidFill>
                <a:latin typeface="Courier New" panose="02070309020205020404" pitchFamily="49" charset="0"/>
              </a:rPr>
              <a:t>xsd:element </a:t>
            </a:r>
            <a:r>
              <a:rPr lang="en-US" dirty="0" smtClean="0">
                <a:solidFill>
                  <a:srgbClr val="D00020"/>
                </a:solidFill>
                <a:latin typeface="Courier New" panose="02070309020205020404" pitchFamily="49" charset="0"/>
              </a:rPr>
              <a:t>name=</a:t>
            </a:r>
            <a:r>
              <a:rPr lang="en-US" dirty="0" smtClean="0">
                <a:solidFill>
                  <a:srgbClr val="000090"/>
                </a:solidFill>
                <a:latin typeface="Courier New" panose="02070309020205020404" pitchFamily="49" charset="0"/>
              </a:rPr>
              <a:t>“LeNom"</a:t>
            </a:r>
            <a:r>
              <a:rPr lang="en-US" dirty="0" smtClean="0">
                <a:solidFill>
                  <a:srgbClr val="D00020"/>
                </a:solidFill>
                <a:latin typeface="Courier New" panose="02070309020205020404" pitchFamily="49" charset="0"/>
              </a:rPr>
              <a:t> type=</a:t>
            </a:r>
            <a:r>
              <a:rPr lang="en-US" dirty="0" smtClean="0">
                <a:solidFill>
                  <a:srgbClr val="000090"/>
                </a:solidFill>
                <a:latin typeface="Courier New" panose="02070309020205020404" pitchFamily="49" charset="0"/>
              </a:rPr>
              <a:t>“LeType"</a:t>
            </a:r>
            <a:r>
              <a:rPr lang="en-US" dirty="0" smtClean="0">
                <a:solidFill>
                  <a:srgbClr val="D00020"/>
                </a:solidFill>
                <a:latin typeface="Courier New" panose="02070309020205020404" pitchFamily="49" charset="0"/>
              </a:rPr>
              <a:t> /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Exemple</a:t>
            </a:r>
            <a:r>
              <a:rPr lang="en-US" dirty="0"/>
              <a:t>: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95400" y="3573463"/>
          <a:ext cx="10777538" cy="283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7538"/>
              </a:tblGrid>
              <a:tr h="283527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 panose="02070309020205020404" pitchFamily="49" charset="0"/>
                        </a:rPr>
                        <a:t>?xml version="1.0"?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xsd:schema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xmlns:xsd=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"http://www.w3.org/2001/XMLSchema"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fr-FR" sz="18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&lt;!-- ici les déclarations des éléments, des types simples et complexes…--&gt;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"nom"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type=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"xsd:string"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"prénom"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"xsd:string"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"date-naissance"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"xsd:date"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"moyenne"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"xsd:decimal"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/xsd:schema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L="91442" marR="91442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prédéfinis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XSD contient un ensemble complet de types simples couvrant tous les types de données standards connus dans les autres langages:</a:t>
            </a:r>
          </a:p>
          <a:p>
            <a:pPr marL="0" indent="0">
              <a:buFontTx/>
              <a:buNone/>
              <a:defRPr/>
            </a:pPr>
            <a:r>
              <a:rPr lang="fr-FR" dirty="0" smtClean="0">
                <a:solidFill>
                  <a:srgbClr val="FF0066"/>
                </a:solidFill>
              </a:rPr>
              <a:t>xsd:string 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xsd:integer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xsd:decimal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xsd:float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xsd:date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66"/>
                </a:solidFill>
              </a:rPr>
              <a:t>xsd:uri-reference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xsd:boolean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xsd:year</a:t>
            </a:r>
            <a:r>
              <a:rPr lang="fr-FR" dirty="0" smtClean="0"/>
              <a:t>,</a:t>
            </a:r>
            <a:r>
              <a:rPr lang="fr-FR" dirty="0" smtClean="0">
                <a:solidFill>
                  <a:srgbClr val="FF0066"/>
                </a:solidFill>
              </a:rPr>
              <a:t> xsd:language, xsd:ID</a:t>
            </a:r>
            <a:r>
              <a:rPr lang="fr-FR" dirty="0" smtClean="0"/>
              <a:t> ,</a:t>
            </a:r>
            <a:r>
              <a:rPr lang="fr-FR" dirty="0" smtClean="0">
                <a:solidFill>
                  <a:srgbClr val="FF0066"/>
                </a:solidFill>
              </a:rPr>
              <a:t> xsd:IDREF</a:t>
            </a:r>
            <a:r>
              <a:rPr lang="fr-FR" dirty="0" smtClean="0"/>
              <a:t>, ….</a:t>
            </a:r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Vous pouvez créer vos propres types simple en vous basant sur un type simple existant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052513"/>
            <a:ext cx="10274300" cy="56165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Pour créer un type simple personnalisé: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r>
              <a:rPr lang="fr-FR" sz="2400" dirty="0" smtClean="0"/>
              <a:t>Créer un type </a:t>
            </a:r>
            <a:r>
              <a:rPr lang="fr-FR" sz="2400" i="1" dirty="0" smtClean="0">
                <a:solidFill>
                  <a:srgbClr val="FF0066"/>
                </a:solidFill>
              </a:rPr>
              <a:t>télType</a:t>
            </a:r>
            <a:r>
              <a:rPr lang="fr-FR" sz="2400" dirty="0" smtClean="0"/>
              <a:t> qui personnalise le type </a:t>
            </a:r>
            <a:r>
              <a:rPr lang="fr-FR" sz="2400" i="1" dirty="0">
                <a:solidFill>
                  <a:srgbClr val="FF0066"/>
                </a:solidFill>
              </a:rPr>
              <a:t>xsd:string</a:t>
            </a:r>
            <a:r>
              <a:rPr lang="fr-FR" sz="2400" dirty="0" smtClean="0"/>
              <a:t> en n’acceptant que les chaînes commençant par un </a:t>
            </a:r>
            <a:r>
              <a:rPr lang="fr-FR" sz="2400" i="1" dirty="0">
                <a:solidFill>
                  <a:srgbClr val="FF0066"/>
                </a:solidFill>
              </a:rPr>
              <a:t>0</a:t>
            </a:r>
            <a:r>
              <a:rPr lang="fr-FR" sz="2400" dirty="0" smtClean="0"/>
              <a:t> suivi de </a:t>
            </a:r>
            <a:r>
              <a:rPr lang="fr-FR" sz="2400" i="1" dirty="0">
                <a:solidFill>
                  <a:srgbClr val="FF0066"/>
                </a:solidFill>
              </a:rPr>
              <a:t>9</a:t>
            </a:r>
            <a:r>
              <a:rPr lang="fr-FR" sz="2400" dirty="0" smtClean="0"/>
              <a:t> chiffres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703388" y="1557338"/>
          <a:ext cx="8128000" cy="201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011362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« LeNomDuType"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« LeTypeDeBase"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fr-FR" sz="1800" dirty="0" smtClean="0">
                          <a:solidFill>
                            <a:srgbClr val="00CC00"/>
                          </a:solidFill>
                          <a:latin typeface="Courier New" panose="02070309020205020404" pitchFamily="49" charset="0"/>
                        </a:rPr>
                        <a:t>&lt;!--des restrictions ici --&gt;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   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      ...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T="45640" marB="4564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992313" y="4581525"/>
          <a:ext cx="8128000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46367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"télType"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"xsd:string"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xsd:pattern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"0\d{9}"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052513"/>
            <a:ext cx="10274300" cy="56165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Plusieurs types de restrictions possibles: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xsd:pattern</a:t>
            </a:r>
            <a:r>
              <a:rPr lang="fr-FR" sz="2400" dirty="0" smtClean="0"/>
              <a:t>: permet de spécifier que le type accepte des chaîne de caractères conformes à une expression régulière</a:t>
            </a:r>
          </a:p>
          <a:p>
            <a:pPr marL="457200" lvl="1" indent="0">
              <a:buFontTx/>
              <a:buNone/>
              <a:defRPr/>
            </a:pPr>
            <a:r>
              <a:rPr lang="fr-FR" sz="2400" dirty="0" smtClean="0"/>
              <a:t>Exemple:</a:t>
            </a:r>
          </a:p>
          <a:p>
            <a:pPr>
              <a:defRPr/>
            </a:pPr>
            <a:endParaRPr lang="fr-FR" sz="2400" dirty="0" smtClean="0"/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endParaRPr lang="fr-FR" sz="2400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208213" y="3117850"/>
          <a:ext cx="8128000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46367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fr-FR" sz="1800" dirty="0" err="1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télType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 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"xsd:string"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xsd:pattern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"0\d{9}"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T="45740" marB="4574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052513"/>
            <a:ext cx="10274300" cy="56165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fr-FR" sz="2400" dirty="0" smtClean="0"/>
              <a:t>Exemple d’expressions régulières:</a:t>
            </a:r>
          </a:p>
          <a:p>
            <a:pPr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\d</a:t>
            </a:r>
            <a:r>
              <a:rPr lang="fr-FR" sz="2400" dirty="0" smtClean="0"/>
              <a:t> : un chiffre,         </a:t>
            </a:r>
            <a:r>
              <a:rPr lang="fr-FR" sz="2400" dirty="0">
                <a:solidFill>
                  <a:srgbClr val="FF0066"/>
                </a:solidFill>
              </a:rPr>
              <a:t>\D</a:t>
            </a:r>
            <a:r>
              <a:rPr lang="fr-FR" sz="2400" dirty="0" smtClean="0"/>
              <a:t> : tout caractère sauf un chiffre </a:t>
            </a:r>
          </a:p>
          <a:p>
            <a:pPr>
              <a:defRPr/>
            </a:pPr>
            <a:r>
              <a:rPr lang="fr-FR" sz="2400" dirty="0" smtClean="0"/>
              <a:t> </a:t>
            </a:r>
            <a:r>
              <a:rPr lang="fr-FR" sz="2400" dirty="0">
                <a:solidFill>
                  <a:srgbClr val="FF0066"/>
                </a:solidFill>
              </a:rPr>
              <a:t>\s</a:t>
            </a:r>
            <a:r>
              <a:rPr lang="fr-FR" sz="2400" dirty="0" smtClean="0"/>
              <a:t>: un espace,        </a:t>
            </a:r>
            <a:r>
              <a:rPr lang="fr-FR" sz="2400" dirty="0">
                <a:solidFill>
                  <a:srgbClr val="FF0066"/>
                </a:solidFill>
              </a:rPr>
              <a:t>\S</a:t>
            </a:r>
            <a:r>
              <a:rPr lang="fr-FR" sz="2400" dirty="0" smtClean="0"/>
              <a:t> : tout caractère sauf un espace,</a:t>
            </a:r>
          </a:p>
          <a:p>
            <a:pPr>
              <a:defRPr/>
            </a:pPr>
            <a:r>
              <a:rPr lang="fr-FR" sz="2400" dirty="0" smtClean="0"/>
              <a:t>Ensemble: </a:t>
            </a:r>
            <a:r>
              <a:rPr lang="fr-FR" sz="2400" dirty="0">
                <a:solidFill>
                  <a:srgbClr val="FF0066"/>
                </a:solidFill>
              </a:rPr>
              <a:t>[abc] </a:t>
            </a:r>
            <a:r>
              <a:rPr lang="fr-FR" sz="2400" dirty="0" smtClean="0"/>
              <a:t>= a, b ou c</a:t>
            </a:r>
          </a:p>
          <a:p>
            <a:pPr>
              <a:defRPr/>
            </a:pPr>
            <a:r>
              <a:rPr lang="fr-FR" sz="2400" dirty="0" smtClean="0"/>
              <a:t>Intervalle :  </a:t>
            </a:r>
            <a:r>
              <a:rPr lang="fr-FR" sz="2400" dirty="0">
                <a:solidFill>
                  <a:srgbClr val="FF0066"/>
                </a:solidFill>
              </a:rPr>
              <a:t>[0-9] </a:t>
            </a:r>
            <a:r>
              <a:rPr lang="fr-FR" sz="2400" dirty="0" smtClean="0"/>
              <a:t>= un chiffre entre 0 et 9</a:t>
            </a:r>
          </a:p>
          <a:p>
            <a:pPr>
              <a:defRPr/>
            </a:pPr>
            <a:r>
              <a:rPr lang="fr-FR" sz="2400" dirty="0">
                <a:solidFill>
                  <a:srgbClr val="FF0066"/>
                </a:solidFill>
              </a:rPr>
              <a:t>x{5}</a:t>
            </a:r>
            <a:r>
              <a:rPr lang="fr-FR" sz="2400" dirty="0" smtClean="0"/>
              <a:t> : 5 occurrences du caractère x</a:t>
            </a:r>
          </a:p>
          <a:p>
            <a:pPr>
              <a:defRPr/>
            </a:pPr>
            <a:r>
              <a:rPr lang="fr-FR" sz="2400" dirty="0">
                <a:solidFill>
                  <a:srgbClr val="FF0066"/>
                </a:solidFill>
              </a:rPr>
              <a:t>x {</a:t>
            </a:r>
            <a:r>
              <a:rPr lang="fr-FR" sz="2400" dirty="0" smtClean="0">
                <a:solidFill>
                  <a:srgbClr val="FF0066"/>
                </a:solidFill>
              </a:rPr>
              <a:t>5,</a:t>
            </a:r>
            <a:r>
              <a:rPr lang="fr-FR" sz="2400" dirty="0">
                <a:solidFill>
                  <a:srgbClr val="FF0066"/>
                </a:solidFill>
              </a:rPr>
              <a:t>}</a:t>
            </a:r>
            <a:r>
              <a:rPr lang="fr-FR" sz="2400" dirty="0" smtClean="0"/>
              <a:t>: au minimum 5 occurrences de x</a:t>
            </a:r>
          </a:p>
          <a:p>
            <a:pPr>
              <a:defRPr/>
            </a:pPr>
            <a:r>
              <a:rPr lang="fr-FR" sz="2400" dirty="0">
                <a:solidFill>
                  <a:srgbClr val="FF0066"/>
                </a:solidFill>
              </a:rPr>
              <a:t>x {5,8}</a:t>
            </a:r>
            <a:r>
              <a:rPr lang="fr-FR" sz="2400" dirty="0" smtClean="0"/>
              <a:t>: au minimum 5 occurrences de x et 8 au maximum</a:t>
            </a:r>
          </a:p>
          <a:p>
            <a:pPr>
              <a:defRPr/>
            </a:pPr>
            <a:r>
              <a:rPr lang="fr-FR" sz="2400" dirty="0">
                <a:solidFill>
                  <a:srgbClr val="FF0066"/>
                </a:solidFill>
              </a:rPr>
              <a:t>x*</a:t>
            </a:r>
            <a:r>
              <a:rPr lang="fr-FR" sz="2400" dirty="0" smtClean="0"/>
              <a:t> équivaut à : {0,}</a:t>
            </a:r>
          </a:p>
          <a:p>
            <a:pPr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x+</a:t>
            </a:r>
            <a:r>
              <a:rPr lang="fr-FR" sz="2400" dirty="0" smtClean="0"/>
              <a:t> équivaut à : {1,}</a:t>
            </a:r>
          </a:p>
          <a:p>
            <a:pPr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x?</a:t>
            </a:r>
            <a:r>
              <a:rPr lang="fr-FR" sz="2400" dirty="0" smtClean="0"/>
              <a:t> équivaut à : {0,1}</a:t>
            </a:r>
          </a:p>
          <a:p>
            <a:pPr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(chaîne1 | chaîne2)</a:t>
            </a:r>
            <a:r>
              <a:rPr lang="fr-FR" sz="2400" dirty="0" smtClean="0"/>
              <a:t> : chaîne 1 ou chaîne 2</a:t>
            </a:r>
          </a:p>
          <a:p>
            <a:pPr>
              <a:defRPr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SGML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C’est un standard de l’ISO</a:t>
            </a:r>
          </a:p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C’est un métalangage : il permet de définir d’autres langages de balisage</a:t>
            </a:r>
          </a:p>
          <a:p>
            <a:pPr eaLnBrk="1" hangingPunct="1">
              <a:buFontTx/>
              <a:buNone/>
            </a:pPr>
            <a:endParaRPr lang="fr-FR" smtClean="0"/>
          </a:p>
          <a:p>
            <a:pPr lvl="1" eaLnBrk="1" hangingPunct="1"/>
            <a:r>
              <a:rPr lang="fr-FR" smtClean="0"/>
              <a:t>HTML est une application de SGML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1075"/>
            <a:ext cx="10274300" cy="56165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Plusieurs types de restrictions possibles: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xsd:ennumeration</a:t>
            </a:r>
            <a:r>
              <a:rPr lang="fr-FR" sz="2400" dirty="0" smtClean="0"/>
              <a:t>: permet de spécifier une liste de valeurs possible</a:t>
            </a:r>
          </a:p>
          <a:p>
            <a:pPr marL="457200" lvl="1" indent="0">
              <a:buFontTx/>
              <a:buNone/>
              <a:defRPr/>
            </a:pPr>
            <a:r>
              <a:rPr lang="fr-FR" sz="2400" dirty="0" smtClean="0"/>
              <a:t>Exemple: la mention d’un étudiant (P, AB, B, ou TB)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400" dirty="0"/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400" dirty="0"/>
          </a:p>
          <a:p>
            <a:pPr marL="342900" lvl="1" indent="-342900">
              <a:buSzTx/>
              <a:buFontTx/>
              <a:buBlip>
                <a:blip r:embed="rId2"/>
              </a:buBlip>
              <a:defRPr/>
            </a:pPr>
            <a:r>
              <a:rPr lang="fr-FR" sz="2400" dirty="0" smtClean="0"/>
              <a:t>Dans cet exemple, on peut obtenir un résultat équivalent par:</a:t>
            </a:r>
          </a:p>
          <a:p>
            <a:pPr>
              <a:defRPr/>
            </a:pPr>
            <a:endParaRPr lang="fr-FR" sz="2400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208213" y="278130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baseline="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 "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mentionType" 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"xsd:string"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xsd:ennumeration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"P"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xsd:ennumeration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"AB"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xsd:ennumeration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"B"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xsd:ennumeration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"TB"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216150" y="5445125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"xsd:string"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xsd:pattern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"P|AB|B|TB"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1075"/>
            <a:ext cx="10274300" cy="56165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Plusieurs types de restrictions possibles: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xsd:minInclusive</a:t>
            </a:r>
            <a:r>
              <a:rPr lang="fr-FR" sz="2400" dirty="0" smtClean="0"/>
              <a:t>: spécifie une valeur minimale (incluse)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xsd:maxInclusive</a:t>
            </a:r>
            <a:r>
              <a:rPr lang="fr-FR" sz="2400" dirty="0" smtClean="0"/>
              <a:t>: spécifie une valeur maximale (incluse)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xsd:minExclusive</a:t>
            </a:r>
            <a:r>
              <a:rPr lang="fr-FR" sz="2400" dirty="0" smtClean="0"/>
              <a:t>: spécifie une valeur minimale (exclue)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xsd:maxExclusive</a:t>
            </a:r>
            <a:r>
              <a:rPr lang="fr-FR" sz="2400" dirty="0" smtClean="0"/>
              <a:t>: spécifie une valeur maximale (exclue)</a:t>
            </a:r>
          </a:p>
          <a:p>
            <a:pPr marL="457200" lvl="1" indent="0">
              <a:buFontTx/>
              <a:buNone/>
              <a:defRPr/>
            </a:pPr>
            <a:endParaRPr lang="fr-FR" sz="2400" dirty="0" smtClean="0"/>
          </a:p>
          <a:p>
            <a:pPr marL="457200" lvl="1" indent="0">
              <a:buFontTx/>
              <a:buNone/>
              <a:defRPr/>
            </a:pPr>
            <a:r>
              <a:rPr lang="fr-FR" sz="2400" dirty="0" smtClean="0"/>
              <a:t>Exemple: la note d’un étudiant doit être entre 0 et 20: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400" dirty="0"/>
          </a:p>
          <a:p>
            <a:pPr>
              <a:defRPr/>
            </a:pPr>
            <a:endParaRPr lang="fr-FR" sz="2400" dirty="0" smtClean="0"/>
          </a:p>
          <a:p>
            <a:pPr marL="0" indent="0">
              <a:buFontTx/>
              <a:buNone/>
              <a:defRPr/>
            </a:pPr>
            <a:endParaRPr lang="fr-FR" sz="2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208213" y="4140200"/>
          <a:ext cx="8128000" cy="173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73672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baseline="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 "note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Type" 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"xsd:decimal"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xsd:minInclusive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"0"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xsd:maxInclusive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"20"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T="45544" marB="4554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1075"/>
            <a:ext cx="10488613" cy="56165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Plusieurs types de restrictions possibles: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xsd:length</a:t>
            </a:r>
            <a:r>
              <a:rPr lang="fr-FR" sz="2400" dirty="0" smtClean="0"/>
              <a:t>: permet de spécifier la longueur d’une chaîne</a:t>
            </a:r>
          </a:p>
          <a:p>
            <a:pPr lvl="2">
              <a:defRPr/>
            </a:pPr>
            <a:r>
              <a:rPr lang="fr-FR" sz="2400" dirty="0" smtClean="0"/>
              <a:t>Exemple: le code d’un étudiant doit être de 6 chiffres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xsd:minLength</a:t>
            </a:r>
            <a:r>
              <a:rPr lang="fr-FR" sz="2400" dirty="0" smtClean="0"/>
              <a:t>: spécifie la longueur minimale d’une chaîne</a:t>
            </a:r>
          </a:p>
          <a:p>
            <a:pPr lvl="2">
              <a:defRPr/>
            </a:pPr>
            <a:r>
              <a:rPr lang="fr-FR" sz="2400" dirty="0" smtClean="0"/>
              <a:t>Exemple: le mot de passe doit être de 8 caractères minimum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xsd:maxLength</a:t>
            </a:r>
            <a:r>
              <a:rPr lang="fr-FR" sz="2400" dirty="0" smtClean="0"/>
              <a:t>: spécifie la longueur maximale d’une chaîne</a:t>
            </a:r>
          </a:p>
          <a:p>
            <a:pPr lvl="2">
              <a:defRPr/>
            </a:pPr>
            <a:r>
              <a:rPr lang="fr-FR" sz="2400" dirty="0" smtClean="0"/>
              <a:t>Exemple: Un commentaire ne doit pas dépasser 500 caractères</a:t>
            </a:r>
          </a:p>
          <a:p>
            <a:pPr marL="457200" lvl="1" indent="0">
              <a:buFontTx/>
              <a:buNone/>
              <a:defRPr/>
            </a:pPr>
            <a:endParaRPr lang="fr-FR" sz="2400" dirty="0" smtClean="0"/>
          </a:p>
          <a:p>
            <a:pPr marL="457200" lvl="1" indent="0">
              <a:buFontTx/>
              <a:buNone/>
              <a:defRPr/>
            </a:pPr>
            <a:r>
              <a:rPr lang="fr-FR" sz="2400" dirty="0" smtClean="0"/>
              <a:t>Exemple: le code est de type ID et comporte 6 caractères: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400" dirty="0"/>
          </a:p>
          <a:p>
            <a:pPr>
              <a:defRPr/>
            </a:pPr>
            <a:endParaRPr lang="fr-FR" sz="2400" dirty="0" smtClean="0"/>
          </a:p>
          <a:p>
            <a:pPr marL="0" indent="0">
              <a:buFontTx/>
              <a:buNone/>
              <a:defRPr/>
            </a:pPr>
            <a:endParaRPr lang="fr-FR" sz="2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208213" y="4932363"/>
          <a:ext cx="8128000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46367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baseline="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 « code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Type" 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"xsd:ID"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xsd:length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"6"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simples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1075"/>
            <a:ext cx="10488613" cy="5616575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Plusieurs types de restrictions possibles: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xsd:totalDigits</a:t>
            </a:r>
            <a:r>
              <a:rPr lang="fr-FR" sz="2400" dirty="0" smtClean="0"/>
              <a:t>: le nombre total de chiffres d’un nombre décimal</a:t>
            </a:r>
          </a:p>
          <a:p>
            <a:pPr lvl="1">
              <a:defRPr/>
            </a:pPr>
            <a:r>
              <a:rPr lang="fr-FR" sz="2400" dirty="0" smtClean="0">
                <a:solidFill>
                  <a:srgbClr val="FF0066"/>
                </a:solidFill>
              </a:rPr>
              <a:t>xsd:fractionDigits</a:t>
            </a:r>
            <a:r>
              <a:rPr lang="fr-FR" sz="2400" dirty="0" smtClean="0"/>
              <a:t>: le nombre de chiffres après la virgule</a:t>
            </a:r>
          </a:p>
          <a:p>
            <a:pPr marL="457200" lvl="1" indent="0">
              <a:buFontTx/>
              <a:buNone/>
              <a:defRPr/>
            </a:pPr>
            <a:endParaRPr lang="fr-FR" sz="2400" dirty="0" smtClean="0"/>
          </a:p>
          <a:p>
            <a:pPr marL="457200" lvl="1" indent="0">
              <a:buFontTx/>
              <a:buNone/>
              <a:defRPr/>
            </a:pPr>
            <a:r>
              <a:rPr lang="fr-FR" sz="2400" dirty="0" smtClean="0"/>
              <a:t>Exemple: la note d’un étudiant comporte 2 chiffres après la virgule, 4 chiffres au total (14.33 est valide, 14,333 non valide)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fr-FR" sz="2400" dirty="0"/>
          </a:p>
          <a:p>
            <a:pPr>
              <a:defRPr/>
            </a:pPr>
            <a:endParaRPr lang="fr-FR" sz="2400" dirty="0" smtClean="0"/>
          </a:p>
          <a:p>
            <a:pPr marL="0" indent="0">
              <a:buFontTx/>
              <a:buNone/>
              <a:defRPr/>
            </a:pPr>
            <a:endParaRPr lang="fr-FR" sz="2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208213" y="4076700"/>
          <a:ext cx="8128000" cy="173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738313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xsd:simpleType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baseline="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 "note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Type" 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xsd:restriction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base=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"xsd:decimal"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xsd:totalDigits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"4"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xsd:fractionDigits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value=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"2"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/xsd:restriction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/xsd:simpleType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T="45745" marB="4574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 élément complexe contient d’autres éléments ou des attributs</a:t>
            </a:r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Tandis que les types simples décrivent le contenu d’un élément simple, les types complexes décrivent la structure d’un élément complexe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Exemple: l’élément liste est un élément complexe. Il contient une ou plusieurs occurrences de l’élément étudiant et un attribut année obligatoire avec valeur fixe. </a:t>
            </a:r>
            <a:endParaRPr lang="fr-FR" dirty="0"/>
          </a:p>
          <a:p>
            <a:pPr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44613" y="3173413"/>
          <a:ext cx="9431337" cy="256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1337"/>
              </a:tblGrid>
              <a:tr h="2560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?xml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version=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"1.0"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liste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année=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"2018"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étudiant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code=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"E1"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Moujtahid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prénom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Moujidd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/prénom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/étudiant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/liste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L="91430" marR="91430" marT="45703" marB="457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Exemple: l’élément liste est un élément complexe. Il </a:t>
            </a:r>
            <a:r>
              <a:rPr lang="fr-FR" smtClean="0"/>
              <a:t>contient une </a:t>
            </a:r>
            <a:r>
              <a:rPr lang="fr-FR" dirty="0" smtClean="0"/>
              <a:t>ou plusieurs occurrences de l’élément étudiant. On le déclare comme suit: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7993"/>
              </p:ext>
            </p:extLst>
          </p:nvPr>
        </p:nvGraphicFramePr>
        <p:xfrm>
          <a:off x="1127125" y="2924175"/>
          <a:ext cx="10872788" cy="310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788"/>
              </a:tblGrid>
              <a:tr h="310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fr-FR" sz="1800" dirty="0" err="1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listeType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 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fr-FR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xsd:complexType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"listeType"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xsd:sequence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"étudiant" type="EtudiantType"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minOccurs=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"0"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maxOccurs=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"unbounded"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/xsd:sequence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xsd:attribute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name=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"année"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type=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"xsd:year"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"required"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fixed=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"2018"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fr-FR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b="1" kern="12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/xsd:complexType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fr-FR" sz="1800" dirty="0"/>
                    </a:p>
                  </a:txBody>
                  <a:tcPr marL="91436" marR="91436" marT="45734" marB="4573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 smtClean="0"/>
              <a:t>Un type complexe est déclaré par la balise </a:t>
            </a:r>
            <a:r>
              <a:rPr lang="fr-FR" sz="2400" dirty="0" smtClean="0">
                <a:solidFill>
                  <a:srgbClr val="FF0066"/>
                </a:solidFill>
              </a:rPr>
              <a:t>&lt;xsd:complexType&gt;</a:t>
            </a:r>
          </a:p>
          <a:p>
            <a:pPr>
              <a:defRPr/>
            </a:pPr>
            <a:r>
              <a:rPr lang="fr-FR" sz="2400" dirty="0" smtClean="0"/>
              <a:t>On définit la séquence d’éléments enfants</a:t>
            </a:r>
          </a:p>
          <a:p>
            <a:pPr>
              <a:defRPr/>
            </a:pPr>
            <a:r>
              <a:rPr lang="fr-FR" sz="2400" dirty="0" smtClean="0"/>
              <a:t>On contrôle le nombre d’occurrences d’un enfant par </a:t>
            </a:r>
            <a:r>
              <a:rPr lang="fr-FR" sz="2400" dirty="0" smtClean="0">
                <a:solidFill>
                  <a:srgbClr val="FF0066"/>
                </a:solidFill>
              </a:rPr>
              <a:t>minOccurs</a:t>
            </a:r>
            <a:r>
              <a:rPr lang="fr-FR" sz="2400" dirty="0" smtClean="0"/>
              <a:t> et </a:t>
            </a:r>
            <a:r>
              <a:rPr lang="fr-FR" sz="2400" dirty="0" smtClean="0">
                <a:solidFill>
                  <a:srgbClr val="FF0066"/>
                </a:solidFill>
              </a:rPr>
              <a:t>maxOccurs</a:t>
            </a:r>
          </a:p>
          <a:p>
            <a:pPr>
              <a:defRPr/>
            </a:pPr>
            <a:r>
              <a:rPr lang="fr-FR" sz="2400" dirty="0" smtClean="0"/>
              <a:t>Après la fermeture de la balise séquence, on définit la liste des attributs en répétant l’élément xsd:attribute.</a:t>
            </a:r>
          </a:p>
          <a:p>
            <a:pPr>
              <a:defRPr/>
            </a:pPr>
            <a:r>
              <a:rPr lang="fr-FR" sz="2400" dirty="0" smtClean="0"/>
              <a:t>Un attribut possède:</a:t>
            </a:r>
          </a:p>
          <a:p>
            <a:pPr lvl="1">
              <a:defRPr/>
            </a:pPr>
            <a:r>
              <a:rPr lang="fr-FR" sz="2400" dirty="0" err="1">
                <a:solidFill>
                  <a:srgbClr val="FF0066"/>
                </a:solidFill>
                <a:ea typeface="+mn-ea"/>
              </a:rPr>
              <a:t>n</a:t>
            </a:r>
            <a:r>
              <a:rPr lang="fr-FR" sz="2400" dirty="0" err="1" smtClean="0">
                <a:solidFill>
                  <a:srgbClr val="FF0066"/>
                </a:solidFill>
                <a:ea typeface="+mn-ea"/>
              </a:rPr>
              <a:t>ame</a:t>
            </a:r>
            <a:r>
              <a:rPr lang="fr-FR" sz="2400" dirty="0" smtClean="0"/>
              <a:t> </a:t>
            </a:r>
            <a:r>
              <a:rPr lang="fr-FR" sz="2400" dirty="0" smtClean="0"/>
              <a:t>(le nom de l’attribut)</a:t>
            </a:r>
          </a:p>
          <a:p>
            <a:pPr lvl="1">
              <a:defRPr/>
            </a:pPr>
            <a:r>
              <a:rPr lang="fr-FR" sz="2400" dirty="0">
                <a:solidFill>
                  <a:srgbClr val="FF0066"/>
                </a:solidFill>
                <a:ea typeface="+mn-ea"/>
              </a:rPr>
              <a:t>type</a:t>
            </a:r>
            <a:r>
              <a:rPr lang="fr-FR" sz="2400" dirty="0" smtClean="0"/>
              <a:t> (un type simple)</a:t>
            </a:r>
          </a:p>
          <a:p>
            <a:pPr lvl="1">
              <a:defRPr/>
            </a:pPr>
            <a:r>
              <a:rPr lang="fr-FR" sz="2400" dirty="0">
                <a:solidFill>
                  <a:srgbClr val="FF0066"/>
                </a:solidFill>
                <a:ea typeface="+mn-ea"/>
              </a:rPr>
              <a:t>use</a:t>
            </a:r>
            <a:r>
              <a:rPr lang="fr-FR" sz="2400" dirty="0" smtClean="0"/>
              <a:t> = (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required</a:t>
            </a:r>
            <a:r>
              <a:rPr lang="fr-FR" sz="2400" dirty="0" smtClean="0"/>
              <a:t>, 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implied</a:t>
            </a:r>
            <a:r>
              <a:rPr lang="fr-FR" sz="2400" dirty="0" smtClean="0"/>
              <a:t>, 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prohibited</a:t>
            </a:r>
            <a:r>
              <a:rPr lang="fr-FR" sz="2400" dirty="0" smtClean="0"/>
              <a:t>)</a:t>
            </a:r>
          </a:p>
          <a:p>
            <a:pPr lvl="1">
              <a:defRPr/>
            </a:pPr>
            <a:r>
              <a:rPr lang="fr-FR" sz="2400" dirty="0">
                <a:solidFill>
                  <a:srgbClr val="FF0066"/>
                </a:solidFill>
                <a:ea typeface="+mn-ea"/>
              </a:rPr>
              <a:t>fixed</a:t>
            </a:r>
            <a:r>
              <a:rPr lang="fr-FR" sz="2400" dirty="0" smtClean="0"/>
              <a:t> , </a:t>
            </a:r>
            <a:r>
              <a:rPr lang="fr-FR" sz="2400" dirty="0">
                <a:solidFill>
                  <a:srgbClr val="FF0066"/>
                </a:solidFill>
                <a:ea typeface="+mn-ea"/>
              </a:rPr>
              <a:t>default</a:t>
            </a:r>
            <a:r>
              <a:rPr lang="fr-FR" sz="2400" dirty="0" smtClean="0"/>
              <a:t> (éventuellement)</a:t>
            </a:r>
          </a:p>
          <a:p>
            <a:pPr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complexes: Eléments locaux et globaux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Dans cette exemple: l’élément étudiant est définit (name) à l’intérieur d’un type complexe. On dit qu’il est local. Il n’est pas visible depuis l’extérieur du type: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95388" y="3128963"/>
          <a:ext cx="10872787" cy="310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787"/>
              </a:tblGrid>
              <a:tr h="3108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"listeType"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fr-FR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xsd:complexType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"listeType"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xsd:sequence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"étudiant" type="EtudiantType"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minOccurs=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"0"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maxOccurs=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"unbounded"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/xsd:sequence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xsd:attribute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name=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"année"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type=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"xsd:year"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"required"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fixed=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"2018"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fr-FR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b="1" kern="12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/xsd:complexType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fr-FR" sz="1800" dirty="0"/>
                    </a:p>
                  </a:txBody>
                  <a:tcPr marL="91436" marR="91436" marT="45605" marB="45605"/>
                </a:tc>
              </a:tr>
            </a:tbl>
          </a:graphicData>
        </a:graphic>
      </p:graphicFrame>
      <p:sp>
        <p:nvSpPr>
          <p:cNvPr id="81930" name="Forme libre 5"/>
          <p:cNvSpPr>
            <a:spLocks/>
          </p:cNvSpPr>
          <p:nvPr/>
        </p:nvSpPr>
        <p:spPr bwMode="auto">
          <a:xfrm>
            <a:off x="3606800" y="4043363"/>
            <a:ext cx="5010150" cy="681037"/>
          </a:xfrm>
          <a:custGeom>
            <a:avLst/>
            <a:gdLst>
              <a:gd name="T0" fmla="*/ 2147483647 w 2216644"/>
              <a:gd name="T1" fmla="*/ 238927 h 643943"/>
              <a:gd name="T2" fmla="*/ 2147483647 w 2216644"/>
              <a:gd name="T3" fmla="*/ 238927 h 643943"/>
              <a:gd name="T4" fmla="*/ 2147483647 w 2216644"/>
              <a:gd name="T5" fmla="*/ 149331 h 643943"/>
              <a:gd name="T6" fmla="*/ 2147483647 w 2216644"/>
              <a:gd name="T7" fmla="*/ 0 h 643943"/>
              <a:gd name="T8" fmla="*/ 2147483647 w 2216644"/>
              <a:gd name="T9" fmla="*/ 29865 h 643943"/>
              <a:gd name="T10" fmla="*/ 2147483647 w 2216644"/>
              <a:gd name="T11" fmla="*/ 149331 h 643943"/>
              <a:gd name="T12" fmla="*/ 2147483647 w 2216644"/>
              <a:gd name="T13" fmla="*/ 209064 h 643943"/>
              <a:gd name="T14" fmla="*/ 2147483647 w 2216644"/>
              <a:gd name="T15" fmla="*/ 298659 h 643943"/>
              <a:gd name="T16" fmla="*/ 2147483647 w 2216644"/>
              <a:gd name="T17" fmla="*/ 328525 h 643943"/>
              <a:gd name="T18" fmla="*/ 2147483647 w 2216644"/>
              <a:gd name="T19" fmla="*/ 418126 h 643943"/>
              <a:gd name="T20" fmla="*/ 2147483647 w 2216644"/>
              <a:gd name="T21" fmla="*/ 567453 h 643943"/>
              <a:gd name="T22" fmla="*/ 0 w 2216644"/>
              <a:gd name="T23" fmla="*/ 657054 h 643943"/>
              <a:gd name="T24" fmla="*/ 2147483647 w 2216644"/>
              <a:gd name="T25" fmla="*/ 1015447 h 643943"/>
              <a:gd name="T26" fmla="*/ 2147483647 w 2216644"/>
              <a:gd name="T27" fmla="*/ 1105045 h 643943"/>
              <a:gd name="T28" fmla="*/ 2147483647 w 2216644"/>
              <a:gd name="T29" fmla="*/ 1254376 h 643943"/>
              <a:gd name="T30" fmla="*/ 2147483647 w 2216644"/>
              <a:gd name="T31" fmla="*/ 1343975 h 643943"/>
              <a:gd name="T32" fmla="*/ 2147483647 w 2216644"/>
              <a:gd name="T33" fmla="*/ 1373840 h 643943"/>
              <a:gd name="T34" fmla="*/ 2147483647 w 2216644"/>
              <a:gd name="T35" fmla="*/ 1433577 h 643943"/>
              <a:gd name="T36" fmla="*/ 2147483647 w 2216644"/>
              <a:gd name="T37" fmla="*/ 1493305 h 643943"/>
              <a:gd name="T38" fmla="*/ 2147483647 w 2216644"/>
              <a:gd name="T39" fmla="*/ 1463441 h 643943"/>
              <a:gd name="T40" fmla="*/ 2147483647 w 2216644"/>
              <a:gd name="T41" fmla="*/ 1433577 h 643943"/>
              <a:gd name="T42" fmla="*/ 2147483647 w 2216644"/>
              <a:gd name="T43" fmla="*/ 1403708 h 643943"/>
              <a:gd name="T44" fmla="*/ 2147483647 w 2216644"/>
              <a:gd name="T45" fmla="*/ 1373840 h 643943"/>
              <a:gd name="T46" fmla="*/ 2147483647 w 2216644"/>
              <a:gd name="T47" fmla="*/ 1314112 h 643943"/>
              <a:gd name="T48" fmla="*/ 2147483647 w 2216644"/>
              <a:gd name="T49" fmla="*/ 1284244 h 643943"/>
              <a:gd name="T50" fmla="*/ 2147483647 w 2216644"/>
              <a:gd name="T51" fmla="*/ 1194641 h 643943"/>
              <a:gd name="T52" fmla="*/ 2147483647 w 2216644"/>
              <a:gd name="T53" fmla="*/ 1105045 h 643943"/>
              <a:gd name="T54" fmla="*/ 2147483647 w 2216644"/>
              <a:gd name="T55" fmla="*/ 1045312 h 643943"/>
              <a:gd name="T56" fmla="*/ 2147483647 w 2216644"/>
              <a:gd name="T57" fmla="*/ 1015447 h 643943"/>
              <a:gd name="T58" fmla="*/ 2147483647 w 2216644"/>
              <a:gd name="T59" fmla="*/ 836249 h 643943"/>
              <a:gd name="T60" fmla="*/ 2147483647 w 2216644"/>
              <a:gd name="T61" fmla="*/ 776521 h 643943"/>
              <a:gd name="T62" fmla="*/ 2147483647 w 2216644"/>
              <a:gd name="T63" fmla="*/ 686920 h 643943"/>
              <a:gd name="T64" fmla="*/ 2147483647 w 2216644"/>
              <a:gd name="T65" fmla="*/ 328525 h 643943"/>
              <a:gd name="T66" fmla="*/ 2147483647 w 2216644"/>
              <a:gd name="T67" fmla="*/ 238927 h 643943"/>
              <a:gd name="T68" fmla="*/ 2147483647 w 2216644"/>
              <a:gd name="T69" fmla="*/ 209064 h 643943"/>
              <a:gd name="T70" fmla="*/ 2147483647 w 2216644"/>
              <a:gd name="T71" fmla="*/ 149331 h 643943"/>
              <a:gd name="T72" fmla="*/ 2147483647 w 2216644"/>
              <a:gd name="T73" fmla="*/ 119467 h 643943"/>
              <a:gd name="T74" fmla="*/ 2147483647 w 2216644"/>
              <a:gd name="T75" fmla="*/ 238927 h 643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6644" h="643943">
                <a:moveTo>
                  <a:pt x="2073498" y="103031"/>
                </a:moveTo>
                <a:lnTo>
                  <a:pt x="2073498" y="103031"/>
                </a:lnTo>
                <a:cubicBezTo>
                  <a:pt x="2029752" y="95077"/>
                  <a:pt x="1924413" y="76780"/>
                  <a:pt x="1867436" y="64394"/>
                </a:cubicBezTo>
                <a:cubicBezTo>
                  <a:pt x="1587944" y="3635"/>
                  <a:pt x="1720234" y="23456"/>
                  <a:pt x="1532585" y="0"/>
                </a:cubicBezTo>
                <a:lnTo>
                  <a:pt x="682580" y="12879"/>
                </a:lnTo>
                <a:cubicBezTo>
                  <a:pt x="635973" y="14230"/>
                  <a:pt x="635207" y="46569"/>
                  <a:pt x="592428" y="64394"/>
                </a:cubicBezTo>
                <a:cubicBezTo>
                  <a:pt x="559751" y="78010"/>
                  <a:pt x="521060" y="74320"/>
                  <a:pt x="489397" y="90152"/>
                </a:cubicBezTo>
                <a:cubicBezTo>
                  <a:pt x="406924" y="131388"/>
                  <a:pt x="456932" y="113529"/>
                  <a:pt x="334850" y="128788"/>
                </a:cubicBezTo>
                <a:cubicBezTo>
                  <a:pt x="321971" y="133081"/>
                  <a:pt x="309384" y="138374"/>
                  <a:pt x="296214" y="141667"/>
                </a:cubicBezTo>
                <a:cubicBezTo>
                  <a:pt x="201947" y="165234"/>
                  <a:pt x="188247" y="166101"/>
                  <a:pt x="103030" y="180304"/>
                </a:cubicBezTo>
                <a:cubicBezTo>
                  <a:pt x="-15296" y="259190"/>
                  <a:pt x="129274" y="151387"/>
                  <a:pt x="51515" y="244698"/>
                </a:cubicBezTo>
                <a:cubicBezTo>
                  <a:pt x="37774" y="261188"/>
                  <a:pt x="17172" y="270456"/>
                  <a:pt x="0" y="283335"/>
                </a:cubicBezTo>
                <a:cubicBezTo>
                  <a:pt x="4293" y="334850"/>
                  <a:pt x="6046" y="386641"/>
                  <a:pt x="12878" y="437881"/>
                </a:cubicBezTo>
                <a:cubicBezTo>
                  <a:pt x="14672" y="451338"/>
                  <a:pt x="16158" y="466919"/>
                  <a:pt x="25757" y="476518"/>
                </a:cubicBezTo>
                <a:cubicBezTo>
                  <a:pt x="70043" y="520805"/>
                  <a:pt x="93080" y="524718"/>
                  <a:pt x="141667" y="540912"/>
                </a:cubicBezTo>
                <a:cubicBezTo>
                  <a:pt x="219257" y="592639"/>
                  <a:pt x="178433" y="574421"/>
                  <a:pt x="334850" y="579549"/>
                </a:cubicBezTo>
                <a:cubicBezTo>
                  <a:pt x="545136" y="586444"/>
                  <a:pt x="755560" y="588135"/>
                  <a:pt x="965915" y="592428"/>
                </a:cubicBezTo>
                <a:cubicBezTo>
                  <a:pt x="1035829" y="615733"/>
                  <a:pt x="995053" y="604947"/>
                  <a:pt x="1107583" y="618186"/>
                </a:cubicBezTo>
                <a:cubicBezTo>
                  <a:pt x="1256176" y="635668"/>
                  <a:pt x="1179219" y="622211"/>
                  <a:pt x="1287887" y="643943"/>
                </a:cubicBezTo>
                <a:cubicBezTo>
                  <a:pt x="1412383" y="639650"/>
                  <a:pt x="1537047" y="638835"/>
                  <a:pt x="1661374" y="631065"/>
                </a:cubicBezTo>
                <a:cubicBezTo>
                  <a:pt x="1674923" y="630218"/>
                  <a:pt x="1686958" y="621916"/>
                  <a:pt x="1700011" y="618186"/>
                </a:cubicBezTo>
                <a:cubicBezTo>
                  <a:pt x="1717030" y="613323"/>
                  <a:pt x="1734067" y="608217"/>
                  <a:pt x="1751526" y="605307"/>
                </a:cubicBezTo>
                <a:cubicBezTo>
                  <a:pt x="1785666" y="599617"/>
                  <a:pt x="1820213" y="596721"/>
                  <a:pt x="1854557" y="592428"/>
                </a:cubicBezTo>
                <a:cubicBezTo>
                  <a:pt x="1871729" y="583842"/>
                  <a:pt x="1888426" y="574233"/>
                  <a:pt x="1906073" y="566670"/>
                </a:cubicBezTo>
                <a:cubicBezTo>
                  <a:pt x="1918551" y="561322"/>
                  <a:pt x="1933414" y="561321"/>
                  <a:pt x="1944709" y="553791"/>
                </a:cubicBezTo>
                <a:cubicBezTo>
                  <a:pt x="1959864" y="543688"/>
                  <a:pt x="1971686" y="529147"/>
                  <a:pt x="1983346" y="515155"/>
                </a:cubicBezTo>
                <a:cubicBezTo>
                  <a:pt x="1993255" y="503264"/>
                  <a:pt x="1995978" y="484722"/>
                  <a:pt x="2009104" y="476518"/>
                </a:cubicBezTo>
                <a:cubicBezTo>
                  <a:pt x="2032128" y="462128"/>
                  <a:pt x="2060619" y="459346"/>
                  <a:pt x="2086377" y="450760"/>
                </a:cubicBezTo>
                <a:lnTo>
                  <a:pt x="2125014" y="437881"/>
                </a:lnTo>
                <a:cubicBezTo>
                  <a:pt x="2129307" y="412123"/>
                  <a:pt x="2126214" y="383964"/>
                  <a:pt x="2137892" y="360608"/>
                </a:cubicBezTo>
                <a:cubicBezTo>
                  <a:pt x="2144814" y="346763"/>
                  <a:pt x="2165584" y="345795"/>
                  <a:pt x="2176529" y="334850"/>
                </a:cubicBezTo>
                <a:cubicBezTo>
                  <a:pt x="2187474" y="323905"/>
                  <a:pt x="2193701" y="309093"/>
                  <a:pt x="2202287" y="296214"/>
                </a:cubicBezTo>
                <a:cubicBezTo>
                  <a:pt x="2221532" y="219236"/>
                  <a:pt x="2221329" y="246394"/>
                  <a:pt x="2202287" y="141667"/>
                </a:cubicBezTo>
                <a:cubicBezTo>
                  <a:pt x="2199859" y="128311"/>
                  <a:pt x="2199007" y="112630"/>
                  <a:pt x="2189408" y="103031"/>
                </a:cubicBezTo>
                <a:cubicBezTo>
                  <a:pt x="2179808" y="93432"/>
                  <a:pt x="2163249" y="95500"/>
                  <a:pt x="2150771" y="90152"/>
                </a:cubicBezTo>
                <a:cubicBezTo>
                  <a:pt x="2133125" y="82589"/>
                  <a:pt x="2117469" y="70465"/>
                  <a:pt x="2099256" y="64394"/>
                </a:cubicBezTo>
                <a:cubicBezTo>
                  <a:pt x="2078489" y="57472"/>
                  <a:pt x="2034861" y="51515"/>
                  <a:pt x="2034861" y="51515"/>
                </a:cubicBezTo>
                <a:lnTo>
                  <a:pt x="2073498" y="103031"/>
                </a:lnTo>
                <a:close/>
              </a:path>
            </a:pathLst>
          </a:custGeom>
          <a:noFill/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complexes: Eléments locaux et globaux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274300" cy="583247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Dans cette exemple: l’élément étudiant est définit sous la racine directement. On dit qu’il est global.</a:t>
            </a:r>
          </a:p>
          <a:p>
            <a:pPr>
              <a:defRPr/>
            </a:pPr>
            <a:r>
              <a:rPr lang="fr-FR" dirty="0" smtClean="0"/>
              <a:t>Un élément global peut être référencé (ref) dans tous type complexe, à chaque fois qu’on a besoin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 smtClean="0"/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95388" y="3573463"/>
          <a:ext cx="10872787" cy="256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787"/>
              </a:tblGrid>
              <a:tr h="2560637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"étudiant" type="EtudiantType"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"listeType"  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fr-FR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xsd:complexType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name=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"listeType"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xsd:sequence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xsd:element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ref=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"étudiant"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minOccurs=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"0"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maxOccurs=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</a:rPr>
                        <a:t>"unbounded"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/xsd:sequence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xsd:attribute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name=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"année"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type=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"xsd:year"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"required" </a:t>
                      </a:r>
                      <a:r>
                        <a:rPr lang="fr-FR" sz="1800" b="1" kern="1200" dirty="0" smtClean="0">
                          <a:solidFill>
                            <a:srgbClr val="D00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fixed=</a:t>
                      </a:r>
                      <a:r>
                        <a:rPr lang="fr-FR" sz="1800" b="1" kern="1200" dirty="0" smtClean="0">
                          <a:solidFill>
                            <a:srgbClr val="00009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"2018"</a:t>
                      </a:r>
                      <a:r>
                        <a:rPr lang="fr-FR" sz="18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</a:rPr>
                        <a:t>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sz="1800" b="1" kern="1200" dirty="0" smtClean="0">
                          <a:solidFill>
                            <a:srgbClr val="AC30BD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/xsd:complexType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fr-FR" sz="1800" dirty="0"/>
                    </a:p>
                  </a:txBody>
                  <a:tcPr marL="91436" marR="91436" marT="45726" marB="45726"/>
                </a:tc>
              </a:tr>
            </a:tbl>
          </a:graphicData>
        </a:graphic>
      </p:graphicFrame>
      <p:sp>
        <p:nvSpPr>
          <p:cNvPr id="82954" name="Forme libre 5"/>
          <p:cNvSpPr>
            <a:spLocks/>
          </p:cNvSpPr>
          <p:nvPr/>
        </p:nvSpPr>
        <p:spPr bwMode="auto">
          <a:xfrm>
            <a:off x="3678238" y="4941888"/>
            <a:ext cx="1841500" cy="431800"/>
          </a:xfrm>
          <a:custGeom>
            <a:avLst/>
            <a:gdLst>
              <a:gd name="T0" fmla="*/ 128505 w 2216644"/>
              <a:gd name="T1" fmla="*/ 257 h 643943"/>
              <a:gd name="T2" fmla="*/ 128505 w 2216644"/>
              <a:gd name="T3" fmla="*/ 257 h 643943"/>
              <a:gd name="T4" fmla="*/ 115735 w 2216644"/>
              <a:gd name="T5" fmla="*/ 160 h 643943"/>
              <a:gd name="T6" fmla="*/ 94982 w 2216644"/>
              <a:gd name="T7" fmla="*/ 0 h 643943"/>
              <a:gd name="T8" fmla="*/ 42303 w 2216644"/>
              <a:gd name="T9" fmla="*/ 32 h 643943"/>
              <a:gd name="T10" fmla="*/ 36716 w 2216644"/>
              <a:gd name="T11" fmla="*/ 160 h 643943"/>
              <a:gd name="T12" fmla="*/ 30330 w 2216644"/>
              <a:gd name="T13" fmla="*/ 225 h 643943"/>
              <a:gd name="T14" fmla="*/ 20752 w 2216644"/>
              <a:gd name="T15" fmla="*/ 321 h 643943"/>
              <a:gd name="T16" fmla="*/ 18357 w 2216644"/>
              <a:gd name="T17" fmla="*/ 353 h 643943"/>
              <a:gd name="T18" fmla="*/ 6385 w 2216644"/>
              <a:gd name="T19" fmla="*/ 450 h 643943"/>
              <a:gd name="T20" fmla="*/ 3193 w 2216644"/>
              <a:gd name="T21" fmla="*/ 610 h 643943"/>
              <a:gd name="T22" fmla="*/ 0 w 2216644"/>
              <a:gd name="T23" fmla="*/ 706 h 643943"/>
              <a:gd name="T24" fmla="*/ 798 w 2216644"/>
              <a:gd name="T25" fmla="*/ 1092 h 643943"/>
              <a:gd name="T26" fmla="*/ 1597 w 2216644"/>
              <a:gd name="T27" fmla="*/ 1188 h 643943"/>
              <a:gd name="T28" fmla="*/ 8779 w 2216644"/>
              <a:gd name="T29" fmla="*/ 1348 h 643943"/>
              <a:gd name="T30" fmla="*/ 20752 w 2216644"/>
              <a:gd name="T31" fmla="*/ 1444 h 643943"/>
              <a:gd name="T32" fmla="*/ 59863 w 2216644"/>
              <a:gd name="T33" fmla="*/ 1477 h 643943"/>
              <a:gd name="T34" fmla="*/ 68643 w 2216644"/>
              <a:gd name="T35" fmla="*/ 1542 h 643943"/>
              <a:gd name="T36" fmla="*/ 79817 w 2216644"/>
              <a:gd name="T37" fmla="*/ 1606 h 643943"/>
              <a:gd name="T38" fmla="*/ 102964 w 2216644"/>
              <a:gd name="T39" fmla="*/ 1573 h 643943"/>
              <a:gd name="T40" fmla="*/ 105358 w 2216644"/>
              <a:gd name="T41" fmla="*/ 1542 h 643943"/>
              <a:gd name="T42" fmla="*/ 108550 w 2216644"/>
              <a:gd name="T43" fmla="*/ 1509 h 643943"/>
              <a:gd name="T44" fmla="*/ 114937 w 2216644"/>
              <a:gd name="T45" fmla="*/ 1477 h 643943"/>
              <a:gd name="T46" fmla="*/ 118129 w 2216644"/>
              <a:gd name="T47" fmla="*/ 1413 h 643943"/>
              <a:gd name="T48" fmla="*/ 120524 w 2216644"/>
              <a:gd name="T49" fmla="*/ 1381 h 643943"/>
              <a:gd name="T50" fmla="*/ 122918 w 2216644"/>
              <a:gd name="T51" fmla="*/ 1285 h 643943"/>
              <a:gd name="T52" fmla="*/ 124515 w 2216644"/>
              <a:gd name="T53" fmla="*/ 1188 h 643943"/>
              <a:gd name="T54" fmla="*/ 129303 w 2216644"/>
              <a:gd name="T55" fmla="*/ 1124 h 643943"/>
              <a:gd name="T56" fmla="*/ 131698 w 2216644"/>
              <a:gd name="T57" fmla="*/ 1092 h 643943"/>
              <a:gd name="T58" fmla="*/ 132496 w 2216644"/>
              <a:gd name="T59" fmla="*/ 899 h 643943"/>
              <a:gd name="T60" fmla="*/ 134891 w 2216644"/>
              <a:gd name="T61" fmla="*/ 835 h 643943"/>
              <a:gd name="T62" fmla="*/ 136488 w 2216644"/>
              <a:gd name="T63" fmla="*/ 739 h 643943"/>
              <a:gd name="T64" fmla="*/ 136488 w 2216644"/>
              <a:gd name="T65" fmla="*/ 353 h 643943"/>
              <a:gd name="T66" fmla="*/ 135689 w 2216644"/>
              <a:gd name="T67" fmla="*/ 257 h 643943"/>
              <a:gd name="T68" fmla="*/ 133294 w 2216644"/>
              <a:gd name="T69" fmla="*/ 225 h 643943"/>
              <a:gd name="T70" fmla="*/ 130102 w 2216644"/>
              <a:gd name="T71" fmla="*/ 160 h 643943"/>
              <a:gd name="T72" fmla="*/ 126111 w 2216644"/>
              <a:gd name="T73" fmla="*/ 129 h 643943"/>
              <a:gd name="T74" fmla="*/ 128505 w 2216644"/>
              <a:gd name="T75" fmla="*/ 257 h 643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6644" h="643943">
                <a:moveTo>
                  <a:pt x="2073498" y="103031"/>
                </a:moveTo>
                <a:lnTo>
                  <a:pt x="2073498" y="103031"/>
                </a:lnTo>
                <a:cubicBezTo>
                  <a:pt x="2029752" y="95077"/>
                  <a:pt x="1924413" y="76780"/>
                  <a:pt x="1867436" y="64394"/>
                </a:cubicBezTo>
                <a:cubicBezTo>
                  <a:pt x="1587944" y="3635"/>
                  <a:pt x="1720234" y="23456"/>
                  <a:pt x="1532585" y="0"/>
                </a:cubicBezTo>
                <a:lnTo>
                  <a:pt x="682580" y="12879"/>
                </a:lnTo>
                <a:cubicBezTo>
                  <a:pt x="635973" y="14230"/>
                  <a:pt x="635207" y="46569"/>
                  <a:pt x="592428" y="64394"/>
                </a:cubicBezTo>
                <a:cubicBezTo>
                  <a:pt x="559751" y="78010"/>
                  <a:pt x="521060" y="74320"/>
                  <a:pt x="489397" y="90152"/>
                </a:cubicBezTo>
                <a:cubicBezTo>
                  <a:pt x="406924" y="131388"/>
                  <a:pt x="456932" y="113529"/>
                  <a:pt x="334850" y="128788"/>
                </a:cubicBezTo>
                <a:cubicBezTo>
                  <a:pt x="321971" y="133081"/>
                  <a:pt x="309384" y="138374"/>
                  <a:pt x="296214" y="141667"/>
                </a:cubicBezTo>
                <a:cubicBezTo>
                  <a:pt x="201947" y="165234"/>
                  <a:pt x="188247" y="166101"/>
                  <a:pt x="103030" y="180304"/>
                </a:cubicBezTo>
                <a:cubicBezTo>
                  <a:pt x="-15296" y="259190"/>
                  <a:pt x="129274" y="151387"/>
                  <a:pt x="51515" y="244698"/>
                </a:cubicBezTo>
                <a:cubicBezTo>
                  <a:pt x="37774" y="261188"/>
                  <a:pt x="17172" y="270456"/>
                  <a:pt x="0" y="283335"/>
                </a:cubicBezTo>
                <a:cubicBezTo>
                  <a:pt x="4293" y="334850"/>
                  <a:pt x="6046" y="386641"/>
                  <a:pt x="12878" y="437881"/>
                </a:cubicBezTo>
                <a:cubicBezTo>
                  <a:pt x="14672" y="451338"/>
                  <a:pt x="16158" y="466919"/>
                  <a:pt x="25757" y="476518"/>
                </a:cubicBezTo>
                <a:cubicBezTo>
                  <a:pt x="70043" y="520805"/>
                  <a:pt x="93080" y="524718"/>
                  <a:pt x="141667" y="540912"/>
                </a:cubicBezTo>
                <a:cubicBezTo>
                  <a:pt x="219257" y="592639"/>
                  <a:pt x="178433" y="574421"/>
                  <a:pt x="334850" y="579549"/>
                </a:cubicBezTo>
                <a:cubicBezTo>
                  <a:pt x="545136" y="586444"/>
                  <a:pt x="755560" y="588135"/>
                  <a:pt x="965915" y="592428"/>
                </a:cubicBezTo>
                <a:cubicBezTo>
                  <a:pt x="1035829" y="615733"/>
                  <a:pt x="995053" y="604947"/>
                  <a:pt x="1107583" y="618186"/>
                </a:cubicBezTo>
                <a:cubicBezTo>
                  <a:pt x="1256176" y="635668"/>
                  <a:pt x="1179219" y="622211"/>
                  <a:pt x="1287887" y="643943"/>
                </a:cubicBezTo>
                <a:cubicBezTo>
                  <a:pt x="1412383" y="639650"/>
                  <a:pt x="1537047" y="638835"/>
                  <a:pt x="1661374" y="631065"/>
                </a:cubicBezTo>
                <a:cubicBezTo>
                  <a:pt x="1674923" y="630218"/>
                  <a:pt x="1686958" y="621916"/>
                  <a:pt x="1700011" y="618186"/>
                </a:cubicBezTo>
                <a:cubicBezTo>
                  <a:pt x="1717030" y="613323"/>
                  <a:pt x="1734067" y="608217"/>
                  <a:pt x="1751526" y="605307"/>
                </a:cubicBezTo>
                <a:cubicBezTo>
                  <a:pt x="1785666" y="599617"/>
                  <a:pt x="1820213" y="596721"/>
                  <a:pt x="1854557" y="592428"/>
                </a:cubicBezTo>
                <a:cubicBezTo>
                  <a:pt x="1871729" y="583842"/>
                  <a:pt x="1888426" y="574233"/>
                  <a:pt x="1906073" y="566670"/>
                </a:cubicBezTo>
                <a:cubicBezTo>
                  <a:pt x="1918551" y="561322"/>
                  <a:pt x="1933414" y="561321"/>
                  <a:pt x="1944709" y="553791"/>
                </a:cubicBezTo>
                <a:cubicBezTo>
                  <a:pt x="1959864" y="543688"/>
                  <a:pt x="1971686" y="529147"/>
                  <a:pt x="1983346" y="515155"/>
                </a:cubicBezTo>
                <a:cubicBezTo>
                  <a:pt x="1993255" y="503264"/>
                  <a:pt x="1995978" y="484722"/>
                  <a:pt x="2009104" y="476518"/>
                </a:cubicBezTo>
                <a:cubicBezTo>
                  <a:pt x="2032128" y="462128"/>
                  <a:pt x="2060619" y="459346"/>
                  <a:pt x="2086377" y="450760"/>
                </a:cubicBezTo>
                <a:lnTo>
                  <a:pt x="2125014" y="437881"/>
                </a:lnTo>
                <a:cubicBezTo>
                  <a:pt x="2129307" y="412123"/>
                  <a:pt x="2126214" y="383964"/>
                  <a:pt x="2137892" y="360608"/>
                </a:cubicBezTo>
                <a:cubicBezTo>
                  <a:pt x="2144814" y="346763"/>
                  <a:pt x="2165584" y="345795"/>
                  <a:pt x="2176529" y="334850"/>
                </a:cubicBezTo>
                <a:cubicBezTo>
                  <a:pt x="2187474" y="323905"/>
                  <a:pt x="2193701" y="309093"/>
                  <a:pt x="2202287" y="296214"/>
                </a:cubicBezTo>
                <a:cubicBezTo>
                  <a:pt x="2221532" y="219236"/>
                  <a:pt x="2221329" y="246394"/>
                  <a:pt x="2202287" y="141667"/>
                </a:cubicBezTo>
                <a:cubicBezTo>
                  <a:pt x="2199859" y="128311"/>
                  <a:pt x="2199007" y="112630"/>
                  <a:pt x="2189408" y="103031"/>
                </a:cubicBezTo>
                <a:cubicBezTo>
                  <a:pt x="2179808" y="93432"/>
                  <a:pt x="2163249" y="95500"/>
                  <a:pt x="2150771" y="90152"/>
                </a:cubicBezTo>
                <a:cubicBezTo>
                  <a:pt x="2133125" y="82589"/>
                  <a:pt x="2117469" y="70465"/>
                  <a:pt x="2099256" y="64394"/>
                </a:cubicBezTo>
                <a:cubicBezTo>
                  <a:pt x="2078489" y="57472"/>
                  <a:pt x="2034861" y="51515"/>
                  <a:pt x="2034861" y="51515"/>
                </a:cubicBezTo>
                <a:lnTo>
                  <a:pt x="2073498" y="103031"/>
                </a:lnTo>
                <a:close/>
              </a:path>
            </a:pathLst>
          </a:custGeom>
          <a:noFill/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82955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118600" y="6092825"/>
            <a:ext cx="865188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956" name="Forme libre 5"/>
          <p:cNvSpPr>
            <a:spLocks/>
          </p:cNvSpPr>
          <p:nvPr/>
        </p:nvSpPr>
        <p:spPr bwMode="auto">
          <a:xfrm>
            <a:off x="3030538" y="3573463"/>
            <a:ext cx="1841500" cy="431800"/>
          </a:xfrm>
          <a:custGeom>
            <a:avLst/>
            <a:gdLst>
              <a:gd name="T0" fmla="*/ 128505 w 2216644"/>
              <a:gd name="T1" fmla="*/ 257 h 643943"/>
              <a:gd name="T2" fmla="*/ 128505 w 2216644"/>
              <a:gd name="T3" fmla="*/ 257 h 643943"/>
              <a:gd name="T4" fmla="*/ 115735 w 2216644"/>
              <a:gd name="T5" fmla="*/ 160 h 643943"/>
              <a:gd name="T6" fmla="*/ 94982 w 2216644"/>
              <a:gd name="T7" fmla="*/ 0 h 643943"/>
              <a:gd name="T8" fmla="*/ 42303 w 2216644"/>
              <a:gd name="T9" fmla="*/ 32 h 643943"/>
              <a:gd name="T10" fmla="*/ 36716 w 2216644"/>
              <a:gd name="T11" fmla="*/ 160 h 643943"/>
              <a:gd name="T12" fmla="*/ 30330 w 2216644"/>
              <a:gd name="T13" fmla="*/ 225 h 643943"/>
              <a:gd name="T14" fmla="*/ 20752 w 2216644"/>
              <a:gd name="T15" fmla="*/ 321 h 643943"/>
              <a:gd name="T16" fmla="*/ 18357 w 2216644"/>
              <a:gd name="T17" fmla="*/ 353 h 643943"/>
              <a:gd name="T18" fmla="*/ 6385 w 2216644"/>
              <a:gd name="T19" fmla="*/ 450 h 643943"/>
              <a:gd name="T20" fmla="*/ 3193 w 2216644"/>
              <a:gd name="T21" fmla="*/ 610 h 643943"/>
              <a:gd name="T22" fmla="*/ 0 w 2216644"/>
              <a:gd name="T23" fmla="*/ 706 h 643943"/>
              <a:gd name="T24" fmla="*/ 798 w 2216644"/>
              <a:gd name="T25" fmla="*/ 1092 h 643943"/>
              <a:gd name="T26" fmla="*/ 1597 w 2216644"/>
              <a:gd name="T27" fmla="*/ 1188 h 643943"/>
              <a:gd name="T28" fmla="*/ 8779 w 2216644"/>
              <a:gd name="T29" fmla="*/ 1348 h 643943"/>
              <a:gd name="T30" fmla="*/ 20752 w 2216644"/>
              <a:gd name="T31" fmla="*/ 1444 h 643943"/>
              <a:gd name="T32" fmla="*/ 59863 w 2216644"/>
              <a:gd name="T33" fmla="*/ 1477 h 643943"/>
              <a:gd name="T34" fmla="*/ 68643 w 2216644"/>
              <a:gd name="T35" fmla="*/ 1542 h 643943"/>
              <a:gd name="T36" fmla="*/ 79817 w 2216644"/>
              <a:gd name="T37" fmla="*/ 1606 h 643943"/>
              <a:gd name="T38" fmla="*/ 102964 w 2216644"/>
              <a:gd name="T39" fmla="*/ 1573 h 643943"/>
              <a:gd name="T40" fmla="*/ 105358 w 2216644"/>
              <a:gd name="T41" fmla="*/ 1542 h 643943"/>
              <a:gd name="T42" fmla="*/ 108550 w 2216644"/>
              <a:gd name="T43" fmla="*/ 1509 h 643943"/>
              <a:gd name="T44" fmla="*/ 114937 w 2216644"/>
              <a:gd name="T45" fmla="*/ 1477 h 643943"/>
              <a:gd name="T46" fmla="*/ 118129 w 2216644"/>
              <a:gd name="T47" fmla="*/ 1413 h 643943"/>
              <a:gd name="T48" fmla="*/ 120524 w 2216644"/>
              <a:gd name="T49" fmla="*/ 1381 h 643943"/>
              <a:gd name="T50" fmla="*/ 122918 w 2216644"/>
              <a:gd name="T51" fmla="*/ 1285 h 643943"/>
              <a:gd name="T52" fmla="*/ 124515 w 2216644"/>
              <a:gd name="T53" fmla="*/ 1188 h 643943"/>
              <a:gd name="T54" fmla="*/ 129303 w 2216644"/>
              <a:gd name="T55" fmla="*/ 1124 h 643943"/>
              <a:gd name="T56" fmla="*/ 131698 w 2216644"/>
              <a:gd name="T57" fmla="*/ 1092 h 643943"/>
              <a:gd name="T58" fmla="*/ 132496 w 2216644"/>
              <a:gd name="T59" fmla="*/ 899 h 643943"/>
              <a:gd name="T60" fmla="*/ 134891 w 2216644"/>
              <a:gd name="T61" fmla="*/ 835 h 643943"/>
              <a:gd name="T62" fmla="*/ 136488 w 2216644"/>
              <a:gd name="T63" fmla="*/ 739 h 643943"/>
              <a:gd name="T64" fmla="*/ 136488 w 2216644"/>
              <a:gd name="T65" fmla="*/ 353 h 643943"/>
              <a:gd name="T66" fmla="*/ 135689 w 2216644"/>
              <a:gd name="T67" fmla="*/ 257 h 643943"/>
              <a:gd name="T68" fmla="*/ 133294 w 2216644"/>
              <a:gd name="T69" fmla="*/ 225 h 643943"/>
              <a:gd name="T70" fmla="*/ 130102 w 2216644"/>
              <a:gd name="T71" fmla="*/ 160 h 643943"/>
              <a:gd name="T72" fmla="*/ 126111 w 2216644"/>
              <a:gd name="T73" fmla="*/ 129 h 643943"/>
              <a:gd name="T74" fmla="*/ 128505 w 2216644"/>
              <a:gd name="T75" fmla="*/ 257 h 643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6644" h="643943">
                <a:moveTo>
                  <a:pt x="2073498" y="103031"/>
                </a:moveTo>
                <a:lnTo>
                  <a:pt x="2073498" y="103031"/>
                </a:lnTo>
                <a:cubicBezTo>
                  <a:pt x="2029752" y="95077"/>
                  <a:pt x="1924413" y="76780"/>
                  <a:pt x="1867436" y="64394"/>
                </a:cubicBezTo>
                <a:cubicBezTo>
                  <a:pt x="1587944" y="3635"/>
                  <a:pt x="1720234" y="23456"/>
                  <a:pt x="1532585" y="0"/>
                </a:cubicBezTo>
                <a:lnTo>
                  <a:pt x="682580" y="12879"/>
                </a:lnTo>
                <a:cubicBezTo>
                  <a:pt x="635973" y="14230"/>
                  <a:pt x="635207" y="46569"/>
                  <a:pt x="592428" y="64394"/>
                </a:cubicBezTo>
                <a:cubicBezTo>
                  <a:pt x="559751" y="78010"/>
                  <a:pt x="521060" y="74320"/>
                  <a:pt x="489397" y="90152"/>
                </a:cubicBezTo>
                <a:cubicBezTo>
                  <a:pt x="406924" y="131388"/>
                  <a:pt x="456932" y="113529"/>
                  <a:pt x="334850" y="128788"/>
                </a:cubicBezTo>
                <a:cubicBezTo>
                  <a:pt x="321971" y="133081"/>
                  <a:pt x="309384" y="138374"/>
                  <a:pt x="296214" y="141667"/>
                </a:cubicBezTo>
                <a:cubicBezTo>
                  <a:pt x="201947" y="165234"/>
                  <a:pt x="188247" y="166101"/>
                  <a:pt x="103030" y="180304"/>
                </a:cubicBezTo>
                <a:cubicBezTo>
                  <a:pt x="-15296" y="259190"/>
                  <a:pt x="129274" y="151387"/>
                  <a:pt x="51515" y="244698"/>
                </a:cubicBezTo>
                <a:cubicBezTo>
                  <a:pt x="37774" y="261188"/>
                  <a:pt x="17172" y="270456"/>
                  <a:pt x="0" y="283335"/>
                </a:cubicBezTo>
                <a:cubicBezTo>
                  <a:pt x="4293" y="334850"/>
                  <a:pt x="6046" y="386641"/>
                  <a:pt x="12878" y="437881"/>
                </a:cubicBezTo>
                <a:cubicBezTo>
                  <a:pt x="14672" y="451338"/>
                  <a:pt x="16158" y="466919"/>
                  <a:pt x="25757" y="476518"/>
                </a:cubicBezTo>
                <a:cubicBezTo>
                  <a:pt x="70043" y="520805"/>
                  <a:pt x="93080" y="524718"/>
                  <a:pt x="141667" y="540912"/>
                </a:cubicBezTo>
                <a:cubicBezTo>
                  <a:pt x="219257" y="592639"/>
                  <a:pt x="178433" y="574421"/>
                  <a:pt x="334850" y="579549"/>
                </a:cubicBezTo>
                <a:cubicBezTo>
                  <a:pt x="545136" y="586444"/>
                  <a:pt x="755560" y="588135"/>
                  <a:pt x="965915" y="592428"/>
                </a:cubicBezTo>
                <a:cubicBezTo>
                  <a:pt x="1035829" y="615733"/>
                  <a:pt x="995053" y="604947"/>
                  <a:pt x="1107583" y="618186"/>
                </a:cubicBezTo>
                <a:cubicBezTo>
                  <a:pt x="1256176" y="635668"/>
                  <a:pt x="1179219" y="622211"/>
                  <a:pt x="1287887" y="643943"/>
                </a:cubicBezTo>
                <a:cubicBezTo>
                  <a:pt x="1412383" y="639650"/>
                  <a:pt x="1537047" y="638835"/>
                  <a:pt x="1661374" y="631065"/>
                </a:cubicBezTo>
                <a:cubicBezTo>
                  <a:pt x="1674923" y="630218"/>
                  <a:pt x="1686958" y="621916"/>
                  <a:pt x="1700011" y="618186"/>
                </a:cubicBezTo>
                <a:cubicBezTo>
                  <a:pt x="1717030" y="613323"/>
                  <a:pt x="1734067" y="608217"/>
                  <a:pt x="1751526" y="605307"/>
                </a:cubicBezTo>
                <a:cubicBezTo>
                  <a:pt x="1785666" y="599617"/>
                  <a:pt x="1820213" y="596721"/>
                  <a:pt x="1854557" y="592428"/>
                </a:cubicBezTo>
                <a:cubicBezTo>
                  <a:pt x="1871729" y="583842"/>
                  <a:pt x="1888426" y="574233"/>
                  <a:pt x="1906073" y="566670"/>
                </a:cubicBezTo>
                <a:cubicBezTo>
                  <a:pt x="1918551" y="561322"/>
                  <a:pt x="1933414" y="561321"/>
                  <a:pt x="1944709" y="553791"/>
                </a:cubicBezTo>
                <a:cubicBezTo>
                  <a:pt x="1959864" y="543688"/>
                  <a:pt x="1971686" y="529147"/>
                  <a:pt x="1983346" y="515155"/>
                </a:cubicBezTo>
                <a:cubicBezTo>
                  <a:pt x="1993255" y="503264"/>
                  <a:pt x="1995978" y="484722"/>
                  <a:pt x="2009104" y="476518"/>
                </a:cubicBezTo>
                <a:cubicBezTo>
                  <a:pt x="2032128" y="462128"/>
                  <a:pt x="2060619" y="459346"/>
                  <a:pt x="2086377" y="450760"/>
                </a:cubicBezTo>
                <a:lnTo>
                  <a:pt x="2125014" y="437881"/>
                </a:lnTo>
                <a:cubicBezTo>
                  <a:pt x="2129307" y="412123"/>
                  <a:pt x="2126214" y="383964"/>
                  <a:pt x="2137892" y="360608"/>
                </a:cubicBezTo>
                <a:cubicBezTo>
                  <a:pt x="2144814" y="346763"/>
                  <a:pt x="2165584" y="345795"/>
                  <a:pt x="2176529" y="334850"/>
                </a:cubicBezTo>
                <a:cubicBezTo>
                  <a:pt x="2187474" y="323905"/>
                  <a:pt x="2193701" y="309093"/>
                  <a:pt x="2202287" y="296214"/>
                </a:cubicBezTo>
                <a:cubicBezTo>
                  <a:pt x="2221532" y="219236"/>
                  <a:pt x="2221329" y="246394"/>
                  <a:pt x="2202287" y="141667"/>
                </a:cubicBezTo>
                <a:cubicBezTo>
                  <a:pt x="2199859" y="128311"/>
                  <a:pt x="2199007" y="112630"/>
                  <a:pt x="2189408" y="103031"/>
                </a:cubicBezTo>
                <a:cubicBezTo>
                  <a:pt x="2179808" y="93432"/>
                  <a:pt x="2163249" y="95500"/>
                  <a:pt x="2150771" y="90152"/>
                </a:cubicBezTo>
                <a:cubicBezTo>
                  <a:pt x="2133125" y="82589"/>
                  <a:pt x="2117469" y="70465"/>
                  <a:pt x="2099256" y="64394"/>
                </a:cubicBezTo>
                <a:cubicBezTo>
                  <a:pt x="2078489" y="57472"/>
                  <a:pt x="2034861" y="51515"/>
                  <a:pt x="2034861" y="51515"/>
                </a:cubicBezTo>
                <a:lnTo>
                  <a:pt x="2073498" y="103031"/>
                </a:lnTo>
                <a:close/>
              </a:path>
            </a:pathLst>
          </a:custGeom>
          <a:noFill/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HTML : le succès du Web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C’est un langage destiné spécialement pour le web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Très simple, 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Très tolèrent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Derrière le succès du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feuilles de style</a:t>
            </a:r>
          </a:p>
        </p:txBody>
      </p:sp>
      <p:sp>
        <p:nvSpPr>
          <p:cNvPr id="768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FR" sz="2000" dirty="0" smtClean="0"/>
              <a:t>Cette partie concerne l’affichage du contenu d’un document XML: 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fr-FR" sz="2000" dirty="0" smtClean="0"/>
              <a:t>Les feuilles de style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sz="2000" dirty="0" smtClean="0">
                <a:hlinkClick r:id="rId2" action="ppaction://hlinksldjump"/>
              </a:rPr>
              <a:t>CSS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sz="2000" dirty="0" smtClean="0">
                <a:hlinkClick r:id="rId2" action="ppaction://hlinksldjump"/>
              </a:rPr>
              <a:t>XSL (XML StyleSheet Language)</a:t>
            </a:r>
            <a:endParaRPr lang="fr-FR" sz="2000" dirty="0" smtClean="0"/>
          </a:p>
          <a:p>
            <a:pPr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Comment afficher un document XML ?</a:t>
            </a:r>
          </a:p>
          <a:p>
            <a:pPr lvl="1">
              <a:defRPr/>
            </a:pPr>
            <a:r>
              <a:rPr lang="fr-FR" dirty="0" smtClean="0"/>
              <a:t>En HTML, tout le monde sait comment va s’afficher le texte suivant:</a:t>
            </a:r>
          </a:p>
          <a:p>
            <a:pPr marL="457200" lvl="1" indent="0">
              <a:buFontTx/>
              <a:buNone/>
              <a:defRPr/>
            </a:pP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dirty="0" smtClean="0">
                <a:solidFill>
                  <a:srgbClr val="AC30BD"/>
                </a:solidFill>
                <a:latin typeface="Courier New" panose="02070309020205020404" pitchFamily="49" charset="0"/>
              </a:rPr>
              <a:t>h1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dirty="0" smtClean="0"/>
              <a:t> affichage en HTML 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dirty="0" smtClean="0">
                <a:solidFill>
                  <a:srgbClr val="AC30BD"/>
                </a:solidFill>
                <a:latin typeface="Courier New" panose="02070309020205020404" pitchFamily="49" charset="0"/>
              </a:rPr>
              <a:t>h1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fr-FR" dirty="0" smtClean="0"/>
              <a:t>Mais, comment va s’afficher l’élément XML suivant:</a:t>
            </a:r>
          </a:p>
          <a:p>
            <a:pPr marL="457200" lvl="1" indent="0">
              <a:buFontTx/>
              <a:buNone/>
              <a:defRPr/>
            </a:pP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dirty="0" smtClean="0">
                <a:solidFill>
                  <a:srgbClr val="AC30BD"/>
                </a:solidFill>
                <a:latin typeface="Courier New" panose="02070309020205020404" pitchFamily="49" charset="0"/>
              </a:rPr>
              <a:t>xy1e3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dirty="0" smtClean="0"/>
              <a:t> affichage en HTML 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dirty="0" smtClean="0">
                <a:solidFill>
                  <a:srgbClr val="AC30BD"/>
                </a:solidFill>
                <a:latin typeface="Courier New" panose="02070309020205020404" pitchFamily="49" charset="0"/>
              </a:rPr>
              <a:t>xy1e3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fr-FR" dirty="0" smtClean="0"/>
          </a:p>
          <a:p>
            <a:pPr marL="457200" lvl="1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HTML : </a:t>
            </a:r>
          </a:p>
          <a:p>
            <a:pPr lvl="1">
              <a:defRPr/>
            </a:pPr>
            <a:r>
              <a:rPr lang="fr-FR" dirty="0" smtClean="0"/>
              <a:t>les navigateurs connaissent déjà comment afficher et présenter les balises HTML </a:t>
            </a:r>
          </a:p>
          <a:p>
            <a:pPr lvl="1">
              <a:defRPr/>
            </a:pPr>
            <a:r>
              <a:rPr lang="fr-FR" dirty="0" smtClean="0"/>
              <a:t>Les balises HTML possèdent des styles sous-jacent</a:t>
            </a:r>
          </a:p>
          <a:p>
            <a:pPr>
              <a:defRPr/>
            </a:pPr>
            <a:r>
              <a:rPr lang="fr-FR" dirty="0" smtClean="0"/>
              <a:t>XML : </a:t>
            </a:r>
          </a:p>
          <a:p>
            <a:pPr lvl="1">
              <a:defRPr/>
            </a:pPr>
            <a:r>
              <a:rPr lang="fr-FR" dirty="0" smtClean="0"/>
              <a:t>il est logique que les navigateurs ne connaissent rien à propos du style des nouveaux éléments crées par les utilisateurs</a:t>
            </a:r>
          </a:p>
          <a:p>
            <a:pPr lvl="1">
              <a:defRPr/>
            </a:pPr>
            <a:r>
              <a:rPr lang="fr-FR" dirty="0" smtClean="0"/>
              <a:t>Pour afficher du XML: Il faut définir le style</a:t>
            </a:r>
          </a:p>
          <a:p>
            <a:pPr marL="457200" lvl="1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Deux façons pour définir les styles:</a:t>
            </a:r>
          </a:p>
          <a:p>
            <a:pPr>
              <a:defRPr/>
            </a:pPr>
            <a:endParaRPr lang="fr-F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dirty="0" smtClean="0"/>
              <a:t>CSS (</a:t>
            </a:r>
            <a:r>
              <a:rPr lang="fr-FR" dirty="0"/>
              <a:t>C</a:t>
            </a:r>
            <a:r>
              <a:rPr lang="fr-FR" dirty="0" smtClean="0"/>
              <a:t>ascading Style </a:t>
            </a:r>
            <a:r>
              <a:rPr lang="fr-FR" dirty="0"/>
              <a:t>S</a:t>
            </a:r>
            <a:r>
              <a:rPr lang="fr-FR" dirty="0" smtClean="0"/>
              <a:t>heet)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fr-FR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dirty="0"/>
              <a:t>XSL (XML StyleSheet Language)</a:t>
            </a:r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Les feuilles de style en cascades(CSS) : </a:t>
            </a:r>
          </a:p>
          <a:p>
            <a:pPr lvl="1">
              <a:defRPr/>
            </a:pPr>
            <a:r>
              <a:rPr lang="fr-FR" dirty="0" smtClean="0"/>
              <a:t>Utilisée avec HTML</a:t>
            </a:r>
          </a:p>
          <a:p>
            <a:pPr lvl="1">
              <a:defRPr/>
            </a:pPr>
            <a:r>
              <a:rPr lang="fr-FR" dirty="0" smtClean="0"/>
              <a:t>Permettent de dissocier le style du balisage HTML</a:t>
            </a:r>
          </a:p>
          <a:p>
            <a:pPr lvl="1">
              <a:defRPr/>
            </a:pPr>
            <a:r>
              <a:rPr lang="fr-FR" dirty="0" smtClean="0"/>
              <a:t>Peuvent être utilisées avec XML, et de la même manière</a:t>
            </a:r>
          </a:p>
          <a:p>
            <a:pPr marL="457200" lvl="1" indent="0">
              <a:buFontTx/>
              <a:buNone/>
              <a:defRPr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71588" y="3857625"/>
          <a:ext cx="4895850" cy="10112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95850"/>
              </a:tblGrid>
              <a:tr h="640281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h1 {color:</a:t>
                      </a:r>
                      <a:r>
                        <a:rPr lang="fr-FR" sz="1800" baseline="0" dirty="0" smtClean="0"/>
                        <a:t> red ;</a:t>
                      </a:r>
                      <a:r>
                        <a:rPr lang="fr-FR" sz="1800" dirty="0" smtClean="0"/>
                        <a:t> text-decoration:</a:t>
                      </a:r>
                      <a:r>
                        <a:rPr lang="fr-FR" sz="1800" baseline="0" dirty="0" smtClean="0"/>
                        <a:t> underline</a:t>
                      </a:r>
                      <a:r>
                        <a:rPr lang="fr-FR" sz="1800" dirty="0" smtClean="0"/>
                        <a:t>}</a:t>
                      </a:r>
                    </a:p>
                    <a:p>
                      <a:r>
                        <a:rPr lang="fr-FR" sz="1800" dirty="0" smtClean="0"/>
                        <a:t>p</a:t>
                      </a:r>
                      <a:r>
                        <a:rPr lang="fr-FR" sz="1800" baseline="0" dirty="0" smtClean="0"/>
                        <a:t> {margin: 1cm; font-size: 14 pt;}</a:t>
                      </a:r>
                      <a:endParaRPr lang="fr-FR" sz="1800" dirty="0"/>
                    </a:p>
                  </a:txBody>
                  <a:tcPr marL="91427" marR="91427" marT="45734" marB="45734"/>
                </a:tc>
              </a:tr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CSS avec HTML</a:t>
                      </a:r>
                      <a:endParaRPr lang="fr-FR" sz="1800" dirty="0"/>
                    </a:p>
                  </a:txBody>
                  <a:tcPr marL="91427" marR="91427" marT="45734" marB="45734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816725" y="3821113"/>
          <a:ext cx="4679950" cy="26670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79950"/>
              </a:tblGrid>
              <a:tr h="2285997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email</a:t>
                      </a:r>
                      <a:r>
                        <a:rPr lang="fr-FR" sz="1800" dirty="0" smtClean="0"/>
                        <a:t> {margin:1cm; padding:1cm; border:2pt; border-color:red ; background-color: yellow;border-style:solid; display:block}</a:t>
                      </a:r>
                    </a:p>
                    <a:p>
                      <a:r>
                        <a:rPr lang="fr-FR" sz="1800" dirty="0" smtClean="0"/>
                        <a:t>date {display:block}</a:t>
                      </a:r>
                    </a:p>
                    <a:p>
                      <a:r>
                        <a:rPr lang="fr-FR" sz="1800" dirty="0" smtClean="0"/>
                        <a:t>from {display:block}</a:t>
                      </a:r>
                    </a:p>
                    <a:p>
                      <a:r>
                        <a:rPr lang="fr-FR" sz="1800" dirty="0" smtClean="0"/>
                        <a:t>to {display:block}</a:t>
                      </a:r>
                    </a:p>
                    <a:p>
                      <a:r>
                        <a:rPr lang="fr-FR" sz="1800" dirty="0" smtClean="0"/>
                        <a:t>subject {display:block; color:red}</a:t>
                      </a:r>
                      <a:endParaRPr lang="fr-FR" sz="1800" dirty="0"/>
                    </a:p>
                  </a:txBody>
                  <a:tcPr marL="91429" marR="91429"/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CSS avec XML</a:t>
                      </a:r>
                      <a:endParaRPr lang="fr-FR" sz="1800" dirty="0"/>
                    </a:p>
                  </a:txBody>
                  <a:tcPr marL="91429" marR="9142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89091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Les CSS n’ont pas une syntaxe XML </a:t>
            </a:r>
          </a:p>
          <a:p>
            <a:r>
              <a:rPr lang="fr-FR" sz="2600" smtClean="0"/>
              <a:t>Leur rôle est trop limité </a:t>
            </a:r>
          </a:p>
          <a:p>
            <a:r>
              <a:rPr lang="fr-FR" sz="2600" smtClean="0"/>
              <a:t>Le W3C a créé un langage très puissant qui peut faire le rôle des CSS et bien beaucoup d’autres choses: </a:t>
            </a:r>
            <a:r>
              <a:rPr lang="fr-FR" sz="2600" smtClean="0">
                <a:solidFill>
                  <a:srgbClr val="FF0066"/>
                </a:solidFill>
              </a:rPr>
              <a:t>XSL</a:t>
            </a:r>
          </a:p>
          <a:p>
            <a:r>
              <a:rPr lang="fr-FR" sz="2600" smtClean="0"/>
              <a:t>XSL : XML Stylesheet Language</a:t>
            </a:r>
          </a:p>
          <a:p>
            <a:r>
              <a:rPr lang="fr-FR" sz="2600" smtClean="0"/>
              <a:t>XSL comporte deux composantes: XSLT et XSL-FO</a:t>
            </a:r>
          </a:p>
          <a:p>
            <a:r>
              <a:rPr lang="fr-FR" sz="2600" smtClean="0"/>
              <a:t>XSLT (XSL Transform) : permet de transformer un document XML en un autre format</a:t>
            </a:r>
          </a:p>
          <a:p>
            <a:r>
              <a:rPr lang="fr-FR" sz="2600" smtClean="0"/>
              <a:t>XSL-FO: formating Objects (donne l’équivalent XML des CSS)</a:t>
            </a:r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XML: XSLT</a:t>
            </a:r>
          </a:p>
        </p:txBody>
      </p:sp>
      <p:sp>
        <p:nvSpPr>
          <p:cNvPr id="90115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XSLT: XSL Transform : permet de transformer un document XML en un autre format</a:t>
            </a:r>
          </a:p>
          <a:p>
            <a:r>
              <a:rPr lang="fr-FR" sz="2600" smtClean="0"/>
              <a:t>Principe:</a:t>
            </a:r>
          </a:p>
          <a:p>
            <a:endParaRPr lang="fr-FR" sz="2600" smtClean="0"/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pSp>
        <p:nvGrpSpPr>
          <p:cNvPr id="90116" name="Groupe 9"/>
          <p:cNvGrpSpPr>
            <a:grpSpLocks/>
          </p:cNvGrpSpPr>
          <p:nvPr/>
        </p:nvGrpSpPr>
        <p:grpSpPr bwMode="auto">
          <a:xfrm>
            <a:off x="1703388" y="2492375"/>
            <a:ext cx="9629775" cy="4249738"/>
            <a:chOff x="1703512" y="2492897"/>
            <a:chExt cx="9630139" cy="4248471"/>
          </a:xfrm>
        </p:grpSpPr>
        <p:grpSp>
          <p:nvGrpSpPr>
            <p:cNvPr id="90117" name="Groupe 6"/>
            <p:cNvGrpSpPr>
              <a:grpSpLocks/>
            </p:cNvGrpSpPr>
            <p:nvPr/>
          </p:nvGrpSpPr>
          <p:grpSpPr bwMode="auto">
            <a:xfrm>
              <a:off x="1703512" y="2492897"/>
              <a:ext cx="9630139" cy="4248471"/>
              <a:chOff x="1703512" y="2492897"/>
              <a:chExt cx="9630139" cy="4248471"/>
            </a:xfrm>
          </p:grpSpPr>
          <p:pic>
            <p:nvPicPr>
              <p:cNvPr id="90120" name="Picture 4" descr="Image associé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3512" y="3645025"/>
                <a:ext cx="1800199" cy="18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012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1863" y="3615688"/>
                <a:ext cx="1656184" cy="1901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0122" name="Flèche droite 3"/>
              <p:cNvSpPr>
                <a:spLocks noChangeArrowheads="1"/>
              </p:cNvSpPr>
              <p:nvPr/>
            </p:nvSpPr>
            <p:spPr bwMode="auto">
              <a:xfrm>
                <a:off x="6960095" y="4293096"/>
                <a:ext cx="1224136" cy="576064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90123" name="Accolade ouvrante 4"/>
              <p:cNvSpPr>
                <a:spLocks/>
              </p:cNvSpPr>
              <p:nvPr/>
            </p:nvSpPr>
            <p:spPr bwMode="auto">
              <a:xfrm>
                <a:off x="8328248" y="2492897"/>
                <a:ext cx="432048" cy="4176464"/>
              </a:xfrm>
              <a:prstGeom prst="leftBrace">
                <a:avLst>
                  <a:gd name="adj1" fmla="val 8324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pic>
            <p:nvPicPr>
              <p:cNvPr id="90124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5384" y="2636913"/>
                <a:ext cx="1035558" cy="103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125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96" y="3645025"/>
                <a:ext cx="1329658" cy="1212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126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9057" y="3203006"/>
                <a:ext cx="1004594" cy="1004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127" name="Picture 12" descr="Résultat de recherche d'images pour &quot;icone document ? inconnu&quot;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6320" y="4797153"/>
                <a:ext cx="1944215" cy="194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Plus 5"/>
              <p:cNvSpPr/>
              <p:nvPr/>
            </p:nvSpPr>
            <p:spPr bwMode="auto">
              <a:xfrm>
                <a:off x="3719713" y="4149753"/>
                <a:ext cx="792192" cy="934759"/>
              </a:xfrm>
              <a:prstGeom prst="mathPlus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fr-FR" dirty="0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118" name="ZoneTexte 8"/>
            <p:cNvSpPr txBox="1">
              <a:spLocks noChangeArrowheads="1"/>
            </p:cNvSpPr>
            <p:nvPr/>
          </p:nvSpPr>
          <p:spPr bwMode="auto">
            <a:xfrm>
              <a:off x="2135560" y="3257075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fr-FR"/>
                <a:t>input</a:t>
              </a:r>
            </a:p>
          </p:txBody>
        </p:sp>
        <p:sp>
          <p:nvSpPr>
            <p:cNvPr id="90119" name="ZoneTexte 18"/>
            <p:cNvSpPr txBox="1">
              <a:spLocks noChangeArrowheads="1"/>
            </p:cNvSpPr>
            <p:nvPr/>
          </p:nvSpPr>
          <p:spPr bwMode="auto">
            <a:xfrm>
              <a:off x="7032104" y="4022934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/>
              <a:r>
                <a:rPr lang="fr-FR"/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91139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Une feuille de style XSLT est un document XML</a:t>
            </a:r>
          </a:p>
          <a:p>
            <a:r>
              <a:rPr lang="fr-FR" sz="2600" smtClean="0"/>
              <a:t>La racine est </a:t>
            </a:r>
            <a:r>
              <a:rPr lang="fr-FR" sz="2400" smtClean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2400" smtClean="0">
                <a:solidFill>
                  <a:srgbClr val="AC306D"/>
                </a:solidFill>
                <a:latin typeface="Courier New" pitchFamily="49" charset="0"/>
              </a:rPr>
              <a:t>xsl:stylesheet</a:t>
            </a:r>
            <a:r>
              <a:rPr lang="fr-FR" sz="2400" smtClean="0">
                <a:solidFill>
                  <a:srgbClr val="0000FF"/>
                </a:solidFill>
                <a:latin typeface="Courier New" pitchFamily="49" charset="0"/>
              </a:rPr>
              <a:t>&gt; </a:t>
            </a:r>
            <a:r>
              <a:rPr lang="fr-FR" sz="2600" smtClean="0"/>
              <a:t>qui appartient à l’espace de nom </a:t>
            </a:r>
            <a:r>
              <a:rPr lang="fr-FR" sz="2400" smtClean="0">
                <a:solidFill>
                  <a:srgbClr val="000090"/>
                </a:solidFill>
                <a:latin typeface="Courier New" pitchFamily="49" charset="0"/>
              </a:rPr>
              <a:t>http://www.w3.org/1999/XSL/Transform.</a:t>
            </a:r>
          </a:p>
          <a:p>
            <a:r>
              <a:rPr lang="fr-FR" sz="2600" smtClean="0"/>
              <a:t>Exemple :</a:t>
            </a:r>
          </a:p>
          <a:p>
            <a:endParaRPr lang="fr-FR" sz="2600" smtClean="0"/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792538" y="2997200"/>
          <a:ext cx="7416800" cy="338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3382963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 version = "1.0"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xsl:stylesheet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xmlns:xsl=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"http://www.w3.org/1999/XSL/Transform"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version=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"1.0"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"expression_xpath"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"expression_xpath"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/xsl:stylesheet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/>
                    </a:p>
                  </a:txBody>
                  <a:tcPr marT="45673" marB="4567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9216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Pour illustrer, nous allons utiliser le document XML suivant:</a:t>
            </a:r>
          </a:p>
          <a:p>
            <a:endParaRPr lang="fr-FR" sz="2600" smtClean="0"/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00150" y="2205038"/>
          <a:ext cx="5256213" cy="475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213"/>
              </a:tblGrid>
              <a:tr h="4754562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 version = "1.0"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?xml-stylesheet type= "text/xsl" href = "liste.xsl"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liste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année = 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"2020"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étudiant 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code=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"E1"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Moujtahid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prénom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Moujidd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/prénom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note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17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/note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/étudiant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étudiant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code=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"E2"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Kaddouri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	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prénom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Kaddour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/prénom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	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note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14.5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/note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/étudiant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/liste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1434" marR="91434" marT="45684" marB="45684"/>
                </a:tc>
              </a:tr>
            </a:tbl>
          </a:graphicData>
        </a:graphic>
      </p:graphicFrame>
      <p:pic>
        <p:nvPicPr>
          <p:cNvPr id="92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2565400"/>
            <a:ext cx="4313237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1" name="Flèche droite 6"/>
          <p:cNvSpPr>
            <a:spLocks noChangeArrowheads="1"/>
          </p:cNvSpPr>
          <p:nvPr/>
        </p:nvSpPr>
        <p:spPr bwMode="auto">
          <a:xfrm>
            <a:off x="6743700" y="3429000"/>
            <a:ext cx="1008063" cy="360363"/>
          </a:xfrm>
          <a:prstGeom prst="rightArrow">
            <a:avLst>
              <a:gd name="adj1" fmla="val 50000"/>
              <a:gd name="adj2" fmla="val 49951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r-FR"/>
          </a:p>
          <a:p>
            <a:r>
              <a:rPr lang="fr-FR">
                <a:solidFill>
                  <a:srgbClr val="002060"/>
                </a:solidFill>
              </a:rPr>
              <a:t>affichage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93187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Pour arriver à cet affichage, nous devons transformer le document XML en le document HTML Suivant:</a:t>
            </a:r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00150" y="2651125"/>
          <a:ext cx="107283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32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html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body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h1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align=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"center"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Liste des étudiants réussis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/h1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table 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border=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"1"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align=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"center"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bordercolor=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"red"</a:t>
                      </a:r>
                      <a:r>
                        <a:rPr lang="en-US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cellpadding=</a:t>
                      </a: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"10"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tr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Code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Nom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Prénom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Note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Mention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/th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en-US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/tr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E1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Moujtahid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Moujidd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17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TB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E2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Kaddouri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Kaddour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14.5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B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E3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Jallouli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Jalloul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13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AB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E4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Kaslani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Kassoul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3.5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Aj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/td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/tr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/table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/body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EA8F0F"/>
                          </a:solidFill>
                          <a:latin typeface="Courier New"/>
                        </a:rPr>
                        <a:t>/html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b="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91433" marR="91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HTML : limité !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N’est plus un petit langage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 Un nombre énorme de balise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 Autres langages complémentaires</a:t>
            </a:r>
          </a:p>
          <a:p>
            <a:pPr lvl="1" eaLnBrk="1" hangingPunct="1">
              <a:lnSpc>
                <a:spcPct val="90000"/>
              </a:lnSpc>
            </a:pP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IL est malgré tout très limité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 IL ne répond pas à tous les besoins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 IL mélange le contenue, la structure et la présentation </a:t>
            </a:r>
          </a:p>
        </p:txBody>
      </p:sp>
      <p:sp>
        <p:nvSpPr>
          <p:cNvPr id="1126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 du reste de ce chapitre</a:t>
            </a:r>
          </a:p>
        </p:txBody>
      </p:sp>
      <p:sp>
        <p:nvSpPr>
          <p:cNvPr id="942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</a:t>
            </a:r>
            <a:r>
              <a:rPr lang="fr-FR" i="1" smtClean="0">
                <a:solidFill>
                  <a:srgbClr val="FF0066"/>
                </a:solidFill>
              </a:rPr>
              <a:t>template</a:t>
            </a:r>
            <a:r>
              <a:rPr lang="fr-FR" smtClean="0"/>
              <a:t> dans une feuille de style XSL</a:t>
            </a:r>
          </a:p>
          <a:p>
            <a:r>
              <a:rPr lang="fr-FR" smtClean="0"/>
              <a:t>Ajouter du texte à la sortie</a:t>
            </a:r>
          </a:p>
          <a:p>
            <a:r>
              <a:rPr lang="fr-FR" smtClean="0"/>
              <a:t>Boucler avec </a:t>
            </a:r>
            <a:r>
              <a:rPr lang="fr-FR" i="1" smtClean="0">
                <a:solidFill>
                  <a:srgbClr val="FF0066"/>
                </a:solidFill>
              </a:rPr>
              <a:t>for-each</a:t>
            </a:r>
            <a:r>
              <a:rPr lang="fr-FR" smtClean="0"/>
              <a:t> </a:t>
            </a:r>
          </a:p>
          <a:p>
            <a:r>
              <a:rPr lang="fr-FR" smtClean="0"/>
              <a:t>Extraire la valeur d’un nœud par </a:t>
            </a:r>
            <a:r>
              <a:rPr lang="fr-FR" i="1" smtClean="0">
                <a:solidFill>
                  <a:srgbClr val="FF0066"/>
                </a:solidFill>
              </a:rPr>
              <a:t>value-of</a:t>
            </a:r>
          </a:p>
          <a:p>
            <a:r>
              <a:rPr lang="fr-FR" smtClean="0"/>
              <a:t>Ordonner le jeu du résultat par </a:t>
            </a:r>
            <a:r>
              <a:rPr lang="fr-FR" i="1" smtClean="0">
                <a:solidFill>
                  <a:srgbClr val="FF0066"/>
                </a:solidFill>
              </a:rPr>
              <a:t>xsl:sort</a:t>
            </a:r>
          </a:p>
          <a:p>
            <a:r>
              <a:rPr lang="fr-FR" smtClean="0"/>
              <a:t>Faire des tests avec </a:t>
            </a:r>
            <a:r>
              <a:rPr lang="fr-FR" i="1" smtClean="0">
                <a:solidFill>
                  <a:srgbClr val="FF0066"/>
                </a:solidFill>
              </a:rPr>
              <a:t>xsl:if</a:t>
            </a:r>
          </a:p>
          <a:p>
            <a:r>
              <a:rPr lang="fr-FR" smtClean="0"/>
              <a:t>Faire plusieurs tests avec </a:t>
            </a:r>
            <a:r>
              <a:rPr lang="fr-FR" i="1" smtClean="0">
                <a:solidFill>
                  <a:srgbClr val="FF0066"/>
                </a:solidFill>
              </a:rPr>
              <a:t>xsl:choose</a:t>
            </a:r>
          </a:p>
          <a:p>
            <a:r>
              <a:rPr lang="fr-FR" smtClean="0"/>
              <a:t>Utiliser les </a:t>
            </a:r>
            <a:r>
              <a:rPr lang="fr-FR" i="1" smtClean="0">
                <a:solidFill>
                  <a:srgbClr val="FF0066"/>
                </a:solidFill>
              </a:rPr>
              <a:t>fonctions Xpath</a:t>
            </a:r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Feuilles de style XML</a:t>
            </a:r>
          </a:p>
        </p:txBody>
      </p:sp>
      <p:sp>
        <p:nvSpPr>
          <p:cNvPr id="95235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Une feuille de style contient un ou plusieurs templates chacun applicable à un jeu de nœuds défini par une expression Xpath</a:t>
            </a:r>
          </a:p>
          <a:p>
            <a:r>
              <a:rPr lang="fr-FR" sz="2600" smtClean="0"/>
              <a:t>Seul le template racine est obligatoire (correspond à la racine </a:t>
            </a:r>
            <a:r>
              <a:rPr lang="fr-FR" sz="2600" smtClean="0">
                <a:solidFill>
                  <a:srgbClr val="FF0000"/>
                </a:solidFill>
              </a:rPr>
              <a:t>/</a:t>
            </a:r>
            <a:r>
              <a:rPr lang="fr-FR" sz="2600" smtClean="0"/>
              <a:t>)</a:t>
            </a:r>
          </a:p>
          <a:p>
            <a:endParaRPr lang="fr-FR" sz="2600" smtClean="0"/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792538" y="2997200"/>
          <a:ext cx="7416800" cy="338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3382963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 version = "1.0"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xsl:stylesheet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xmlns:xsl=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"http://www.w3.org/1999/XSL/Transform"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version=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"1.0"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"expression_xpath"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 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...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/xsl:stylesheet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/>
                    </a:p>
                  </a:txBody>
                  <a:tcPr marT="45673" marB="4567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Ajouter du texte à la sortie </a:t>
            </a:r>
          </a:p>
        </p:txBody>
      </p:sp>
      <p:sp>
        <p:nvSpPr>
          <p:cNvPr id="96259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Dans un template, tout texte non-XSL sera généré tel quel</a:t>
            </a:r>
          </a:p>
          <a:p>
            <a:r>
              <a:rPr lang="fr-FR" sz="2600" smtClean="0"/>
              <a:t>Cet exemple génère dans le output des balises HTML et un titre</a:t>
            </a:r>
          </a:p>
          <a:p>
            <a:endParaRPr lang="fr-FR" sz="2600" smtClean="0"/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143250" y="2708275"/>
          <a:ext cx="7416800" cy="283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283527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 version = "1.0"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xsl:stylesheet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xmlns:xsl=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"http://www.w3.org/1999/XSL/Transform"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version=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"1.0"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h1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align=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Liste des étudiants réussis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/h1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/xsl:stylesheet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/>
                    </a:p>
                  </a:txBody>
                  <a:tcPr marT="45730" marB="457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Boucler avec For-each</a:t>
            </a:r>
          </a:p>
        </p:txBody>
      </p:sp>
      <p:sp>
        <p:nvSpPr>
          <p:cNvPr id="9728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412875"/>
            <a:ext cx="10488613" cy="4525963"/>
          </a:xfrm>
        </p:spPr>
        <p:txBody>
          <a:bodyPr/>
          <a:lstStyle/>
          <a:p>
            <a:r>
              <a:rPr lang="fr-FR" sz="2400" smtClean="0"/>
              <a:t>On utilise For-each pour extraire un jeu de nœud et appliquer sur tous ses éléments un traitement.</a:t>
            </a:r>
          </a:p>
          <a:p>
            <a:r>
              <a:rPr lang="fr-FR" sz="2400" smtClean="0"/>
              <a:t>Exemple: On extrait et on parcourt tout les nœuds étudiants. À chaque nœud trouvé, on affiche Bonjour:</a:t>
            </a:r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143250" y="3068638"/>
          <a:ext cx="741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360040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 version = "1.0"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xsl:stylesheet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xmlns:xsl=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"http://www.w3.org/1999/XSL/Transform"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version=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"1.0"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h1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align=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Liste des étudiants réussis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/h1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xsl:for-each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"/liste/étudiant"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Bonjour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/xsl:for-each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/xsl:stylesheet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Extraire la valeur d’un nœud par Value-of:</a:t>
            </a:r>
          </a:p>
        </p:txBody>
      </p:sp>
      <p:sp>
        <p:nvSpPr>
          <p:cNvPr id="98307" name="Espace réservé du contenu 2"/>
          <p:cNvSpPr>
            <a:spLocks noGrp="1"/>
          </p:cNvSpPr>
          <p:nvPr>
            <p:ph idx="1"/>
          </p:nvPr>
        </p:nvSpPr>
        <p:spPr>
          <a:xfrm>
            <a:off x="1295400" y="1412875"/>
            <a:ext cx="10488613" cy="4525963"/>
          </a:xfrm>
        </p:spPr>
        <p:txBody>
          <a:bodyPr/>
          <a:lstStyle/>
          <a:p>
            <a:r>
              <a:rPr lang="fr-FR" sz="2400" smtClean="0"/>
              <a:t>On extrait la valeur d’un élément en utilisant value-of</a:t>
            </a:r>
          </a:p>
          <a:p>
            <a:r>
              <a:rPr lang="fr-FR" sz="2400" smtClean="0"/>
              <a:t>L’exemple suivant affiche les noms de tous les étudiants</a:t>
            </a:r>
          </a:p>
          <a:p>
            <a:r>
              <a:rPr lang="fr-FR" sz="2400" smtClean="0"/>
              <a:t>N.B: « nom » n’est pas précédé par « / », donc c’est relatif à l’élément en cours</a:t>
            </a:r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287713" y="3084513"/>
          <a:ext cx="741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/>
              </a:tblGrid>
              <a:tr h="360040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602020"/>
                          </a:solidFill>
                          <a:latin typeface="Courier New"/>
                        </a:rPr>
                        <a:t>?xml version = "1.0" ?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xsl:stylesheet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xmlns:xsl=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"http://www.w3.org/1999/XSL/Transform"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 version=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"1.0"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h1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align=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Liste des étudiants réussis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/h1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xsl:for-each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"/liste/étudiant"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/xsl:for-each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/xsl:template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/xsl:stylesheet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Extraire la valeur d’un nœud par Value-of:</a:t>
            </a:r>
          </a:p>
        </p:txBody>
      </p:sp>
      <p:sp>
        <p:nvSpPr>
          <p:cNvPr id="99331" name="Espace réservé du contenu 2"/>
          <p:cNvSpPr>
            <a:spLocks noGrp="1"/>
          </p:cNvSpPr>
          <p:nvPr>
            <p:ph idx="1"/>
          </p:nvPr>
        </p:nvSpPr>
        <p:spPr>
          <a:xfrm>
            <a:off x="1295400" y="1412875"/>
            <a:ext cx="10488613" cy="4525963"/>
          </a:xfrm>
        </p:spPr>
        <p:txBody>
          <a:bodyPr/>
          <a:lstStyle/>
          <a:p>
            <a:r>
              <a:rPr lang="fr-FR" sz="2400" smtClean="0"/>
              <a:t>Améliorer l’affichage par une table: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71588" y="1989138"/>
          <a:ext cx="10920412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412"/>
              </a:tblGrid>
              <a:tr h="447992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...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h1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align=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Liste des étudiants réussis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/h1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table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border=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"1"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align=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bordercolor=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"red"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cellpadding=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"10"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Code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Nom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Prénom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Note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Mention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xsl:for-each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"/liste/étudiant"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"@code"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"prénom"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/xsl:for-each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/table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...</a:t>
                      </a:r>
                      <a:endParaRPr lang="fr-FR" sz="1800" dirty="0"/>
                    </a:p>
                  </a:txBody>
                  <a:tcPr marL="91439" marR="91439" marT="45647" marB="4564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Ordonner le jeu du résultat par sort:</a:t>
            </a:r>
          </a:p>
        </p:txBody>
      </p:sp>
      <p:sp>
        <p:nvSpPr>
          <p:cNvPr id="100355" name="Espace réservé du contenu 2"/>
          <p:cNvSpPr>
            <a:spLocks noGrp="1"/>
          </p:cNvSpPr>
          <p:nvPr>
            <p:ph idx="1"/>
          </p:nvPr>
        </p:nvSpPr>
        <p:spPr>
          <a:xfrm>
            <a:off x="1295400" y="1412875"/>
            <a:ext cx="10488613" cy="4525963"/>
          </a:xfrm>
        </p:spPr>
        <p:txBody>
          <a:bodyPr/>
          <a:lstStyle/>
          <a:p>
            <a:r>
              <a:rPr lang="fr-FR" sz="2400" smtClean="0"/>
              <a:t>La balise xsl:sort doit suivre xsl:for-each immédiatement :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71588" y="1989138"/>
          <a:ext cx="10920412" cy="475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412"/>
              </a:tblGrid>
              <a:tr h="4754562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...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body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h1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align=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Liste des étudiants réussis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/h1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table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border=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"1"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align=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"center"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bordercolor=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"red"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0002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cellpadding=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"10"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Code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Nom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Prénom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Note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Mention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/th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/tr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xsl:for-each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"/liste/étudiant"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xsl:sort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data-type=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"text" 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order=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"ascending" 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"code"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"prénom"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/xsl:for-each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/table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...</a:t>
                      </a:r>
                      <a:endParaRPr lang="fr-FR" sz="1800" dirty="0"/>
                    </a:p>
                  </a:txBody>
                  <a:tcPr marL="91439" marR="91439" marT="45684" marB="4568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Faire des tests avec xsl:if</a:t>
            </a:r>
          </a:p>
        </p:txBody>
      </p:sp>
      <p:sp>
        <p:nvSpPr>
          <p:cNvPr id="101379" name="Espace réservé du contenu 2"/>
          <p:cNvSpPr>
            <a:spLocks noGrp="1"/>
          </p:cNvSpPr>
          <p:nvPr>
            <p:ph idx="1"/>
          </p:nvPr>
        </p:nvSpPr>
        <p:spPr>
          <a:xfrm>
            <a:off x="1295400" y="1196975"/>
            <a:ext cx="10488613" cy="4525963"/>
          </a:xfrm>
        </p:spPr>
        <p:txBody>
          <a:bodyPr/>
          <a:lstStyle/>
          <a:p>
            <a:r>
              <a:rPr lang="fr-FR" sz="2400" smtClean="0"/>
              <a:t>xsl:if permet de faire des transformations conditionnées</a:t>
            </a:r>
          </a:p>
          <a:p>
            <a:r>
              <a:rPr lang="fr-FR" sz="2400" smtClean="0"/>
              <a:t>Dans cet exemple, on n’affiche que les étudiants dans la note est supérieure à 10</a:t>
            </a:r>
          </a:p>
          <a:p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71588" y="2520950"/>
          <a:ext cx="10920412" cy="393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412"/>
              </a:tblGrid>
              <a:tr h="3932238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xsl:template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match=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xsl:for-each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"/liste/étudiant"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xsl:sort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data-type=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"text" 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order=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"ascending" 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xsl:if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test=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 &amp;gt; 10"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"code"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"prénom"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xsl:if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/xsl:for-each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...</a:t>
                      </a:r>
                      <a:endParaRPr lang="fr-FR" sz="1800" dirty="0"/>
                    </a:p>
                  </a:txBody>
                  <a:tcPr marL="91439" marR="91439" marT="45724" marB="457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Faire plusieurs tests avec xsl:choose:</a:t>
            </a:r>
          </a:p>
        </p:txBody>
      </p:sp>
      <p:sp>
        <p:nvSpPr>
          <p:cNvPr id="10240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196975"/>
            <a:ext cx="10488613" cy="4525963"/>
          </a:xfrm>
        </p:spPr>
        <p:txBody>
          <a:bodyPr/>
          <a:lstStyle/>
          <a:p>
            <a:r>
              <a:rPr lang="fr-FR" sz="2400" smtClean="0"/>
              <a:t>on affiche la mention de chaque étudiant à base de sa note:</a:t>
            </a:r>
          </a:p>
          <a:p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71588" y="1773238"/>
          <a:ext cx="10920412" cy="530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412"/>
              </a:tblGrid>
              <a:tr h="5303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xsl:for-each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"/liste/étudiant"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xsl:sort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data-type=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"text" 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order=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"ascending" 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xsl:if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test=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 &amp;gt; 10"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"code"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"prénom"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xsl:value-of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select=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xsl:choose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test=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 &amp;gt; 10 and note &amp;lt; 12"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 P &lt;/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        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test=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 &amp;gt; 12 and note &amp;lt; 14"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 AB &lt;/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        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test=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 &amp;gt; 14 and note &amp;lt; 16"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 B &lt;/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        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 </a:t>
                      </a:r>
                      <a:r>
                        <a:rPr lang="fr-FR" sz="1800" dirty="0" smtClean="0">
                          <a:solidFill>
                            <a:srgbClr val="D00020"/>
                          </a:solidFill>
                          <a:latin typeface="Courier New"/>
                        </a:rPr>
                        <a:t>test=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"note &amp;gt; 16"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r>
                        <a:rPr lang="fr-FR" sz="1800" baseline="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P &lt;/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xsl:when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        &lt;/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xsl:choose</a:t>
                      </a:r>
                      <a:r>
                        <a:rPr lang="fr-FR" sz="1800" dirty="0" smtClean="0">
                          <a:solidFill>
                            <a:srgbClr val="000090"/>
                          </a:solidFill>
                          <a:latin typeface="Courier New"/>
                        </a:rPr>
                        <a:t>" /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/td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&gt;&lt;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A8F0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/tr</a:t>
                      </a: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xsl:if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&lt;</a:t>
                      </a:r>
                      <a:r>
                        <a:rPr lang="fr-FR" sz="1800" dirty="0" smtClean="0">
                          <a:solidFill>
                            <a:srgbClr val="AC306D"/>
                          </a:solidFill>
                          <a:latin typeface="Courier New"/>
                        </a:rPr>
                        <a:t>/xsl:for-each</a:t>
                      </a:r>
                      <a:r>
                        <a:rPr lang="fr-FR" sz="1800" dirty="0" smtClean="0">
                          <a:solidFill>
                            <a:srgbClr val="0000FF"/>
                          </a:solidFill>
                          <a:latin typeface="Courier New"/>
                        </a:rPr>
                        <a:t>&gt;</a:t>
                      </a:r>
                      <a:endParaRPr kumimoji="0" lang="fr-F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...</a:t>
                      </a:r>
                      <a:endParaRPr lang="fr-FR" sz="1800" dirty="0"/>
                    </a:p>
                  </a:txBody>
                  <a:tcPr marL="91439" marR="91439" marT="45723" marB="4572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8760296" y="5877272"/>
            <a:ext cx="1584176" cy="9064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67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 dirty="0">
              <a:latin typeface="Arial" charset="0"/>
              <a:cs typeface="Arial" charset="0"/>
            </a:endParaRPr>
          </a:p>
        </p:txBody>
      </p:sp>
      <p:sp>
        <p:nvSpPr>
          <p:cNvPr id="102413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0800000">
            <a:off x="9063038" y="5951538"/>
            <a:ext cx="865187" cy="720725"/>
          </a:xfrm>
          <a:prstGeom prst="rightArrow">
            <a:avLst>
              <a:gd name="adj1" fmla="val 50000"/>
              <a:gd name="adj2" fmla="val 300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XQuery</a:t>
            </a:r>
          </a:p>
        </p:txBody>
      </p:sp>
      <p:sp>
        <p:nvSpPr>
          <p:cNvPr id="103427" name="Espace réservé du contenu 2"/>
          <p:cNvSpPr>
            <a:spLocks noGrp="1"/>
          </p:cNvSpPr>
          <p:nvPr>
            <p:ph idx="1"/>
          </p:nvPr>
        </p:nvSpPr>
        <p:spPr>
          <a:xfrm>
            <a:off x="1295400" y="1557338"/>
            <a:ext cx="10488613" cy="4525962"/>
          </a:xfrm>
        </p:spPr>
        <p:txBody>
          <a:bodyPr/>
          <a:lstStyle/>
          <a:p>
            <a:r>
              <a:rPr lang="fr-FR" sz="2600" smtClean="0"/>
              <a:t>XQuery est un langage de requête pour les documents XML</a:t>
            </a:r>
          </a:p>
          <a:p>
            <a:endParaRPr lang="fr-FR" sz="2600" smtClean="0"/>
          </a:p>
          <a:p>
            <a:r>
              <a:rPr lang="fr-FR" sz="2600" smtClean="0"/>
              <a:t>XQuery pour XML est comme SQL pour les BD relationnelles</a:t>
            </a:r>
          </a:p>
          <a:p>
            <a:endParaRPr lang="fr-FR" sz="2600" smtClean="0"/>
          </a:p>
          <a:p>
            <a:r>
              <a:rPr lang="fr-FR" sz="2600" smtClean="0"/>
              <a:t>XQuery se base principalement sur les expressions Xpath</a:t>
            </a:r>
          </a:p>
          <a:p>
            <a:endParaRPr lang="fr-FR" sz="2600" smtClean="0"/>
          </a:p>
          <a:p>
            <a:r>
              <a:rPr lang="fr-FR" sz="2600" smtClean="0"/>
              <a:t>XQuery est une recommandation W3C</a:t>
            </a:r>
          </a:p>
          <a:p>
            <a:pPr marL="457200" lvl="1" indent="0">
              <a:buFontTx/>
              <a:buNone/>
            </a:pPr>
            <a:r>
              <a:rPr lang="fr-FR" sz="2600" smtClean="0"/>
              <a:t>     </a:t>
            </a:r>
            <a:endParaRPr lang="fr-FR" sz="260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aa">
  <a:themeElements>
    <a:clrScheme name="1_a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aaa">
      <a:majorFont>
        <a:latin typeface="Abadi MT Condensed Light"/>
        <a:ea typeface=""/>
        <a:cs typeface="Arial"/>
      </a:majorFont>
      <a:minorFont>
        <a:latin typeface="Abadi MT Condensed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a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11392</TotalTime>
  <Words>6668</Words>
  <Application>Microsoft Office PowerPoint</Application>
  <PresentationFormat>Personnalisé</PresentationFormat>
  <Paragraphs>1328</Paragraphs>
  <Slides>127</Slides>
  <Notes>38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127</vt:i4>
      </vt:variant>
    </vt:vector>
  </HeadingPairs>
  <TitlesOfParts>
    <vt:vector size="128" baseType="lpstr">
      <vt:lpstr>1_aaa</vt:lpstr>
      <vt:lpstr>Technologie XML</vt:lpstr>
      <vt:lpstr>Plan</vt:lpstr>
      <vt:lpstr>Introduction</vt:lpstr>
      <vt:lpstr>C’est Quoi?</vt:lpstr>
      <vt:lpstr>Langage de Marquage</vt:lpstr>
      <vt:lpstr>Markup Language</vt:lpstr>
      <vt:lpstr>SGML</vt:lpstr>
      <vt:lpstr>HTML : le succès du Web</vt:lpstr>
      <vt:lpstr>HTML : limité !</vt:lpstr>
      <vt:lpstr>Extensibilité</vt:lpstr>
      <vt:lpstr>HTML</vt:lpstr>
      <vt:lpstr>Solution ?</vt:lpstr>
      <vt:lpstr>Extensibilité</vt:lpstr>
      <vt:lpstr>XML est Très strict</vt:lpstr>
      <vt:lpstr>XML et les document structuré</vt:lpstr>
      <vt:lpstr>XML et les documents structurés</vt:lpstr>
      <vt:lpstr>XML et les documents structurés</vt:lpstr>
      <vt:lpstr>XML et les documents structurés</vt:lpstr>
      <vt:lpstr>Application de XML</vt:lpstr>
      <vt:lpstr>Domaines d’application</vt:lpstr>
      <vt:lpstr>Les Outils Logiciels</vt:lpstr>
      <vt:lpstr>La syntaxe XML</vt:lpstr>
      <vt:lpstr>Présentation PowerPoint</vt:lpstr>
      <vt:lpstr>La syntaxe XML</vt:lpstr>
      <vt:lpstr>Les éléments XML</vt:lpstr>
      <vt:lpstr>Les noms XML</vt:lpstr>
      <vt:lpstr>La casse </vt:lpstr>
      <vt:lpstr>Attributs</vt:lpstr>
      <vt:lpstr>Fermeture des balises et éléments vides</vt:lpstr>
      <vt:lpstr>Les chevauchements</vt:lpstr>
      <vt:lpstr>Elément racine</vt:lpstr>
      <vt:lpstr>Les commentaires</vt:lpstr>
      <vt:lpstr>La déclaration XML</vt:lpstr>
      <vt:lpstr>Les entités</vt:lpstr>
      <vt:lpstr>Les espaces de noms</vt:lpstr>
      <vt:lpstr>Les espaces de noms</vt:lpstr>
      <vt:lpstr>Les espaces de noms</vt:lpstr>
      <vt:lpstr>Les espaces de noms</vt:lpstr>
      <vt:lpstr>Les espaces de noms</vt:lpstr>
      <vt:lpstr>Les espaces de noms</vt:lpstr>
      <vt:lpstr>Les espaces de noms</vt:lpstr>
      <vt:lpstr>Les schémas </vt:lpstr>
      <vt:lpstr>Les DTDs</vt:lpstr>
      <vt:lpstr>Les DTDs</vt:lpstr>
      <vt:lpstr>Présentation PowerPoint</vt:lpstr>
      <vt:lpstr>Les DTDs</vt:lpstr>
      <vt:lpstr>Les DTD</vt:lpstr>
      <vt:lpstr>Les DTDs</vt:lpstr>
      <vt:lpstr>Les DTDs</vt:lpstr>
      <vt:lpstr>Exemple de déclaration de DTD interne</vt:lpstr>
      <vt:lpstr>Exemple de déclaration de DTD Externe privée</vt:lpstr>
      <vt:lpstr>déclaration d’une DTD Externe publique</vt:lpstr>
      <vt:lpstr>Les DTDs: Déclaration des éléments</vt:lpstr>
      <vt:lpstr>Les DTDs: Déclaration des éléments</vt:lpstr>
      <vt:lpstr>Les DTDs: Déclaration des attributs</vt:lpstr>
      <vt:lpstr>Les DTDs: Déclaration des attributs</vt:lpstr>
      <vt:lpstr>Les DTDs: Déclaration des attributs</vt:lpstr>
      <vt:lpstr>Les DTDs: Déclaration des entités</vt:lpstr>
      <vt:lpstr>Les DTDs: Déclaration des entités</vt:lpstr>
      <vt:lpstr>Les schémas XML (XSD):</vt:lpstr>
      <vt:lpstr>Les schémas XML (XSD):</vt:lpstr>
      <vt:lpstr>XSD: Types simples ..Types Complexes</vt:lpstr>
      <vt:lpstr>XSD: Types simples ..Types Complexes</vt:lpstr>
      <vt:lpstr>XSD: créer un schéma</vt:lpstr>
      <vt:lpstr>XSD: déclaration d’un élément</vt:lpstr>
      <vt:lpstr>Les types simples prédéfinis</vt:lpstr>
      <vt:lpstr>Les types simples personnalisés</vt:lpstr>
      <vt:lpstr>Les types simples personnalisés</vt:lpstr>
      <vt:lpstr>Les types simples personnalisés</vt:lpstr>
      <vt:lpstr>Les types simples personnalisés</vt:lpstr>
      <vt:lpstr>Les types simples personnalisés</vt:lpstr>
      <vt:lpstr>Les types simples personnalisés</vt:lpstr>
      <vt:lpstr>Les types simples personnalisés</vt:lpstr>
      <vt:lpstr>Les types complexes</vt:lpstr>
      <vt:lpstr>Les types complexes</vt:lpstr>
      <vt:lpstr>Les types complexes</vt:lpstr>
      <vt:lpstr>Les types complexes</vt:lpstr>
      <vt:lpstr>Les types complexes: Eléments locaux et globaux</vt:lpstr>
      <vt:lpstr>Les types complexes: Eléments locaux et globaux</vt:lpstr>
      <vt:lpstr>Les feuilles de style</vt:lpstr>
      <vt:lpstr>Feuilles de style XML</vt:lpstr>
      <vt:lpstr>Feuilles de style XML</vt:lpstr>
      <vt:lpstr>Feuilles de style XML</vt:lpstr>
      <vt:lpstr>Feuilles de style XML</vt:lpstr>
      <vt:lpstr>Feuilles de style XML</vt:lpstr>
      <vt:lpstr>Feuilles de style XML: XSLT</vt:lpstr>
      <vt:lpstr>Feuilles de style XML</vt:lpstr>
      <vt:lpstr>Feuilles de style XML</vt:lpstr>
      <vt:lpstr>Feuilles de style XML</vt:lpstr>
      <vt:lpstr>Plan du reste de ce chapitre</vt:lpstr>
      <vt:lpstr>Feuilles de style XML</vt:lpstr>
      <vt:lpstr>Ajouter du texte à la sortie </vt:lpstr>
      <vt:lpstr>Boucler avec For-each</vt:lpstr>
      <vt:lpstr>Extraire la valeur d’un nœud par Value-of:</vt:lpstr>
      <vt:lpstr>Extraire la valeur d’un nœud par Value-of:</vt:lpstr>
      <vt:lpstr>Ordonner le jeu du résultat par sort:</vt:lpstr>
      <vt:lpstr>Faire des tests avec xsl:if</vt:lpstr>
      <vt:lpstr>Faire plusieurs tests avec xsl:choose:</vt:lpstr>
      <vt:lpstr>XQuery</vt:lpstr>
      <vt:lpstr>XQuery: règles de syntaxe de base</vt:lpstr>
      <vt:lpstr>Comment sélectionner les nœuds d’un document</vt:lpstr>
      <vt:lpstr>Sélectionner des nœuds avec FLWOR</vt:lpstr>
      <vt:lpstr>Formater le résultat avec HTML</vt:lpstr>
      <vt:lpstr>Expressions conditionnelles de XQuery</vt:lpstr>
      <vt:lpstr>XPath</vt:lpstr>
      <vt:lpstr>Expressions XPath</vt:lpstr>
      <vt:lpstr>Fonctions XPath</vt:lpstr>
      <vt:lpstr>Fonctions XPath</vt:lpstr>
      <vt:lpstr>Fonctions XPath</vt:lpstr>
      <vt:lpstr>Autres Standards</vt:lpstr>
      <vt:lpstr>Parseurs</vt:lpstr>
      <vt:lpstr>Parseurs</vt:lpstr>
      <vt:lpstr>Parseurs SAX</vt:lpstr>
      <vt:lpstr>Parseurs SAX</vt:lpstr>
      <vt:lpstr>Parseurs DOM</vt:lpstr>
      <vt:lpstr>Parseurs DOM</vt:lpstr>
      <vt:lpstr>Parseurs DOM</vt:lpstr>
      <vt:lpstr>L’API DOM</vt:lpstr>
      <vt:lpstr>L’API DOM</vt:lpstr>
      <vt:lpstr>Présentation PowerPoint</vt:lpstr>
      <vt:lpstr>Node</vt:lpstr>
      <vt:lpstr>L’objet Document</vt:lpstr>
      <vt:lpstr>Document</vt:lpstr>
      <vt:lpstr>Node</vt:lpstr>
      <vt:lpstr>Element</vt:lpstr>
      <vt:lpstr>CaracterData</vt:lpstr>
      <vt:lpstr>Présentation PowerPoint</vt:lpstr>
    </vt:vector>
  </TitlesOfParts>
  <Company>Personnel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Zinedine</dc:creator>
  <cp:lastModifiedBy>Zinedine</cp:lastModifiedBy>
  <cp:revision>519</cp:revision>
  <cp:lastPrinted>2019-11-15T09:13:28Z</cp:lastPrinted>
  <dcterms:created xsi:type="dcterms:W3CDTF">2005-03-20T19:38:22Z</dcterms:created>
  <dcterms:modified xsi:type="dcterms:W3CDTF">2021-01-06T11:26:56Z</dcterms:modified>
</cp:coreProperties>
</file>