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96" r:id="rId24"/>
    <p:sldId id="309" r:id="rId25"/>
    <p:sldId id="298" r:id="rId26"/>
    <p:sldId id="297" r:id="rId27"/>
    <p:sldId id="273" r:id="rId28"/>
    <p:sldId id="274" r:id="rId29"/>
    <p:sldId id="276" r:id="rId30"/>
    <p:sldId id="303" r:id="rId31"/>
    <p:sldId id="306" r:id="rId32"/>
    <p:sldId id="305" r:id="rId33"/>
    <p:sldId id="304" r:id="rId34"/>
    <p:sldId id="310" r:id="rId35"/>
    <p:sldId id="307" r:id="rId36"/>
    <p:sldId id="312" r:id="rId37"/>
    <p:sldId id="311" r:id="rId38"/>
    <p:sldId id="299" r:id="rId39"/>
    <p:sldId id="308" r:id="rId40"/>
    <p:sldId id="277" r:id="rId41"/>
    <p:sldId id="278" r:id="rId42"/>
    <p:sldId id="279" r:id="rId43"/>
    <p:sldId id="280" r:id="rId44"/>
    <p:sldId id="281" r:id="rId45"/>
    <p:sldId id="282" r:id="rId46"/>
    <p:sldId id="283" r:id="rId47"/>
    <p:sldId id="284" r:id="rId48"/>
    <p:sldId id="285" r:id="rId49"/>
    <p:sldId id="288" r:id="rId50"/>
    <p:sldId id="289" r:id="rId51"/>
    <p:sldId id="292" r:id="rId52"/>
    <p:sldId id="294" r:id="rId53"/>
    <p:sldId id="295" r:id="rId54"/>
    <p:sldId id="287" r:id="rId55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lang="fr-fr"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Calibri" pitchFamily="2" charset="0"/>
        <a:cs typeface="Calibri" pitchFamily="2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658478993" val="1036" rev64="64" revOS="3"/>
      <pr:smFileRevision xmlns:pr="smNativeData" xmlns="smNativeData" dt="1658478993" val="101"/>
      <pr:guideOptions xmlns:pr="smNativeData" xmlns="smNativeData" dt="1658478993" snapToBorders="1"/>
      <pr:pdfExportOpt xmlns:pr="smNativeData" xmlns="smNativeData" dt="1658478993" pagesRangeIndex="1" pagesSelectionIndex="0" qualityIndex="0" embedFonts="2" useJpegs="0" useSubsetFonts="1" useAlpha="1" relativeLinks="0" taggedPdf="0" pane="0" zoom="0" zoomContents="100" layout="0" includeDoc="0" viewFlags="0" openViewer="1" jpegQuality="90" flags="252" layoutIndex="0" exportSlideNames="1" name=".pdf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>
      <p:cViewPr varScale="1">
        <p:scale>
          <a:sx n="182" d="100"/>
          <a:sy n="182" d="100"/>
        </p:scale>
        <p:origin x="1302" y="214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6" d="100"/>
        <a:sy n="16" d="100"/>
      </p:scale>
      <p:origin x="0" y="0"/>
    </p:cViewPr>
  </p:sorterViewPr>
  <p:notesViewPr>
    <p:cSldViewPr snapToGrid="0">
      <p:cViewPr>
        <p:scale>
          <a:sx n="182" d="100"/>
          <a:sy n="182" d="100"/>
        </p:scale>
        <p:origin x="1302" y="21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OAQAABsNAAAINAAAJhYAABAAAAAmAAAACAAAAAEAAAAAAAAA"/>
              </a:ext>
            </a:extLst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sCIAABAAAAAmAAAACAAAAAGA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lang="fr-fr" cap="none">
                <a:solidFill>
                  <a:srgbClr val="8C8C8C"/>
                </a:solidFill>
              </a:defRPr>
            </a:lvl1pPr>
            <a:lvl2pPr marL="457200" indent="0" algn="ctr">
              <a:buNone/>
              <a:defRPr lang="fr-fr" cap="none">
                <a:solidFill>
                  <a:srgbClr val="8C8C8C"/>
                </a:solidFill>
              </a:defRPr>
            </a:lvl2pPr>
            <a:lvl3pPr marL="914400" indent="0" algn="ctr">
              <a:buNone/>
              <a:defRPr lang="fr-fr"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lang="fr-fr"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lang="fr-fr"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lang="fr-fr"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lang="fr-fr"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lang="fr-fr"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lang="fr-fr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36E0C6F9-B7DB-B530-9558-416588166314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AwI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A493028-66D7-1CC6-99F1-90937EBF6FC5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IAAAAAAAAA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67C0F152-1C8A-9507-C478-EA52BF3632BF}" type="datetime1">
              <a:t>(Date/heure)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663BABEE-A08B-6E5D-C583-5608E5CD3303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Q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AgJg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AAAAA8zMzADAwP8Af39/AAAAAAAAAAAAAAAAAAAAAAAAAAAAIQAAABgAAAAUAAAAyCgAALEBAABwNQAAsCUAABAAAAAmAAAACAAAAAMAAAAAAAAA"/>
              </a:ext>
            </a:extLst>
          </p:cNvSpPr>
          <p:nvPr>
            <p:ph type="title"/>
          </p:nvPr>
        </p:nvSpPr>
        <p:spPr>
          <a:xfrm>
            <a:off x="6629400" y="274955"/>
            <a:ext cx="2057400" cy="585152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Q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LEBAADYJwAAsCUAABAAAAAmAAAACAAAAAMAAAAAAAAA"/>
              </a:ext>
            </a:extLst>
          </p:cNvSpPr>
          <p:nvPr>
            <p:ph idx="1"/>
          </p:nvPr>
        </p:nvSpPr>
        <p:spPr>
          <a:xfrm>
            <a:off x="457200" y="274955"/>
            <a:ext cx="6019800" cy="585152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47B7FE38-76AA-E208-E40F-805DB04112D5}" type="datetime1">
              <a:t>1/04/15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5E489EDE-90B3-1D68-FDF0-663DD0BE0B33}" type="slidenum">
              <a:t>‹#›</a:t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3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7D85885D-1390-D07E-DE3D-E52BC67328B0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DiWB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689A7850-1E85-CF8E-CB22-E8DB366C3DB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cgQAABwbAABCNAAAfSMAABAAAAAmAAAACAAAAIGAAAAAAAAA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algn="l">
              <a:defRPr lang="fr-fr" sz="4000" b="1" cap="all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gQAAOIRAABCNAAAHBsAABAAAAAmAAAACAAAAIGAAAAAAAAA"/>
              </a:ext>
            </a:extLst>
          </p:cNvSpPr>
          <p:nvPr>
            <p:ph idx="1"/>
          </p:nvPr>
        </p:nvSpPr>
        <p:spPr>
          <a:xfrm>
            <a:off x="722630" y="2907030"/>
            <a:ext cx="7772400" cy="149987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000" cap="none">
                <a:solidFill>
                  <a:srgbClr val="8C8C8C"/>
                </a:solidFill>
              </a:defRPr>
            </a:lvl1pPr>
            <a:lvl2pPr marL="457200" indent="0">
              <a:buNone/>
              <a:defRPr lang="fr-fr" sz="1800" cap="none">
                <a:solidFill>
                  <a:srgbClr val="8C8C8C"/>
                </a:solidFill>
              </a:defRPr>
            </a:lvl2pPr>
            <a:lvl3pPr marL="914400" indent="0">
              <a:buNone/>
              <a:defRPr lang="fr-fr" sz="1600" cap="none">
                <a:solidFill>
                  <a:srgbClr val="8C8C8C"/>
                </a:solidFill>
              </a:defRPr>
            </a:lvl3pPr>
            <a:lvl4pPr marL="1371600" indent="0">
              <a:buNone/>
              <a:defRPr lang="fr-fr" sz="1400" cap="none">
                <a:solidFill>
                  <a:srgbClr val="8C8C8C"/>
                </a:solidFill>
              </a:defRPr>
            </a:lvl4pPr>
            <a:lvl5pPr marL="1828800" indent="0">
              <a:buNone/>
              <a:defRPr lang="fr-fr" sz="1400" cap="none">
                <a:solidFill>
                  <a:srgbClr val="8C8C8C"/>
                </a:solidFill>
              </a:defRPr>
            </a:lvl5pPr>
            <a:lvl6pPr marL="2286000" indent="0">
              <a:buNone/>
              <a:defRPr lang="fr-fr" sz="1400" cap="none">
                <a:solidFill>
                  <a:srgbClr val="8C8C8C"/>
                </a:solidFill>
              </a:defRPr>
            </a:lvl6pPr>
            <a:lvl7pPr marL="2743200" indent="0">
              <a:buNone/>
              <a:defRPr lang="fr-fr" sz="1400" cap="none">
                <a:solidFill>
                  <a:srgbClr val="8C8C8C"/>
                </a:solidFill>
              </a:defRPr>
            </a:lvl7pPr>
            <a:lvl8pPr marL="3200400" indent="0">
              <a:buNone/>
              <a:defRPr lang="fr-fr" sz="1400" cap="none">
                <a:solidFill>
                  <a:srgbClr val="8C8C8C"/>
                </a:solidFill>
              </a:defRPr>
            </a:lvl8pPr>
            <a:lvl9pPr marL="3657600" indent="0">
              <a:buNone/>
              <a:defRPr lang="fr-fr" sz="1400" cap="none">
                <a:solidFill>
                  <a:srgbClr val="8C8C8C"/>
                </a:solidFill>
              </a:defRPr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7ED01DA0-EE93-85EB-DD68-18BE53262B4D}" type="datetime1">
              <a:t>(Date/heure)</a:t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DFzy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7E99724-6ADA-BC61-9451-9C34D91F62C9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CoGwAAsCUAABAAAAAmAAAACAAAAAGAAAAAAAAA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mBwAANgJAABwNQAAsCUAABAAAAAmAAAACAAAAAGAAAAAAAAA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lang="fr-fr" sz="2800" cap="none"/>
            </a:lvl1pPr>
            <a:lvl2pPr>
              <a:defRPr lang="fr-fr" sz="2400" cap="none"/>
            </a:lvl2pPr>
            <a:lvl3pPr>
              <a:defRPr lang="fr-fr" sz="2000" cap="none"/>
            </a:lvl3pPr>
            <a:lvl4pPr>
              <a:defRPr lang="fr-fr" sz="1800" cap="none"/>
            </a:lvl4pPr>
            <a:lvl5pPr>
              <a:defRPr lang="fr-fr" sz="1800" cap="none"/>
            </a:lvl5pPr>
            <a:lvl6pPr>
              <a:defRPr lang="fr-fr" sz="1800" cap="none"/>
            </a:lvl6pPr>
            <a:lvl7pPr>
              <a:defRPr lang="fr-fr" sz="1800" cap="none"/>
            </a:lvl7pPr>
            <a:lvl8pPr>
              <a:defRPr lang="fr-fr" sz="1800" cap="none"/>
            </a:lvl8pPr>
            <a:lvl9pPr>
              <a:defRPr lang="fr-fr" sz="18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FD340F7-B9B2-86B6-FC6B-4FE30E250A1A}" type="datetime1">
              <a:t>(Date/heure)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58C1A7E6-A8B5-9451-FB79-5E04E9370D0B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HIJAACrGwAAYQ0AABAAAAAmAAAACAAAAIGAAAAAAAAA"/>
              </a:ext>
            </a:extLst>
          </p:cNvSpPr>
          <p:nvPr>
            <p:ph idx="1"/>
          </p:nvPr>
        </p:nvSpPr>
        <p:spPr>
          <a:xfrm>
            <a:off x="457200" y="1535430"/>
            <a:ext cx="404050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GENAACrGwAAsCUAABAAAAAmAAAACAAAAAGAAAAAAAAA"/>
              </a:ext>
            </a:extLst>
          </p:cNvSpPr>
          <p:nvPr>
            <p:ph idx="2"/>
          </p:nvPr>
        </p:nvSpPr>
        <p:spPr>
          <a:xfrm>
            <a:off x="457200" y="2174875"/>
            <a:ext cx="404050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5" name="Espace réservé du text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C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kxwAAHIJAABwNQAAYQ0AABAAAAAmAAAACAAAAIGAAAAAAAAA"/>
              </a:ext>
            </a:extLst>
          </p:cNvSpPr>
          <p:nvPr>
            <p:ph idx="3"/>
          </p:nvPr>
        </p:nvSpPr>
        <p:spPr>
          <a:xfrm>
            <a:off x="4645025" y="1535430"/>
            <a:ext cx="4041775" cy="6394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fr-fr" sz="2400" b="1" cap="none"/>
            </a:lvl1pPr>
            <a:lvl2pPr marL="457200" indent="0">
              <a:buNone/>
              <a:defRPr lang="fr-fr" sz="2000" b="1" cap="none"/>
            </a:lvl2pPr>
            <a:lvl3pPr marL="914400" indent="0">
              <a:buNone/>
              <a:defRPr lang="fr-fr" sz="1800" b="1" cap="none"/>
            </a:lvl3pPr>
            <a:lvl4pPr marL="1371600" indent="0">
              <a:buNone/>
              <a:defRPr lang="fr-fr" sz="1600" b="1" cap="none"/>
            </a:lvl4pPr>
            <a:lvl5pPr marL="1828800" indent="0">
              <a:buNone/>
              <a:defRPr lang="fr-fr" sz="1600" b="1" cap="none"/>
            </a:lvl5pPr>
            <a:lvl6pPr marL="2286000" indent="0">
              <a:buNone/>
              <a:defRPr lang="fr-fr" sz="1600" b="1" cap="none"/>
            </a:lvl6pPr>
            <a:lvl7pPr marL="2743200" indent="0">
              <a:buNone/>
              <a:defRPr lang="fr-fr" sz="1600" b="1" cap="none"/>
            </a:lvl7pPr>
            <a:lvl8pPr marL="3200400" indent="0">
              <a:buNone/>
              <a:defRPr lang="fr-fr" sz="1600" b="1" cap="none"/>
            </a:lvl8pPr>
            <a:lvl9pPr marL="3657600" indent="0">
              <a:buNone/>
              <a:defRPr lang="fr-fr" sz="1600" b="1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kxwAAGENAABwNQAAsCUAABAAAAAmAAAACAAAAAGAAAAAAAAA"/>
              </a:ext>
            </a:extLst>
          </p:cNvSpPr>
          <p:nvPr>
            <p:ph idx="4"/>
          </p:nvPr>
        </p:nvSpPr>
        <p:spPr>
          <a:xfrm>
            <a:off x="4645025" y="2174875"/>
            <a:ext cx="4041775" cy="3951605"/>
          </a:xfrm>
        </p:spPr>
        <p:txBody>
          <a:bodyPr/>
          <a:lstStyle>
            <a:lvl1pPr>
              <a:defRPr lang="fr-fr" sz="2400" cap="none"/>
            </a:lvl1pPr>
            <a:lvl2pPr>
              <a:defRPr lang="fr-fr" sz="2000" cap="none"/>
            </a:lvl2pPr>
            <a:lvl3pPr>
              <a:defRPr lang="fr-fr" sz="1800" cap="none"/>
            </a:lvl3pPr>
            <a:lvl4pPr>
              <a:defRPr lang="fr-fr" sz="1600" cap="none"/>
            </a:lvl4pPr>
            <a:lvl5pPr>
              <a:defRPr lang="fr-fr" sz="1600" cap="none"/>
            </a:lvl5pPr>
            <a:lvl6pPr>
              <a:defRPr lang="fr-fr" sz="1600" cap="none"/>
            </a:lvl6pPr>
            <a:lvl7pPr>
              <a:defRPr lang="fr-fr" sz="1600" cap="none"/>
            </a:lvl7pPr>
            <a:lvl8pPr>
              <a:defRPr lang="fr-fr" sz="1600" cap="none"/>
            </a:lvl8pPr>
            <a:lvl9pPr>
              <a:defRPr lang="fr-fr" sz="16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7" name="Espace réservé de la date 6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31897F7D-33DC-DC89-9231-C5DC317F6490}" type="datetime1">
              <a:t>(Date/heure)</a:t>
            </a:fld>
          </a:p>
        </p:txBody>
      </p:sp>
      <p:sp>
        <p:nvSpPr>
          <p:cNvPr id="8" name="Espace réservé du pied de page 7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9" name="Espace réservé du numéro de diapositive 8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472FA692-DCAA-7A50-E497-2A05E8D9127F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e la date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6848DF8-B6BB-D17B-F53C-402EC3720315}" type="datetime1">
              <a:t>(Date/heure)</a:t>
            </a:fld>
          </a:p>
        </p:txBody>
      </p:sp>
      <p:sp>
        <p:nvSpPr>
          <p:cNvPr id="4" name="Espace réservé du pied de pag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5" name="Espace réservé du numéro de diapositiv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CF6266A-24D1-A3D0-9F4E-D28568006987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59628160-2EB4-3777-FADA-D822CF940C8D}" type="datetime1">
              <a:t>(Date/heure)</a:t>
            </a:fld>
          </a:p>
        </p:txBody>
      </p:sp>
      <p:sp>
        <p:nvSpPr>
          <p:cNvPr id="3" name="Espace réservé du pied de page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4" name="Espace réservé du numéro de diapositiv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7DB6117B-3590-E3E7-DE0E-C3B25F402896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C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gy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K4BAABSFQAA1AgAABAAAAAmAAAACAAAAIGAAAAAAAAA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/hUAAK4BAABwNQAAsCUAABAAAAAmAAAACAAAAAGAAAAAAAAA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lang="fr-fr" sz="3200" cap="none"/>
            </a:lvl1pPr>
            <a:lvl2pPr>
              <a:defRPr lang="fr-fr" sz="2800" cap="none"/>
            </a:lvl2pPr>
            <a:lvl3pPr>
              <a:defRPr lang="fr-fr" sz="2400" cap="none"/>
            </a:lvl3pPr>
            <a:lvl4pPr>
              <a:defRPr lang="fr-fr" sz="2000" cap="none"/>
            </a:lvl4pPr>
            <a:lvl5pPr>
              <a:defRPr lang="fr-fr" sz="2000" cap="none"/>
            </a:lvl5pPr>
            <a:lvl6pPr>
              <a:defRPr lang="fr-fr" sz="2000" cap="none"/>
            </a:lvl6pPr>
            <a:lvl7pPr>
              <a:defRPr lang="fr-fr" sz="2000" cap="none"/>
            </a:lvl7pPr>
            <a:lvl8pPr>
              <a:defRPr lang="fr-fr" sz="2000" cap="none"/>
            </a:lvl8pPr>
            <a:lvl9pPr>
              <a:defRPr lang="fr-fr" sz="20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9GaW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QIAABSFQAAsCUAABAAAAAmAAAACAAAAAGAAAAAAAAA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C0XB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478C2E1E-50AA-D9D8-E434-A68D607A12F3}" type="datetime1">
              <a:t>(Date/heure)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3828DD57-19D5-7D2B-9B90-EF7E93DE6DBA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C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BwsAAIgdAADHLAAABSEAABAAAAAmAAAACAAAAIGAAAAAAAAA"/>
              </a:ext>
            </a:extLst>
          </p:cNvSpPr>
          <p:nvPr>
            <p:ph type="title"/>
          </p:nvPr>
        </p:nvSpPr>
        <p:spPr>
          <a:xfrm>
            <a:off x="1792605" y="4800600"/>
            <a:ext cx="548640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fr-fr" sz="2000" b="1" cap="none"/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BwsAAMUDAADHLAAAFR0AABAAAAAmAAAACAAAAAGAAAAAAAAA"/>
              </a:ext>
            </a:extLst>
          </p:cNvSpPr>
          <p:nvPr>
            <p:ph type="pic" idx="1"/>
          </p:nvPr>
        </p:nvSpPr>
        <p:spPr>
          <a:xfrm>
            <a:off x="1792605" y="612775"/>
            <a:ext cx="5486400" cy="4114800"/>
          </a:xfrm>
        </p:spPr>
        <p:txBody>
          <a:bodyPr/>
          <a:lstStyle>
            <a:lvl1pPr marL="0" indent="0">
              <a:buNone/>
              <a:defRPr lang="fr-fr" sz="3200" cap="none"/>
            </a:lvl1pPr>
            <a:lvl2pPr marL="457200" indent="0">
              <a:buNone/>
              <a:defRPr lang="fr-fr" sz="2800" cap="none"/>
            </a:lvl2pPr>
            <a:lvl3pPr marL="914400" indent="0">
              <a:buNone/>
              <a:defRPr lang="fr-fr" sz="2400" cap="none"/>
            </a:lvl3pPr>
            <a:lvl4pPr marL="1371600" indent="0">
              <a:buNone/>
              <a:defRPr lang="fr-fr" sz="2000" cap="none"/>
            </a:lvl4pPr>
            <a:lvl5pPr marL="1828800" indent="0">
              <a:buNone/>
              <a:defRPr lang="fr-fr" sz="2000" cap="none"/>
            </a:lvl5pPr>
            <a:lvl6pPr marL="2286000" indent="0">
              <a:buNone/>
              <a:defRPr lang="fr-fr" sz="2000" cap="none"/>
            </a:lvl6pPr>
            <a:lvl7pPr marL="2743200" indent="0">
              <a:buNone/>
              <a:defRPr lang="fr-fr" sz="2000" cap="none"/>
            </a:lvl7pPr>
            <a:lvl8pPr marL="3200400" indent="0">
              <a:buNone/>
              <a:defRPr lang="fr-fr" sz="2000" cap="none"/>
            </a:lvl8pPr>
            <a:lvl9pPr marL="3657600" indent="0">
              <a:buNone/>
              <a:defRPr lang="fr-fr" sz="2000" cap="none"/>
            </a:lvl9pPr>
          </a:lstStyle>
          <a:p>
            <a:pPr>
              <a:defRPr lang="fr-fr"/>
            </a:pPr>
          </a:p>
        </p:txBody>
      </p:sp>
      <p:sp>
        <p:nvSpPr>
          <p:cNvPr id="4" name="Espace réservé du tex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BwsAAAUhAADHLAAA+CUAABAAAAAmAAAACAAAAAGAAAAAAAAA"/>
              </a:ext>
            </a:extLst>
          </p:cNvSpPr>
          <p:nvPr>
            <p:ph idx="2"/>
          </p:nvPr>
        </p:nvSpPr>
        <p:spPr>
          <a:xfrm>
            <a:off x="1792605" y="5367655"/>
            <a:ext cx="5486400" cy="804545"/>
          </a:xfrm>
        </p:spPr>
        <p:txBody>
          <a:bodyPr/>
          <a:lstStyle>
            <a:lvl1pPr marL="0" indent="0">
              <a:buNone/>
              <a:defRPr lang="fr-fr" sz="1400" cap="none"/>
            </a:lvl1pPr>
            <a:lvl2pPr marL="457200" indent="0">
              <a:buNone/>
              <a:defRPr lang="fr-fr" sz="1200" cap="none"/>
            </a:lvl2pPr>
            <a:lvl3pPr marL="914400" indent="0">
              <a:buNone/>
              <a:defRPr lang="fr-fr" sz="1000" cap="none"/>
            </a:lvl3pPr>
            <a:lvl4pPr marL="1371600" indent="0">
              <a:buNone/>
              <a:defRPr lang="fr-fr" sz="900" cap="none"/>
            </a:lvl4pPr>
            <a:lvl5pPr marL="1828800" indent="0">
              <a:buNone/>
              <a:defRPr lang="fr-fr" sz="900" cap="none"/>
            </a:lvl5pPr>
            <a:lvl6pPr marL="2286000" indent="0">
              <a:buNone/>
              <a:defRPr lang="fr-fr" sz="900" cap="none"/>
            </a:lvl6pPr>
            <a:lvl7pPr marL="2743200" indent="0">
              <a:buNone/>
              <a:defRPr lang="fr-fr" sz="900" cap="none"/>
            </a:lvl7pPr>
            <a:lvl8pPr marL="3200400" indent="0">
              <a:buNone/>
              <a:defRPr lang="fr-fr" sz="900" cap="none"/>
            </a:lvl8pPr>
            <a:lvl9pPr marL="3657600" indent="0">
              <a:buNone/>
              <a:defRPr lang="fr-fr" sz="900" cap="none"/>
            </a:lvl9pPr>
          </a:lstStyle>
          <a:p>
            <a:pPr>
              <a:defRPr lang="fr-fr"/>
            </a:pPr>
            <a:r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BonAADwDwAAWSkAABAAAAAmAAAACAAAAAAAAAAAAAAA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fr-fr"/>
            </a:pPr>
            <a:fld id="{164CAE44-0AFB-1958-B5F4-FC0DE0BA43A9}" type="datetime1">
              <a:t>(Date/heure)</a:t>
            </a:fld>
          </a:p>
        </p:txBody>
      </p:sp>
      <p:sp>
        <p:nvSpPr>
          <p:cNvPr id="6" name="Espace réservé du pied de pag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OBMAABonAAAIJ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fr-fr"/>
            </a:pPr>
          </a:p>
        </p:txBody>
      </p:sp>
      <p:sp>
        <p:nvSpPr>
          <p:cNvPr id="7" name="Espace réservé du numéro de diapositive 6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CgAABonAABwNQ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fr-fr"/>
            </a:pPr>
            <a:fld id="{562BF1EE-A0BB-7E07-F593-5652BFDD0303}" type="slidenum">
              <a:t>{N°}</a:t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wMC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B/f38A7uzhA8zMzADAwP8Af39/AAAAAAAAAAAAAAAAAAAAAAAAAAAAIQAAABgAAAAUAAAA0AIAALEBAABwNQAAuQgAABAAAAAmAAAACAAAAL8vAAB/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et modifiez le titre</a:t>
            </a:r>
          </a:p>
        </p:txBody>
      </p:sp>
      <p:sp>
        <p:nvSpPr>
          <p:cNvPr id="3" name="Espace réservé du texte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F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AIAANgJAABwNQAAsCUAABAAAAAmAAAACAAAAD8v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Cliquez pour modifier les styles du texte du masque</a:t>
            </a:r>
          </a:p>
          <a:p>
            <a:pPr lvl="1">
              <a:defRPr lang="fr-fr"/>
            </a:pPr>
            <a:r>
              <a:t>Second level</a:t>
            </a:r>
          </a:p>
          <a:p>
            <a:pPr lvl="2">
              <a:defRPr lang="fr-fr"/>
            </a:pPr>
            <a:r>
              <a:t>Third level</a:t>
            </a:r>
          </a:p>
          <a:p>
            <a:pPr lvl="3">
              <a:defRPr lang="fr-fr"/>
            </a:pPr>
            <a:r>
              <a:t>Fourth level</a:t>
            </a:r>
          </a:p>
          <a:p>
            <a:pPr lvl="4">
              <a:defRPr lang="fr-fr"/>
            </a:pPr>
            <a:r>
              <a:t>Fifth level</a:t>
            </a:r>
          </a:p>
        </p:txBody>
      </p:sp>
      <p:sp>
        <p:nvSpPr>
          <p:cNvPr id="4" name="Espace réservé de la date 3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Igc3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0AIAABonAADwDwAAWSkAABAAAAAmAAAACAAAAL+PAAAAAAAA"/>
              </a:ext>
            </a:extLst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5927C32B-65B4-7235-FA9F-93608DD10CC6}" type="datetime1">
              <a:t/>
            </a:fld>
          </a:p>
        </p:txBody>
      </p:sp>
      <p:sp>
        <p:nvSpPr>
          <p:cNvPr id="5" name="Espace réservé du pied de page 4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JR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OBMAABonAAAIJQAAWSkAABAAAAAmAAAACAAAAL+PAAAAAAAA"/>
              </a:ext>
            </a:extLst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</a:p>
        </p:txBody>
      </p:sp>
      <p:sp>
        <p:nvSpPr>
          <p:cNvPr id="6" name="Espace réservé du numéro de diapositive 5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A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AAAAAB/f38A7uzhA8zMzADAwP8Af39/AAAAAAAAAAAAAAAAAAAAAAAAAAAAIQAAABgAAAAUAAAAUCgAABonAABwNQAAWSkAABAAAAAmAAAACAAAAL+PAAAAAAAA"/>
              </a:ext>
            </a:extLst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fr-fr" sz="1200" cap="none">
                <a:solidFill>
                  <a:srgbClr val="8C8C8C"/>
                </a:solidFill>
              </a:defRPr>
            </a:lvl1pPr>
            <a:lvl2pPr>
              <a:defRPr lang="fr-fr" cap="none"/>
            </a:lvl2pPr>
            <a:lvl3pPr>
              <a:defRPr lang="fr-fr" cap="none"/>
            </a:lvl3pPr>
            <a:lvl4pPr>
              <a:defRPr lang="fr-fr" cap="none"/>
            </a:lvl4pPr>
            <a:lvl5pPr>
              <a:defRPr lang="fr-fr" cap="none"/>
            </a:lvl5pPr>
            <a:lvl6pPr>
              <a:defRPr lang="fr-fr" cap="none"/>
            </a:lvl6pPr>
            <a:lvl7pPr>
              <a:defRPr lang="fr-fr" cap="none"/>
            </a:lvl7pPr>
            <a:lvl8pPr>
              <a:defRPr lang="fr-fr" cap="none"/>
            </a:lvl8pPr>
            <a:lvl9pPr>
              <a:defRPr lang="fr-fr" cap="none"/>
            </a:lvl9pPr>
          </a:lstStyle>
          <a:p>
            <a:pPr>
              <a:defRPr lang="fr-fr"/>
            </a:pPr>
            <a:fld id="{5413F282-CCB9-4604-F7AB-3A51BCE5016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–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»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1" charset="0"/>
        <a:buChar char="•"/>
        <a:tabLst/>
        <a:defRPr lang="fr-fr"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fr-fr"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Calibri" pitchFamily="2" charset="0"/>
          <a:cs typeface="Calibri" pitchFamily="2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</file>

<file path=ppt/slides/_rels/slide2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
</file>

<file path=ppt/slides/_rels/slide2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revbayes.github.io/intro.html" TargetMode="External"/><Relationship Id="rId3" Type="http://schemas.openxmlformats.org/officeDocument/2006/relationships/hyperlink" Target="http://revbayes.github.io/tutorials.html" TargetMode="External"/><Relationship Id="rId4" Type="http://schemas.openxmlformats.org/officeDocument/2006/relationships/hyperlink" Target="https://revbayes.github.io/documentation/" TargetMode="External"/><Relationship Id="rId5" Type="http://schemas.openxmlformats.org/officeDocument/2006/relationships/hyperlink" Target="https://github.com/revbayes" TargetMode="External"/><Relationship Id="rId6" Type="http://schemas.openxmlformats.org/officeDocument/2006/relationships/hyperlink" Target="https://groups.google.com/forum/#!forum/revbayes-users" TargetMode="External"/></Relationships>
</file>

<file path=ppt/slides/_rels/slide3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3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/Relationships>
</file>

<file path=ppt/slides/_rels/slide4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/Relationships>
</file>

<file path=ppt/slides/_rels/slide4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4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4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4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</file>

<file path=ppt/slides/_rels/slide4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41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43.png"/><Relationship Id="rId7" Type="http://schemas.openxmlformats.org/officeDocument/2006/relationships/image" Target="../media/image46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ZAAAAAEAAABAAAAAAAAAAAAAAAAAAAAAAAAAAAAAAAAAAAAAAAAAAAAAAAAAAAAAAAAAAAAAAAAAAAAAAAAAAAAAAAAAAAAAAAAAAAAAAAAAAAAAAAAAAAAAAAAAAAAAFAAAADwAAAABAAAAAAAAAMBQTQBk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B7Sp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MBQTQB/f38A7uzhA8zMzADAwP8Af39/AAAAAAAAAAAAAAAAAAAAAAAAAAAAIQAAABgAAAAUAAAAOAQAABsNAAAINAAAJhYAABAAAAAmAAAACAAAAAAAAAD/DwAA"/>
              </a:ext>
            </a:extLst>
          </p:cNvSpPr>
          <p:nvPr>
            <p:ph type="ctrTitle"/>
          </p:nvPr>
        </p:nvSpPr>
        <p:spPr>
          <a:solidFill>
            <a:srgbClr val="E6E6E6"/>
          </a:solidFill>
          <a:ln w="63500" cap="flat" cmpd="sng" algn="ctr">
            <a:solidFill>
              <a:srgbClr val="C0504D"/>
            </a:solidFill>
            <a:prstDash val="solid"/>
            <a:headEnd type="none"/>
            <a:tailEnd type="none"/>
          </a:ln>
        </p:spPr>
        <p:txBody>
          <a:bodyPr/>
          <a:lstStyle/>
          <a:p>
            <a:pPr>
              <a:defRPr lang="fr-fr"/>
            </a:pPr>
            <a:r>
              <a:t>Introduction to RevBayes</a:t>
            </a:r>
          </a:p>
        </p:txBody>
      </p:sp>
      <p:sp>
        <p:nvSpPr>
          <p:cNvPr id="3" name="Sous-titre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hcm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cAgAAOgXAADQLwAAiCMAAAAAAAAmAAAACAAAAAEgAAAAAAAA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8897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defRPr lang="fr-fr" sz="2240" cap="none"/>
            </a:pPr>
            <a:r>
              <a:t>Bastien Boussau and Mike May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i="1" cap="none"/>
            </a:pPr>
            <a:r>
              <a:t>With massive borrowings from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i="1" cap="none"/>
            </a:pPr>
            <a:r>
              <a:t>Sebastian Hoehna 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i="1" cap="none"/>
            </a:pPr>
            <a:r>
              <a:t>Tracy Heath</a:t>
            </a:r>
          </a:p>
          <a:p>
            <a:pPr>
              <a:lnSpc>
                <a:spcPct val="80000"/>
              </a:lnSpc>
              <a:spcBef>
                <a:spcPts val="535"/>
              </a:spcBef>
              <a:defRPr lang="fr-fr" sz="2240" i="1" cap="none"/>
            </a:pPr>
            <a:r>
              <a:t>Michael Landis</a:t>
            </a: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gWAACjAgAAcCEAABs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428625"/>
            <a:ext cx="1701800" cy="1701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1"/>
          <p:cNvPicPr>
            <a:picLocks noChangeAspect="1"/>
            <a:extLst>
              <a:ext uri="smNativeData">
                <pr:smNativeData xmlns:pr="smNativeData" xmlns="smNativeData" val="SMDATA_17_kWHaYhMAAAAlAAAAEQAAAC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AJAAC3IwAAQDIAACkqAAAA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5805805"/>
            <a:ext cx="6573520" cy="10477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LB1sO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f////I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" y="1752600"/>
            <a:ext cx="9180195" cy="51054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3///9ACwAAQDgAAGQ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12065" y="1828800"/>
            <a:ext cx="9156065" cy="506222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7///+0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72390" y="1739900"/>
            <a:ext cx="9216390" cy="51181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wCgAAUT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8000"/>
            <a:ext cx="915479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H////w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-9525" y="1778000"/>
            <a:ext cx="9153525" cy="5080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6Cg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350"/>
            <a:ext cx="9144000" cy="50736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NBO/z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CCwAAQDg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9430"/>
            <a:ext cx="9144000" cy="50685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MEAAABwNQAAyQcAABAAAAAmAAAACAAAAAEAAAAAAAAA"/>
              </a:ext>
            </a:extLst>
          </p:cNvSpPr>
          <p:nvPr>
            <p:ph type="title"/>
          </p:nvPr>
        </p:nvSpPr>
        <p:spPr>
          <a:xfrm>
            <a:off x="457200" y="1225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The Rev language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B9rk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gGAABwNQAAcCQAAAAAAAAmAAAACAAAAAEgAAAAAAAA"/>
              </a:ext>
            </a:extLst>
          </p:cNvSpPr>
          <p:nvPr>
            <p:ph type="body" idx="1"/>
          </p:nvPr>
        </p:nvSpPr>
        <p:spPr>
          <a:xfrm>
            <a:off x="457200" y="1092200"/>
            <a:ext cx="8229600" cy="483108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R-like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Type inference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Object-oriented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Completions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Case-sensitive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Math functions:</a:t>
            </a: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</a:p>
          <a:p>
            <a:pPr>
              <a:lnSpc>
                <a:spcPct val="80000"/>
              </a:lnSpc>
              <a:spcBef>
                <a:spcPts val="705"/>
              </a:spcBef>
              <a:defRPr lang="fr-fr" sz="2945" cap="none"/>
            </a:pPr>
            <a:r>
              <a:t>Distributions:  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YWAADIFAAAeiEAAFAe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702050" y="3378200"/>
            <a:ext cx="1739900" cy="1549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MBAAD2IAAAQDg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" y="5358130"/>
            <a:ext cx="8837295" cy="14998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6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D/3w3s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sBAAAVCAAAQDgAAEgX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313815"/>
            <a:ext cx="8893175" cy="247078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GMAAABwNQAA0QQAAAAAAAAmAAAACAAAAAEgAAAAAAAA"/>
              </a:ext>
            </a:extLst>
          </p:cNvSpPr>
          <p:nvPr>
            <p:ph type="title"/>
          </p:nvPr>
        </p:nvSpPr>
        <p:spPr>
          <a:xfrm>
            <a:off x="457200" y="62865"/>
            <a:ext cx="8229600" cy="7200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800" cap="none"/>
              <a:t>The Rev language: useful functions</a:t>
            </a:r>
            <a:endParaRPr lang="fr-fr" sz="2800" cap="none"/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BQFAABAOAAA5i0AAAAAAAAmAAAACAAAAAEgAAAAAAAA"/>
              </a:ext>
            </a:extLst>
          </p:cNvSpPr>
          <p:nvPr>
            <p:ph type="body" idx="1"/>
          </p:nvPr>
        </p:nvSpPr>
        <p:spPr>
          <a:xfrm>
            <a:off x="0" y="825500"/>
            <a:ext cx="9144000" cy="66357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Structure of a variable :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Type of a variable :</a:t>
            </a: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Help: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?mean</a:t>
            </a:r>
            <a:endParaRPr lang="fr-fr" cap="none">
              <a:latin typeface="Courier 10 Pitch" pitchFamily="1" charset="0"/>
              <a:ea typeface="Courier 10 Pitch" pitchFamily="1" charset="0"/>
              <a:cs typeface="Courier 10 Pitch" pitchFamily="1" charset="0"/>
            </a:endParaR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Working directory: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getwd()</a:t>
            </a:r>
            <a:endParaRPr lang="fr-fr" cap="none">
              <a:latin typeface="Courier 10 Pitch" pitchFamily="1" charset="0"/>
              <a:ea typeface="Courier 10 Pitch" pitchFamily="1" charset="0"/>
              <a:cs typeface="Courier 10 Pitch" pitchFamily="1" charset="0"/>
            </a:endParaR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What’s in my environment: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ls()</a:t>
            </a:r>
            <a:endParaRPr lang="fr-fr" cap="none">
              <a:latin typeface="Courier 10 Pitch" pitchFamily="1" charset="0"/>
              <a:ea typeface="Courier 10 Pitch" pitchFamily="1" charset="0"/>
              <a:cs typeface="Courier 10 Pitch" pitchFamily="1" charset="0"/>
            </a:endParaR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What commands are available?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ls(all=TRUE)</a:t>
            </a:r>
            <a:endParaRPr lang="fr-fr" cap="none">
              <a:latin typeface="Courier 10 Pitch" pitchFamily="1" charset="0"/>
              <a:ea typeface="Courier 10 Pitch" pitchFamily="1" charset="0"/>
              <a:cs typeface="Courier 10 Pitch" pitchFamily="1" charset="0"/>
            </a:endParaR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/>
            </a:pPr>
            <a:r>
              <a:t>Sourcing a file: 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source("file")</a:t>
            </a:r>
            <a:endParaRPr lang="fr-fr" cap="none">
              <a:latin typeface="Courier 10 Pitch" pitchFamily="1" charset="0"/>
              <a:ea typeface="Courier 10 Pitch" pitchFamily="1" charset="0"/>
              <a:cs typeface="Courier 10 Pitch" pitchFamily="1" charset="0"/>
            </a:endParaRPr>
          </a:p>
          <a:p>
            <a:pPr>
              <a:lnSpc>
                <a:spcPct val="80000"/>
              </a:lnSpc>
              <a:spcBef>
                <a:spcPts val="590"/>
              </a:spcBef>
              <a:defRPr lang="fr-fr" sz="2465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rPr lang="fr-fr" cap="none">
                <a:latin typeface="Calibri" pitchFamily="2" charset="0"/>
                <a:ea typeface="Calibri" pitchFamily="2" charset="0"/>
                <a:cs typeface="Calibri" pitchFamily="2" charset="0"/>
              </a:rPr>
              <a:t>Setting the seed : </a:t>
            </a:r>
            <a:r>
              <a:t>seed(Natural x) </a:t>
            </a:r>
          </a:p>
          <a:p>
            <a:pPr>
              <a:lnSpc>
                <a:spcPct val="80000"/>
              </a:lnSpc>
              <a:spcBef>
                <a:spcPts val="590"/>
              </a:spcBef>
              <a:buNone/>
              <a:defRPr lang="fr-fr" sz="2465" cap="none"/>
            </a:pPr>
          </a:p>
        </p:txBody>
      </p:sp>
      <p:pic>
        <p:nvPicPr>
          <p:cNvPr id="5" name="Image 7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SAAAbGAAAeB4AAJMd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073400" y="3918585"/>
            <a:ext cx="1879600" cy="8890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</a:p>
          <a:p>
            <a:pPr lvl="2">
              <a:buNone/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EGQ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DaEQAAUAoAANIU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290195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B6FwAAUAoAANIZ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06500" y="381635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pbGw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DSFAAAKAoAACoX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38455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QUF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B6FwAA0AcAAOY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850900" y="381635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What is RevBayes?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YFAP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fr-fr"/>
            </a:pPr>
            <a:r>
              <a:t>Software for Bayesian statistical analyses</a:t>
            </a:r>
          </a:p>
          <a:p>
            <a:pPr>
              <a:defRPr lang="fr-fr"/>
            </a:pPr>
            <a:r>
              <a:t>Strong focus on phylogenetic models</a:t>
            </a:r>
          </a:p>
          <a:p>
            <a:pPr>
              <a:defRPr lang="fr-fr"/>
            </a:pPr>
            <a:r>
              <a:t>Strong focus on MCMC algorithms (Metropolis-Hastings, MCMCMC)</a:t>
            </a:r>
          </a:p>
          <a:p>
            <a:pPr>
              <a:defRPr lang="fr-fr"/>
            </a:pPr>
            <a:r>
              <a:t>C++ core for efficiency</a:t>
            </a:r>
          </a:p>
          <a:p>
            <a:pPr>
              <a:defRPr lang="fr-fr"/>
            </a:pPr>
            <a:r>
              <a:t>Interpreted R-like language for interactivity</a:t>
            </a:r>
          </a:p>
          <a:p>
            <a:pPr>
              <a:defRPr lang="fr-fr"/>
            </a:pPr>
            <a:r>
              <a:t>Built with probabilistic graphical models in mind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A little practical exercise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ExE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1175385"/>
          </a:xfrm>
        </p:spPr>
        <p:txBody>
          <a:bodyPr/>
          <a:lstStyle/>
          <a:p>
            <a:pPr marL="0" indent="0">
              <a:buNone/>
              <a:defRPr lang="fr-fr" i="1" cap="none"/>
            </a:pPr>
            <a:r>
              <a:t>Start revbayes</a:t>
            </a:r>
          </a:p>
          <a:p>
            <a:pPr marL="0" indent="0">
              <a:buNone/>
              <a:defRPr lang="fr-fr"/>
            </a:pPr>
            <a:r>
              <a:t>       In the terminal :</a:t>
            </a:r>
          </a:p>
        </p:txBody>
      </p:sp>
      <p:sp>
        <p:nvSpPr>
          <p:cNvPr id="4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NgN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xwIAAH4RAACANQAADhgAABAgAAAmAAAACAAAAP//////////"/>
              </a:ext>
            </a:extLst>
          </p:cNvSpPr>
          <p:nvPr/>
        </p:nvSpPr>
        <p:spPr>
          <a:xfrm>
            <a:off x="451485" y="2843530"/>
            <a:ext cx="8245475" cy="1066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64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rb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AAAAAAmAAAACAAAAAEA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Let’s explore variable types</a:t>
            </a:r>
          </a:p>
        </p:txBody>
      </p:sp>
      <p:sp>
        <p:nvSpPr>
          <p:cNvPr id="3" name="TexteDiapositive1"/>
          <p:cNvSpPr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P//////////"/>
              </a:ext>
            </a:extLst>
          </p:cNvSpPr>
          <p:nvPr/>
        </p:nvSpPr>
        <p:spPr>
          <a:xfrm>
            <a:off x="457200" y="1600200"/>
            <a:ext cx="8229600" cy="374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575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>
              <a:spcBef>
                <a:spcPts val="430"/>
              </a:spcBef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AAAAAAmAAAACAAAAAEA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Let’s explore variable types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2iA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3740150"/>
          </a:xfrm>
        </p:spPr>
        <p:txBody>
          <a:bodyPr/>
          <a:lstStyle/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a&lt;-1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b&lt;-2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x~dnNormal(mean=a,sd=b)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print(x)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y:=x*x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z&lt;-x*x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spcBef>
                <a:spcPts val="575"/>
              </a:spcBef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x.redraw();print("x: "+x);print("y: "+y);print("z: "+z)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y.redraw()</a:t>
            </a:r>
          </a:p>
          <a:p>
            <a:pPr marL="0" indent="0">
              <a:buNone/>
              <a:defRPr lang="fr-fr" sz="1800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z.redraw()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QwsAAIcJAAAaFQAAxwsAABAgAAAmAAAACAAAAP//////////"/>
              </a:ext>
            </a:extLst>
          </p:cNvSpPr>
          <p:nvPr/>
        </p:nvSpPr>
        <p:spPr>
          <a:xfrm>
            <a:off x="1830705" y="154876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ZAsAAM4LAAA7FQAADg4AABAgAAAmAAAACAAAAP//////////"/>
              </a:ext>
            </a:extLst>
          </p:cNvSpPr>
          <p:nvPr/>
        </p:nvSpPr>
        <p:spPr>
          <a:xfrm>
            <a:off x="1851660" y="1918970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xcAABUOAACoJQAAVRAAABAgAAAmAAAACAAAAP//////////"/>
              </a:ext>
            </a:extLst>
          </p:cNvSpPr>
          <p:nvPr/>
        </p:nvSpPr>
        <p:spPr>
          <a:xfrm>
            <a:off x="3872865" y="2289175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Stochastic node</a:t>
            </a: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EAsAAFASAADlGAAAkBQAABAgAAAmAAAACAAAAP//////////"/>
              </a:ext>
            </a:extLst>
          </p:cNvSpPr>
          <p:nvPr/>
        </p:nvSpPr>
        <p:spPr>
          <a:xfrm>
            <a:off x="1798320" y="2976880"/>
            <a:ext cx="224853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Deterministic node</a:t>
            </a:r>
          </a:p>
        </p:txBody>
      </p:sp>
      <p:sp>
        <p:nvSpPr>
          <p:cNvPr id="8" name="CadreTexte6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GME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UwsAAIcUAAAqFQAAxxYAABAgAAAmAAAACAAAAP//////////"/>
              </a:ext>
            </a:extLst>
          </p:cNvSpPr>
          <p:nvPr/>
        </p:nvSpPr>
        <p:spPr>
          <a:xfrm>
            <a:off x="1840865" y="3336925"/>
            <a:ext cx="159956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solidFill>
                  <a:srgbClr val="999999"/>
                </a:solidFill>
              </a:defRPr>
            </a:pPr>
            <a:r>
              <a:t>Constant node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Variable declaration in Rev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8Nw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521700" cy="4526280"/>
          </a:xfrm>
        </p:spPr>
        <p:txBody>
          <a:bodyPr/>
          <a:lstStyle/>
          <a:p>
            <a:pPr>
              <a:defRPr lang="fr-fr"/>
            </a:pPr>
            <a:r>
              <a:t>2 main types of variables:</a:t>
            </a:r>
          </a:p>
          <a:p>
            <a:pPr lvl="1">
              <a:defRPr lang="fr-fr"/>
            </a:pPr>
            <a:r>
              <a:t>Environment variable: 			</a:t>
            </a:r>
            <a:r>
              <a:rPr lang="fr-fr" sz="2400" cap="none"/>
              <a:t>name = « MyAnalysis »</a:t>
            </a:r>
            <a:endParaRPr lang="fr-fr" sz="2400" cap="none"/>
          </a:p>
          <a:p>
            <a:pPr lvl="1">
              <a:defRPr lang="fr-fr"/>
            </a:pPr>
            <a:r>
              <a:t>Model variables:</a:t>
            </a:r>
          </a:p>
          <a:p>
            <a:pPr lvl="2">
              <a:defRPr lang="fr-fr"/>
            </a:pPr>
            <a:r>
              <a:t>Constant variable:				c &lt;- 1 </a:t>
            </a:r>
          </a:p>
          <a:p>
            <a:pPr lvl="2">
              <a:defRPr lang="fr-fr"/>
            </a:pPr>
            <a:r>
              <a:t>Deterministic variable:  			d := exp(c)</a:t>
            </a:r>
          </a:p>
          <a:p>
            <a:pPr lvl="2">
              <a:defRPr lang="fr-fr"/>
            </a:pPr>
            <a:r>
              <a:t>Stochastic variable:				x ~ dnExponential(c) </a:t>
            </a:r>
          </a:p>
          <a:p>
            <a:pPr lvl="1">
              <a:defRPr lang="fr-fr"/>
            </a:pPr>
          </a:p>
          <a:p>
            <a:pPr lvl="1">
              <a:defRPr lang="fr-fr"/>
            </a:pPr>
            <a:r>
              <a:t>More fun with </a:t>
            </a:r>
            <a:r>
              <a:rPr lang="fr-fr" b="1" cap="none"/>
              <a:t>stochastic</a:t>
            </a:r>
            <a:r>
              <a:t> variables:</a:t>
            </a:r>
          </a:p>
          <a:p>
            <a:pPr lvl="2">
              <a:buNone/>
              <a:defRPr lang="fr-fr"/>
            </a:pP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1IQAAQDgAAOkp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20055"/>
            <a:ext cx="9144000" cy="12928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4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QHAADaEQAAUAoAANIU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2901950"/>
            <a:ext cx="444500" cy="482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5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wHAAB6FwAAUAoAANIZ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0" y="3816350"/>
            <a:ext cx="4699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6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AHAADSFAAAKAoAACoX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384550"/>
            <a:ext cx="431800" cy="381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7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wFAAB6FwAA0AcAAOYZ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850900" y="3816350"/>
            <a:ext cx="419100" cy="3937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The Rev language: more details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MCo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52578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Vectors:					    or:					   or: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Convenience functions: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Vectors are objects: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Control structures: </a:t>
            </a:r>
          </a:p>
          <a:p>
            <a:pPr lvl="1">
              <a:defRPr lang="fr-fr"/>
            </a:pPr>
            <a:r>
              <a:t>for loops</a:t>
            </a:r>
          </a:p>
          <a:p>
            <a:pPr lvl="1">
              <a:defRPr lang="fr-fr"/>
            </a:pPr>
            <a:r>
              <a:t>while loops      </a:t>
            </a:r>
          </a:p>
          <a:p>
            <a:pPr>
              <a:defRPr lang="fr-fr"/>
            </a:pPr>
          </a:p>
        </p:txBody>
      </p:sp>
      <p:pic>
        <p:nvPicPr>
          <p:cNvPr id="4" name="Image 4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OgNAADICgAAgBsAAOQM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1752600"/>
            <a:ext cx="2209800" cy="34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5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YfAAC0CgAAoisAAOQM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073650" y="1739900"/>
            <a:ext cx="2019300" cy="3556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Image 6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KgvAACMCgAAQDgAAJQR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0" y="1714500"/>
            <a:ext cx="1397000" cy="1143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Image 7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JIdAADQEQAA5igAACgZAAAQAAAAJgAAAAgAAAD//////////w=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806950" y="2895600"/>
            <a:ext cx="1841500" cy="1193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Image 8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wZAAC0GQAAMCUAAJQbAAAQAAAAJgAAAAgAAAD//////////w=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4203700" y="4178300"/>
            <a:ext cx="1841500" cy="304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Image 9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DAlAAAoHgAALDgAADAqAAAQAAAAJgAAAAgAAAD//////////w=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4902200"/>
            <a:ext cx="3086100" cy="1955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The Rev language: more details (2)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KgHAABwNQAAMCoAABAAAAAmAAAACAAAAAEAAAAAAAAA"/>
              </a:ext>
            </a:extLst>
          </p:cNvSpPr>
          <p:nvPr>
            <p:ph type="body" idx="1"/>
          </p:nvPr>
        </p:nvSpPr>
        <p:spPr>
          <a:xfrm>
            <a:off x="457200" y="1244600"/>
            <a:ext cx="8229600" cy="5613400"/>
          </a:xfrm>
        </p:spPr>
        <p:txBody>
          <a:bodyPr/>
          <a:lstStyle/>
          <a:p>
            <a:pPr>
              <a:defRPr lang="fr-fr"/>
            </a:pPr>
            <a:r>
              <a:t>User-defined functions: </a:t>
            </a:r>
          </a:p>
          <a:p>
            <a:pPr>
              <a:defRPr lang="fr-fr"/>
            </a:pPr>
          </a:p>
          <a:p>
            <a:pPr>
              <a:defRPr lang="fr-fr"/>
            </a:pPr>
            <a:r>
              <a:t>User-defined functions can be recursive:</a:t>
            </a:r>
          </a:p>
          <a:p>
            <a:pPr>
              <a:defRPr lang="fr-fr"/>
            </a:pPr>
          </a:p>
        </p:txBody>
      </p:sp>
      <p:pic>
        <p:nvPicPr>
          <p:cNvPr id="4" name="Image 9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oCwAAADcAANQ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854200"/>
            <a:ext cx="7391400" cy="39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10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IgJAAB0EwAA6CsAAAQp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549400" y="3162300"/>
            <a:ext cx="558800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cAAABwNQAA1gMAAB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EAAN8FAAAWNwAAzwkAABAgAAAmAAAACAAAAP//////////"/>
              </a:ext>
            </a:extLst>
          </p:cNvSpPr>
          <p:nvPr/>
        </p:nvSpPr>
        <p:spPr>
          <a:xfrm>
            <a:off x="241300" y="954405"/>
            <a:ext cx="8713470" cy="640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>
                <a:latin typeface="Verdana" pitchFamily="1" charset="0"/>
                <a:ea typeface="Verdana" pitchFamily="1" charset="0"/>
                <a:cs typeface="Verdana" pitchFamily="1" charset="0"/>
              </a:defRPr>
            </a:pPr>
            <a:r>
              <a:t>How do we set up inference with MCMC for a simple phylogenetic model in RevBayes 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cAAABwNQAA1gMAAB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B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cAAABwNQAA1gMAAB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B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B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cAAABwNQAA1gMAAB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B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ERBVE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B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o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B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Q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Useful pointers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fr-fr"/>
            </a:pPr>
            <a:r>
              <a:rPr lang="fr-fr" cap="none">
                <a:hlinkClick r:id="rId2"/>
              </a:rPr>
              <a:t>http://revbayes.github.io/</a:t>
            </a:r>
            <a:endParaRPr lang="fr-fr" cap="none">
              <a:hlinkClick r:id="rId2"/>
            </a:endParaRPr>
          </a:p>
          <a:p>
            <a:pPr>
              <a:defRPr lang="fr-fr"/>
            </a:pPr>
            <a:r>
              <a:rPr lang="fr-fr" cap="none">
                <a:hlinkClick r:id="rId3"/>
              </a:rPr>
              <a:t>http://revbayes.github.io/tutorials/</a:t>
            </a:r>
            <a:endParaRPr lang="fr-fr" cap="none">
              <a:hlinkClick r:id="rId3"/>
            </a:endParaRPr>
          </a:p>
          <a:p>
            <a:pPr>
              <a:defRPr lang="fr-fr" u="sng" cap="none">
                <a:solidFill>
                  <a:schemeClr val="hlink"/>
                </a:solidFill>
                <a:hlinkClick r:id="rId4"/>
              </a:defRPr>
            </a:pPr>
            <a:r>
              <a:rPr lang="fr-fr">
                <a:hlinkClick r:id="rId4"/>
              </a:rPr>
              <a:t>https://revbayes.github.io/documentation/</a:t>
            </a:r>
            <a:endParaRPr lang="fr-fr">
              <a:hlinkClick r:id="rId4"/>
            </a:endParaRPr>
          </a:p>
          <a:p>
            <a:pPr>
              <a:defRPr lang="fr-fr"/>
            </a:pPr>
            <a:r>
              <a:rPr lang="fr-fr" cap="none">
                <a:hlinkClick r:id="rId5"/>
              </a:rPr>
              <a:t>http://revbayes.github.io/download</a:t>
            </a:r>
            <a:endParaRPr lang="fr-fr" cap="none">
              <a:hlinkClick r:id="rId5"/>
            </a:endParaRPr>
          </a:p>
          <a:p>
            <a:pPr>
              <a:defRPr lang="fr-fr"/>
            </a:pPr>
            <a:r>
              <a:rPr lang="fr-fr" cap="none">
                <a:hlinkClick r:id="rId5"/>
              </a:rPr>
              <a:t>https://github.com/revbayes</a:t>
            </a:r>
            <a:endParaRPr lang="fr-fr" cap="none">
              <a:hlinkClick r:id="rId5"/>
            </a:endParaRPr>
          </a:p>
          <a:p>
            <a:pPr>
              <a:defRPr lang="fr-fr"/>
            </a:pPr>
            <a:r>
              <a:rPr lang="fr-fr" cap="none">
                <a:hlinkClick r:id="rId6"/>
              </a:rPr>
              <a:t>https://groups.google.com/g/revbayes-users</a:t>
            </a:r>
            <a:endParaRPr lang="fr-fr" cap="none">
              <a:hlinkClick r:id="rId6"/>
            </a:endParaRPr>
          </a:p>
          <a:p>
            <a:pPr>
              <a:defRPr lang="fr-f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cAAABwNQAA1gMAAB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5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B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B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ErCHR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B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g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B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cAAABwNQAA1gMAAB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B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B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B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D0iU0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B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kWHaYhMAAAAlAAAAEgAAAA8BAAAAkAAAAEgAAACQAAAASAAAAAAAAAAAAAAAAAAAAAEAAABQAAAAAAAAAAAA4D8AAAAAAADgPwAAAAAAAOA/AAAAAAAA4D8AAAAAAADgPwAAAAAAAOA/AAAAAAAA4D8AAAAAAADgPwAAAAAAAOA/AAAAAAAA4D8CAAAAjAAAAAEAAAAAAAAAwMDAAP///wgAAAAAAAAAAAAAAAAAAAAAAAAAAAAAAAAAAAAAZAAAAAEAAABAAAAAAAAAAAAAAAAAAAAAAAAAAAAAAAAAAAAAAAAAAAAAAAAAAAAAAAAAAAAAAAAAAAAAAAAAAAAAAAAAAAAAAAAAAAAAAAAAAAAAAAAAAAAAAAAAAAAAFAAAADwAAAABAAAAAAAAAMBQTQB4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MDAAP///wEAAAAAAAAAAAAAAAAAAAAAAAAAAAAAAAAAAAAAAAAAAMBQTQB/f38A7uzhA8zMzADAwP8Af39/AAAAAAAAAAAAAAAAAAAAAAAAAAAAIQAAABgAAAAUAAAAjAMAAPsTAADqNQAAhxkAAAAAAAAmAAAACAAAAP//////////"/>
              </a:ext>
            </a:extLst>
          </p:cNvSpPr>
          <p:nvPr/>
        </p:nvSpPr>
        <p:spPr>
          <a:xfrm>
            <a:off x="576580" y="3248025"/>
            <a:ext cx="8187690" cy="901700"/>
          </a:xfrm>
          <a:prstGeom prst="rect">
            <a:avLst/>
          </a:prstGeom>
          <a:solidFill>
            <a:srgbClr val="C0C0C0"/>
          </a:solidFill>
          <a:ln w="76200" cap="flat" cmpd="sng" algn="ctr">
            <a:solidFill>
              <a:srgbClr val="C0504D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>
              <a:defRPr lang="fr-fr" i="1" cap="none"/>
            </a:pPr>
            <a:r>
              <a:t>For comparison :</a:t>
            </a:r>
          </a:p>
          <a:p>
            <a:pPr>
              <a:defRPr lang="fr-fr" b="1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raxml-ng --msa test.fa --model GTR+G --prefix T3 --seed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AAAAAAmAAAACAAAAAEAAAAAAAAA"/>
              </a:ext>
            </a:extLst>
          </p:cNvSpPr>
          <p:nvPr>
            <p:ph type="title"/>
          </p:nvPr>
        </p:nvSpPr>
        <p:spPr>
          <a:xfrm>
            <a:off x="457200" y="27495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Why are we using RevBayes ?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lang="fr-fr" sz="2600" cap="none"/>
            </a:pPr>
            <a:r>
              <a:t>1st year the practicals will be using RevBayes</a:t>
            </a:r>
          </a:p>
          <a:p>
            <a:pPr>
              <a:defRPr lang="fr-fr" sz="2600" cap="none"/>
            </a:pPr>
            <a:r>
              <a:t>We will need your feedback</a:t>
            </a:r>
          </a:p>
          <a:p>
            <a:pPr>
              <a:defRPr lang="fr-fr" sz="2600" b="1" i="1" cap="none"/>
            </a:pPr>
            <a:r>
              <a:t>Pros :</a:t>
            </a:r>
          </a:p>
          <a:p>
            <a:pPr lvl="1">
              <a:defRPr lang="fr-fr" sz="2200" cap="none"/>
            </a:pPr>
            <a:r>
              <a:t>RevBayes forces you to make your hypotheses explicit</a:t>
            </a:r>
          </a:p>
          <a:p>
            <a:pPr lvl="1">
              <a:defRPr lang="fr-fr" sz="2200" cap="none"/>
            </a:pPr>
            <a:r>
              <a:t>you have a lot of control over the moves you use</a:t>
            </a:r>
          </a:p>
          <a:p>
            <a:pPr lvl="1">
              <a:defRPr lang="fr-fr" sz="2200" cap="none"/>
            </a:pPr>
            <a:r>
              <a:t>if you can understand the tutorials, you’ll be able to do lots of different types of analyses with your data</a:t>
            </a:r>
          </a:p>
          <a:p>
            <a:pPr lvl="1">
              <a:defRPr lang="fr-fr" sz="2200" cap="none"/>
            </a:pPr>
            <a:r>
              <a:t>if you can set up an analysis in RevBayes, it’s likely you can set up an analysis in other Bayesian analysis software (mrBayes, Beast*, Exabayes, bpp ; JAGS, BUGS, Stan, pymcmc...)</a:t>
            </a:r>
          </a:p>
          <a:p>
            <a:pPr>
              <a:defRPr lang="fr-fr" sz="2600" b="1" i="1" cap="none"/>
            </a:pPr>
            <a:r>
              <a:t>Cons :</a:t>
            </a:r>
          </a:p>
          <a:p>
            <a:pPr lvl="1">
              <a:defRPr lang="fr-fr" sz="2200" cap="none"/>
            </a:pPr>
            <a:r>
              <a:t>it can be tedious to not have default one-liners for standard phylogenetic analyses</a:t>
            </a:r>
          </a:p>
          <a:p>
            <a:pPr lvl="1">
              <a:defRPr lang="fr-fr" sz="2200" cap="none"/>
            </a:pPr>
            <a:r>
              <a:t>you may find other </a:t>
            </a:r>
            <a:r>
              <a:rPr lang="fr-fr" b="1" i="1" cap="none"/>
              <a:t>cons</a:t>
            </a:r>
            <a:r>
              <a:t> as you try it</a:t>
            </a:r>
          </a:p>
          <a:p>
            <a:pPr lvl="1">
              <a:defRPr lang="fr-fr" sz="2200" cap="none"/>
            </a:pPr>
          </a:p>
          <a:p>
            <a:pPr>
              <a:defRPr lang="fr-fr" sz="260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Q/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cAAABwNQAA1gMAABAAAAAmAAAACAAAAH1w////////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5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B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B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ErCHRo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B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gH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B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alibri" pitchFamily="2" charset="0"/>
                <a:cs typeface="Calibri" pitchFamily="2" charset="0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cAAABwNQAA1gMAABAAAAAmAAAACAAAAAEAAAAAAAAA"/>
              </a:ext>
            </a:extLst>
          </p:cNvSpPr>
          <p:nvPr>
            <p:ph type="title"/>
          </p:nvPr>
        </p:nvSpPr>
        <p:spPr>
          <a:xfrm>
            <a:off x="457200" y="116205"/>
            <a:ext cx="8229600" cy="507365"/>
          </a:xfrm>
        </p:spPr>
        <p:txBody>
          <a:bodyPr/>
          <a:lstStyle/>
          <a:p>
            <a:pPr>
              <a:defRPr lang="fr-fr" sz="3600" cap="none"/>
            </a:pPr>
            <a:r>
              <a:t>Anatomy of a phylogenetic MCMC analysis</a:t>
            </a:r>
          </a:p>
        </p:txBody>
      </p:sp>
      <p:sp>
        <p:nvSpPr>
          <p:cNvPr id="3" name="CadreTexte1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EIFAAB2GwAAkgwAABAgAAAmAAAACAAAAP//////////"/>
              </a:ext>
            </a:extLst>
          </p:cNvSpPr>
          <p:nvPr/>
        </p:nvSpPr>
        <p:spPr>
          <a:xfrm>
            <a:off x="78740" y="854710"/>
            <a:ext cx="4385310" cy="11887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Data 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</a:t>
            </a:r>
          </a:p>
          <a:p>
            <a:pPr>
              <a:defRPr lang="fr-fr" sz="1200" cap="none">
                <a:solidFill>
                  <a:schemeClr val="tx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read the sequence alignment: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data = readDiscreteCharacterData("...")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n_branches = 2 * data.ntaxa() - 3</a:t>
            </a:r>
          </a:p>
        </p:txBody>
      </p:sp>
      <p:sp>
        <p:nvSpPr>
          <p:cNvPr id="4" name="CadreTexte2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fAAAAOAMAACHGwAAUCcAABAgAAAmAAAACAAAAP//////////"/>
              </a:ext>
            </a:extLst>
          </p:cNvSpPr>
          <p:nvPr/>
        </p:nvSpPr>
        <p:spPr>
          <a:xfrm>
            <a:off x="78740" y="2092960"/>
            <a:ext cx="4396105" cy="42976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Model of sequence evolution 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###############################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Uniform prior on topologies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topology ~ dnUniformTopology(...)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Exponential priors on branch lengths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bls[i] ~ dnExponential(10)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Putting branch lengths and topology together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psi := treeAssembly(topology, bls)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a JC rate matrix: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Q &lt;- fnJC(4)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The sequences are drawn from a CTMC running along the tree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 ~ dnPhyloCTMC( tree=psi, Q=Q, type="DNA"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condition the CTMC on the sequence alignment.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seq.clamp( data )</a:t>
            </a:r>
          </a:p>
          <a:p>
            <a:pPr>
              <a:defRPr lang="fr-fr" sz="1200" cap="none">
                <a:solidFill>
                  <a:schemeClr val="accent2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declare the model as one big object that we are going to use in the MCMC: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my_model = model(psi)</a:t>
            </a:r>
          </a:p>
        </p:txBody>
      </p:sp>
      <p:sp>
        <p:nvSpPr>
          <p:cNvPr id="5" name="CadreTexte3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wRwAAEoFAABoNwAAmhUAABAgAAAmAAAACAAAAP//////////"/>
              </a:ext>
            </a:extLst>
          </p:cNvSpPr>
          <p:nvPr/>
        </p:nvSpPr>
        <p:spPr>
          <a:xfrm>
            <a:off x="4674235" y="859790"/>
            <a:ext cx="4332605" cy="2651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Moves 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 vector of moves to store them all: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 = VectorMoves()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 Move on the topology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moves.append(mvNNI(topology, weight=10.0))</a:t>
            </a:r>
          </a:p>
          <a:p>
            <a:pPr>
              <a:defRPr lang="fr-fr" sz="1200" cap="none">
                <a:solidFill>
                  <a:schemeClr val="accent4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define moves on the branch lengths, one for each branch.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for (i in 1:n_branches) {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   moves.append(mvScaleBactrian(bls[i], tune=TRUE))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}</a:t>
            </a:r>
          </a:p>
        </p:txBody>
      </p:sp>
      <p:sp>
        <p:nvSpPr>
          <p:cNvPr id="6" name="CadreTexte4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BkM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RwAACEXAABYNwAAkSgAABAgAAAmAAAACAAAAP//////////"/>
              </a:ext>
            </a:extLst>
          </p:cNvSpPr>
          <p:nvPr/>
        </p:nvSpPr>
        <p:spPr>
          <a:xfrm>
            <a:off x="4684395" y="3759835"/>
            <a:ext cx="4312285" cy="28346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MCMC analysis 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#################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Now we define monitors to keep track of what's happening during the MCMC.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One monitor to store the parameter distributions into a file: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monitors[1] = mnModel(filename="...", printgen=10, separator = TAB)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create an MCMC object: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 = mcmc(my_model, monitors, moves, ...)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# We run the MCMC for 20,000 iterations:</a:t>
            </a:r>
          </a:p>
          <a:p>
            <a:pPr>
              <a:defRPr lang="fr-fr" sz="1200" cap="none">
                <a:solidFill>
                  <a:srgbClr val="0000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analysis.run(20000)</a:t>
            </a:r>
          </a:p>
          <a:p>
            <a:pPr>
              <a:defRPr lang="fr-fr" sz="1200" cap="none">
                <a:solidFill>
                  <a:srgbClr val="007F00"/>
                </a:solidFill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</a:p>
        </p:txBody>
      </p:sp>
      <p:sp>
        <p:nvSpPr>
          <p:cNvPr id="7" name="CadreTexte5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EAAAAAAAAAH0l9C////wgAAAAAAAAAAAAAAAAAAAAAAAAAAAAAAAAAAAAAZAAAAAEAAABAAAAAAAAAAAAAAAAAAAAAAAAAAAAAAAAAAAAAAAAAAAAAAAAAAAAAAAAAAAAAAAAAAAAAAAAAAAAAAAAAAAAAAAAAAAAAAAAAAAAAAAAAAAAAAAAAAAAAFAAAADwAAAABAAAAAAAAAB9JfQs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P///wEAAAAAAAAAAAAAAAAAAAAAAAAAAAAAAAAAAAAAAAAAAB9JfQR/f38A7uzhA8zMzADAwP8Af39/AAAAAAAAAAAAAAAAAAAAAAAAAAAAIQAAABgAAAAUAAAAewcAAH0GAACtFAAAjQsAABAgAAAmAAAACAAAAP//////////"/>
              </a:ext>
            </a:extLst>
          </p:cNvSpPr>
          <p:nvPr/>
        </p:nvSpPr>
        <p:spPr>
          <a:xfrm>
            <a:off x="1216025" y="1054735"/>
            <a:ext cx="2145030" cy="822960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DATA</a:t>
            </a:r>
          </a:p>
        </p:txBody>
      </p:sp>
      <p:sp>
        <p:nvSpPr>
          <p:cNvPr id="8" name="CadreTexte6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EAAAAAAAAAwFBNDf///wgAAAAAAAAAAAAAAAAAAAAAAAAAAAAAAAAAAAAAZAAAAAEAAABAAAAAAAAAAAAAAAAAAAAAAAAAAAAAAAAAAAAAAAAAAAAAAAAAAAAAAAAAAAAAAAAAAAAAAAAAAAAAAAAAAAAAAAAAAAAAAAAAAAAAAAAAAAAAAAAAAAAAFAAAADwAAAABAAAAAAAAAMBQTQ0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Bv///wEAAAAAAAAAAAAAAAAAAAAAAAAAAAAAAAAAAAAAAAAAAMBQTQZ/f38A7uzhA8zMzADAwP8Af39/AAAAAAAAAAAAAAAAAAAAAAAAAAAAIQAAABgAAAAUAAAApwYAAOwbAABdFgAA/CAAABAgAAAmAAAACAAAAP//////////"/>
              </a:ext>
            </a:extLst>
          </p:cNvSpPr>
          <p:nvPr/>
        </p:nvSpPr>
        <p:spPr>
          <a:xfrm>
            <a:off x="1081405" y="4538980"/>
            <a:ext cx="2553970" cy="82296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MODEL</a:t>
            </a:r>
          </a:p>
        </p:txBody>
      </p:sp>
      <p:sp>
        <p:nvSpPr>
          <p:cNvPr id="9" name="CadreTexte7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EAAAAAAAAAgGSiAP///wgAAAAAAAAAAAAAAAAAAAAAAAAAAAAAAAAAAAAAZAAAAAEAAABAAAAAAAAAAAAAAAAAAAAAAAAAAAAAAAAAAAAAAAAAAAAAAAAAAAAAAAAAAAAAAAAAAAAAAAAAAAAAAAAAAAAAAAAAAAAAAAAAAAAAAAAAAAAAAAAAAAAAFAAAADwAAAABAAAAAAAAAIBkog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gGSiCv///wEAAAAAAAAAAAAAAAAAAAAAAAAAAAAAAAAAAAAAAAAAAIBkogp/f38A7uzhA8zMzADAwP8Af39/AAAAAAAAAAAAAAAAAAAAAAAAAAAAIQAAABgAAAAUAAAAXiIAAGwGAADrMQAAfAsAABAgAAAmAAAACAAAAP//////////"/>
              </a:ext>
            </a:extLst>
          </p:cNvSpPr>
          <p:nvPr/>
        </p:nvSpPr>
        <p:spPr>
          <a:xfrm>
            <a:off x="5586730" y="1043940"/>
            <a:ext cx="2527935" cy="82296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accent4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MOVES</a:t>
            </a:r>
          </a:p>
        </p:txBody>
      </p:sp>
      <p:sp>
        <p:nvSpPr>
          <p:cNvPr id="10" name="CadreTexte8"/>
          <p:cNvSpPr txBox="1">
            <a:extLst>
              <a:ext uri="smNativeData">
                <pr:smNativeData xmlns:pr="smNativeData" xmlns="smNativeData" val="SMDATA_15_kWHaYhMAAAAlAAAAEgAAAE8BAAAAkAAAAEgAAACQAAAASAAAAAAAAAAAAAAAAAAAAAEAAABQAAAAAAAAAAAA4D8AAAAAAADgPwAAAAAAAOA/AAAAAAAA4D8AAAAAAADgPwAAAAAAAOA/AAAAAAAA4D8AAAAAAADgPwAAAAAAAOA/AAAAAAAA4D8CAAAAjAAAAAEAAAAAAAAAAH8AAP///wgAAAAAAAAAAAAAAAAAAAAAAAAAAAAAAAAAAAAAZAAAAAEAAABAAAAAAAAAAAAAAAAAAAAAAAAAAAAAAAAAAAAAAAAAAAAAAAAAAAAAAAAAAAAAAAAAAAAAAAAAAAAAAAAAAAAAAAAAAAAAAAAAAAAAAAAAAAAAAAAAAAAAFAAAADwAAAABAAAAAAAAAAB/AAA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JUIAAD/fwAA/38AAAAAAAAJAAAABAAAAC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H8AAP///wEAAAAAAAAAAAAAAAAAAAAAAAAAAAAAAAAAAAAAAAAAAAB/AAB/f38A7uzhA8zMzADAwP8Af39/AAAAAAAAAAAAAAAAAAAAAAAAAAAAIQAAABgAAAAUAAAATSIAANcbAADaMQAA5yAAABAgAAAmAAAACAAAAP//////////"/>
              </a:ext>
            </a:extLst>
          </p:cNvSpPr>
          <p:nvPr/>
        </p:nvSpPr>
        <p:spPr>
          <a:xfrm>
            <a:off x="5575935" y="4525645"/>
            <a:ext cx="2527935" cy="822960"/>
          </a:xfrm>
          <a:prstGeom prst="rect">
            <a:avLst/>
          </a:prstGeom>
          <a:solidFill>
            <a:srgbClr val="007F00"/>
          </a:solidFill>
          <a:ln w="12700" cap="flat" cmpd="sng" algn="ctr">
            <a:solidFill>
              <a:srgbClr val="007F00"/>
            </a:solidFill>
            <a:prstDash val="solid"/>
            <a:headEnd type="none"/>
            <a:tailEnd type="none"/>
          </a:ln>
          <a:effectLst/>
        </p:spPr>
        <p:txBody>
          <a:bodyPr vert="horz" wrap="square" numCol="1" spcCol="215900" anchor="t"/>
          <a:lstStyle/>
          <a:p>
            <a:pPr algn="ctr">
              <a:defRPr lang="fr-fr" sz="4800" cap="none">
                <a:solidFill>
                  <a:schemeClr val="bg1"/>
                </a:solidFill>
              </a:defRPr>
            </a:pPr>
            <a:r>
              <a:t>MCMC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Advice on organizing an analysis</a:t>
            </a:r>
          </a:p>
        </p:txBody>
      </p:sp>
      <p:sp>
        <p:nvSpPr>
          <p:cNvPr id="3" name="TexteDiapositive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CMyT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A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</p:spPr>
        <p:txBody>
          <a:bodyPr/>
          <a:lstStyle/>
          <a:p>
            <a:pPr>
              <a:defRPr lang="fr-fr"/>
            </a:pPr>
            <a:r>
              <a:t>create a folder for the analysis</a:t>
            </a:r>
          </a:p>
          <a:p>
            <a:pPr>
              <a:defRPr lang="fr-fr"/>
            </a:pPr>
            <a:r>
              <a:t>put data in a folder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data</a:t>
            </a:r>
            <a:r>
              <a:t> »</a:t>
            </a:r>
          </a:p>
          <a:p>
            <a:pPr>
              <a:defRPr lang="fr-fr"/>
            </a:pPr>
            <a:r>
              <a:t>put the scripts in a folder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scripts</a:t>
            </a:r>
            <a:r>
              <a:t> »</a:t>
            </a:r>
          </a:p>
          <a:p>
            <a:pPr>
              <a:defRPr lang="fr-fr"/>
            </a:pPr>
            <a:r>
              <a:t>store the output files in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analyses</a:t>
            </a:r>
            <a:r>
              <a:t> » or « </a:t>
            </a:r>
            <a:r>
              <a: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rPr>
              <a:t>output</a:t>
            </a:r>
            <a:r>
              <a:t> »</a:t>
            </a:r>
          </a:p>
          <a:p>
            <a:pPr>
              <a:defRPr lang="fr-fr"/>
            </a:pPr>
            <a:r>
              <a:t>to run an analysis from the terminal: </a:t>
            </a:r>
          </a:p>
          <a:p>
            <a:pPr marL="0" indent="0"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		rb scripts/myscript.Rev</a:t>
            </a:r>
          </a:p>
          <a:p>
            <a:pPr>
              <a:buFont typeface="Wingdings" pitchFamily="2" charset="2"/>
              <a:buChar char=""/>
              <a:defRPr lang="fr-fr"/>
            </a:pPr>
            <a:r>
              <a:t>or, from within rb :</a:t>
            </a:r>
          </a:p>
          <a:p>
            <a:pPr marL="0" indent="0">
              <a:buNone/>
              <a:defRPr lang="fr-fr" cap="none">
                <a:latin typeface="Courier 10 Pitch" pitchFamily="1" charset="0"/>
                <a:ea typeface="Courier 10 Pitch" pitchFamily="1" charset="0"/>
                <a:cs typeface="Courier 10 Pitch" pitchFamily="1" charset="0"/>
              </a:defRPr>
            </a:pPr>
            <a:r>
              <a:t>	source("scripts/myscript.Rev")</a:t>
            </a:r>
          </a:p>
          <a:p>
            <a:pPr>
              <a:defRPr lang="fr-fr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Example: toxoplasmosis in boars (from Guillaume Kon Kam King)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O7g5f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LkIAABwNQAAkCQAABAAAAAmAAAACAAAAAEAAAAAAAAA"/>
              </a:ext>
            </a:extLst>
          </p:cNvSpPr>
          <p:nvPr>
            <p:ph type="body" idx="1"/>
          </p:nvPr>
        </p:nvSpPr>
        <p:spPr>
          <a:xfrm>
            <a:off x="457200" y="1417955"/>
            <a:ext cx="8229600" cy="4525645"/>
          </a:xfrm>
        </p:spPr>
        <p:txBody>
          <a:bodyPr/>
          <a:lstStyle/>
          <a:p>
            <a:pPr>
              <a:defRPr lang="fr-fr"/>
            </a:pPr>
            <a:r>
              <a:t>We model toxoplasmosis in boars as follows:</a:t>
            </a:r>
          </a:p>
        </p:txBody>
      </p:sp>
      <p:pic>
        <p:nvPicPr>
          <p:cNvPr id="4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LoF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z////rDAAASDgAADAqAAAQAAAAJgAAAAgAAAD//////////w=="/>
              </a:ext>
            </a:extLst>
          </p:cNvPicPr>
          <p:nvPr/>
        </p:nvPicPr>
        <p:blipFill>
          <a:blip r:embed="rId2"/>
          <a:srcRect l="0" t="14660" r="0" b="0"/>
          <a:stretch>
            <a:fillRect/>
          </a:stretch>
        </p:blipFill>
        <p:spPr>
          <a:xfrm>
            <a:off x="-114300" y="2099945"/>
            <a:ext cx="9263380" cy="47580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ZoneTexte 4"/>
          <p:cNvSpPr>
            <a:extLst>
              <a:ext uri="smNativeData">
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1BLXY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cBwAAIcMAABMIgAAXw8AABAgAAAmAAAACAAAAP//////////"/>
              </a:ext>
            </a:extLst>
          </p:cNvSpPr>
          <p:nvPr/>
        </p:nvSpPr>
        <p:spPr>
          <a:xfrm>
            <a:off x="4622800" y="2036445"/>
            <a:ext cx="9525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Age</a:t>
            </a:r>
            <a:endParaRPr lang="fr-fr" sz="2400" cap="none"/>
          </a:p>
        </p:txBody>
      </p:sp>
      <p:sp>
        <p:nvSpPr>
          <p:cNvPr id="6" name="ZoneTexte 5"/>
          <p:cNvSpPr>
            <a:extLst>
              <a:ext uri="smNativeData">
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TCIAAIcMAACkKQAAXw8AABAgAAAmAAAACAAAAP//////////"/>
              </a:ext>
            </a:extLst>
          </p:cNvSpPr>
          <p:nvPr/>
        </p:nvSpPr>
        <p:spPr>
          <a:xfrm>
            <a:off x="5575300" y="2036445"/>
            <a:ext cx="11938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</a:t>
            </a:r>
            <a:endParaRPr lang="fr-fr" sz="2400" cap="none"/>
          </a:p>
        </p:txBody>
      </p:sp>
      <p:sp>
        <p:nvSpPr>
          <p:cNvPr id="7" name="ZoneTexte 6"/>
          <p:cNvSpPr>
            <a:extLst>
              <a:ext uri="smNativeData">
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NCsAAIcMAAC0NwAAXw8AABAgAAAmAAAACAAAAP//////////"/>
              </a:ext>
            </a:extLst>
          </p:cNvSpPr>
          <p:nvPr/>
        </p:nvSpPr>
        <p:spPr>
          <a:xfrm>
            <a:off x="7023100" y="2036445"/>
            <a:ext cx="2032000" cy="462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Total number</a:t>
            </a:r>
            <a:endParaRPr lang="fr-fr" sz="2400" cap="none"/>
          </a:p>
        </p:txBody>
      </p:sp>
      <p:sp>
        <p:nvSpPr>
          <p:cNvPr id="8" name="ZoneTexte 7"/>
          <p:cNvSpPr>
            <a:extLst>
              <a:ext uri="smNativeData">
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1/6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4AEAAFkYAACQGgAA8hsAABAgAAAmAAAACAAAAP//////////"/>
              </a:ext>
            </a:extLst>
          </p:cNvSpPr>
          <p:nvPr/>
        </p:nvSpPr>
        <p:spPr>
          <a:xfrm>
            <a:off x="304800" y="3957955"/>
            <a:ext cx="4013200" cy="5848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>
              <a:defRPr lang="fr-fr"/>
            </a:pPr>
            <a:r>
              <a:rPr lang="fr-fr" sz="2400" cap="none"/>
              <a:t>Infected ~ </a:t>
            </a:r>
            <a:r>
              <a:rPr lang="fr-fr" sz="3200" cap="none">
                <a:latin typeface="Baoli SC Regular" pitchFamily="0" charset="0"/>
                <a:ea typeface="Calibri" pitchFamily="2" charset="0"/>
                <a:cs typeface="Baoli SC Regular" pitchFamily="0" charset="0"/>
              </a:rPr>
              <a:t>B</a:t>
            </a:r>
            <a:r>
              <a:rPr lang="fr-fr" sz="2400" cap="none"/>
              <a:t>(Total number, i) 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AAAAAC3+//9AOAAANQUAABAAAAAmAAAACAAAAAEgAAAAAAAA"/>
              </a:ext>
            </a:extLst>
          </p:cNvSpPr>
          <p:nvPr>
            <p:ph type="title"/>
          </p:nvPr>
        </p:nvSpPr>
        <p:spPr>
          <a:xfrm>
            <a:off x="0" y="-296545"/>
            <a:ext cx="91440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Entering the data and setting up the model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UFAABAOAAApSYAABAAAAAmAAAACAAAAAEgAAAAAAAA"/>
              </a:ext>
            </a:extLst>
          </p:cNvSpPr>
          <p:nvPr>
            <p:ph type="body" idx="1"/>
          </p:nvPr>
        </p:nvSpPr>
        <p:spPr>
          <a:xfrm>
            <a:off x="0" y="846455"/>
            <a:ext cx="9144000" cy="5435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data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ages&lt;-v(4.8, 6, 7.7, 9.7, 11.5, 13.8, 17.6, 20.6, 25.7, 51.9) 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 &lt;-v(13, 17, 24, 32, 24, 13, 26, 30, 38, 30)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total &lt;- v(131, 93, 82, 108, 93, 60, 88, 102, 82, 93)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Setting up the model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A~dnUniform(0,100)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lalpha~dnUniform(-4, -1)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# The model is replicated across age categories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for (i in 1:ages.size()) {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intermediate[i] := Probability ( 1-exp( (-A -ages[i]) * (10^lalpha) ) 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 ~dnBinomial(p=intermediate[i], n=total[i])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infectedV[i].clamp(infected[i])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r>
              <a:rPr lang="fr-fr" sz="2040" cap="none"/>
              <a:t>}</a:t>
            </a:r>
            <a:endParaRPr lang="fr-fr" sz="2040" cap="none"/>
          </a:p>
          <a:p>
            <a:pPr>
              <a:lnSpc>
                <a:spcPct val="80000"/>
              </a:lnSpc>
              <a:spcBef>
                <a:spcPts val="490"/>
              </a:spcBef>
              <a:buNone/>
              <a:defRPr lang="fr-fr" sz="2720" cap="none"/>
            </a:pPr>
            <a:endParaRPr lang="fr-fr" sz="2040" cap="none"/>
          </a:p>
        </p:txBody>
      </p:sp>
      <p:grpSp>
        <p:nvGrpSpPr>
          <p:cNvPr id="4" name="Grouper 11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B0AAAAfAAAAVAAAAAAAAAAAAAAAAAAAAAAAAAAAAAAAAAAAAAAAAAAAAAAAAAAAAAAAAAAAAAAAAAAAAAAAAAAAAAAAAAAAAAAAAAAAAAAAAAAAAAAAAAAAAAAAAAAAACEAAAAYAAAAFAAAAEQRAACaFwAAXDMAALAkAAAQAAAAJgAAAAgAAAD/////AAAAAA=="/>
              </a:ext>
            </a:extLst>
          </p:cNvGrpSpPr>
          <p:nvPr/>
        </p:nvGrpSpPr>
        <p:grpSpPr>
          <a:xfrm>
            <a:off x="2806700" y="3836670"/>
            <a:ext cx="5542280" cy="2127250"/>
            <a:chOff x="2806700" y="3836670"/>
            <a:chExt cx="5542280" cy="2127250"/>
          </a:xfrm>
        </p:grpSpPr>
        <p:grpSp>
          <p:nvGrpSpPr>
            <p:cNvPr id="7" name="Grouper 5"/>
            <p:cNvGrpSpPr>
              <a:extLst>
                <a:ext uri="smNativeData">
  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M8VAACaFwAAXDMAALAkAAAAAAAAJgAAAAgAAAD/////AAAAAA=="/>
                </a:ext>
              </a:extLst>
            </p:cNvGrpSpPr>
            <p:nvPr/>
          </p:nvGrpSpPr>
          <p:grpSpPr>
            <a:xfrm>
              <a:off x="3545205" y="3836670"/>
              <a:ext cx="4803775" cy="2127250"/>
              <a:chOff x="3545205" y="3836670"/>
              <a:chExt cx="4803775" cy="2127250"/>
            </a:xfrm>
          </p:grpSpPr>
          <p:sp>
            <p:nvSpPr>
              <p:cNvPr id="9" name="ZoneTexte 3"/>
              <p:cNvSpPr>
                <a:extLst>
                  <a:ext uri="smNativeData">
  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1xcAAJoXAABcMwAA3xkAAAAgAAAmAAAACAAAAP//////////"/>
                  </a:ext>
                </a:extLst>
              </p:cNvSpPr>
              <p:nvPr/>
            </p:nvSpPr>
            <p:spPr>
              <a:xfrm>
                <a:off x="3875405" y="3836670"/>
                <a:ext cx="4473575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Need to convert from RealPos to Probability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  <p:sp>
            <p:nvSpPr>
              <p:cNvPr id="8" name="ZoneTexte 4"/>
              <p:cNvSpPr>
                <a:extLst>
                  <a:ext uri="smNativeData">
  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zxUAAGsiAACtJgAAsCQAAAAgAAAmAAAACAAAAP//////////"/>
                  </a:ext>
                </a:extLst>
              </p:cNvSpPr>
              <p:nvPr/>
            </p:nvSpPr>
            <p:spPr>
              <a:xfrm>
                <a:off x="3545205" y="5594985"/>
                <a:ext cx="2741930" cy="36893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none" lIns="91440" tIns="45720" rIns="91440" bIns="45720" numCol="1" spcCol="215900" anchor="t"/>
              <a:lstStyle/>
              <a:p>
                <a:pPr>
                  <a:defRPr lang="fr-fr"/>
                </a:pPr>
                <a:r>
                  <a:rPr lang="fr-fr" i="1" cap="none">
                    <a:solidFill>
                      <a:srgbClr val="C0504D"/>
                    </a:solidFill>
                  </a:rPr>
                  <a:t>… so that it works in there!</a:t>
                </a:r>
                <a:endParaRPr lang="fr-fr" i="1" cap="none">
                  <a:solidFill>
                    <a:srgbClr val="C0504D"/>
                  </a:solidFill>
                </a:endParaRPr>
              </a:p>
            </p:txBody>
          </p:sp>
        </p:grpSp>
        <p:cxnSp>
          <p:nvCxnSpPr>
            <p:cNvPr id="6" name="Connecteur droit avec flèche 7"/>
            <p:cNvCxnSpPr>
              <a:stCxn id="9" idx="1"/>
              <a:extLst>
                <a:ext uri="smNativeData">
                  <pr:smNativeData xmlns:pr="smNativeData" xmlns="smNativeData" val="SMDATA_15_kWHaYhMAAAAlAAAADQAAAA0AAAAAkAAAAEgAAACQAAAASAAAAAAAAAAAAAAAAg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RBEAAL0YAADXFwAAzBwAAAAAAAAmAAAACAAAAP//////////"/>
                </a:ext>
              </a:extLst>
            </p:cNvCxnSpPr>
            <p:nvPr/>
          </p:nvCxnSpPr>
          <p:spPr>
            <a:xfrm flipV="1">
              <a:off x="2806700" y="4021455"/>
              <a:ext cx="1068705" cy="65976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  <p:cxnSp>
          <p:nvCxnSpPr>
            <p:cNvPr id="5" name="Connecteur droit avec flèche 8"/>
            <p:cNvCxnSpPr>
              <a:extLst>
                <a:ext uri="smNativeData">
                  <pr:smNativeData xmlns:pr="smNativeData" xmlns="smNativeData" val="SMDATA_15_kWHaYhMAAAAlAAAADQAAAA0AAAAAkAAAAEgAAACQAAAASAAAAAAAAAAAAAAAAAAAAAEAAABQAAAAAAAAAAAA8L8AAAAAAAAAAAAAAAAAAP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MBQTQ0oAAAAAQAAABQAAAAUAAAAFAAAAAEAAAAAAAAAZAAAAGQAAAADAAAAZAAAAGQAAAAVAAAAYAAAAAAAAAAAAAAAAAAAAAAAAAAAAAAAAAAAAAAAAAAAAAAAAAAAAAAAAAAAAAAAAAAACQAAAAAAAAAAAAAAAAAAAAAAAAAAAAAAAAAAAAAAAAAAAAAAAAAAAAAAAAAAAAAAABYAAABMAAAAAQAAAAAAAAACAAAAAAAAAAEAAAAAAAAJPgAAAAAAAAAfAAAAZAAAAGQAAAAAAAAAAAAAAAAAAAAAAAAAAAAAAAAAAAAAAAAAAAAAABcAAAAUAAAAAAAAAAAAAAD/fwAA/38AAAAAAAAJAAAABAAAAAAAAAAeAAAAaAAAAAAAAAAAAAAAAAAAAAAAAAAAAAAAECcAABAnAAAAAAAAAAAAAAAAAAAAAAAAAAAAAAAAAAAAAAAAAAAAAD8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P///wEAAAAAAAAAAAAAAAAAAAAAAAAAAAAAAAAAAAAAAAAAAMBQTQYAAAACAAAAAgAAAADAwP8Af39/AAAAAAAAAAAAAAAAAAAAAAAAAAAAIQAAABgAAAAUAAAA9xQAAJQgAADXFwAAayIAAAAAAAAmAAAACAAAAP//////////"/>
                </a:ext>
              </a:extLst>
            </p:cNvCxnSpPr>
            <p:nvPr/>
          </p:nvCxnSpPr>
          <p:spPr>
            <a:xfrm>
              <a:off x="3408045" y="5295900"/>
              <a:ext cx="467360" cy="299085"/>
            </a:xfrm>
            <a:prstGeom prst="straightConnector1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headEnd type="none"/>
              <a:tailEnd type="arrow" w="med" len="med"/>
            </a:ln>
            <a:effectLst>
              <a:outerShdw blurRad="40005" dist="19685" dir="5400000" algn="tr">
                <a:schemeClr val="tx1">
                  <a:alpha val="38000"/>
                </a:schemeClr>
              </a:outerShdw>
            </a:effec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dvAuto="0"/>
    </p:bldLst>
    <p:extLst>
      <p:ext uri="smNativeData">
        <pr:smNativeData xmlns:pr="smNativeData" xmlns="smNativeData" val="kWHaYgEAAAAFAAAA/f///wEAAAABAAAAAAAAAAAAAAAAAAAAAAAAAA=="/>
      </p:ext>
    </p:extLst>
  </p:timing>
</p:sld>
</file>

<file path=ppt/slides/slide3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KH9//9wNQAAqQQAABAAAAAmAAAACAAAAAEAAAAAAAAA"/>
              </a:ext>
            </a:extLst>
          </p:cNvSpPr>
          <p:nvPr>
            <p:ph type="title"/>
          </p:nvPr>
        </p:nvSpPr>
        <p:spPr>
          <a:xfrm>
            <a:off x="457200" y="-38544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Preparing for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BO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AAAAADQDAABAOAAAMCoAABAAAAAmAAAACAAAAAEgAAAAAAAA"/>
              </a:ext>
            </a:extLst>
          </p:cNvSpPr>
          <p:nvPr>
            <p:ph type="body" idx="1"/>
          </p:nvPr>
        </p:nvSpPr>
        <p:spPr>
          <a:xfrm>
            <a:off x="0" y="520700"/>
            <a:ext cx="9144000" cy="6337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Get a hang on the model (any node will do)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mymodel = model(A)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Moves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Some monitors to see how the MCMC is going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myOutputFile = "boars.log"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monitors[1] = mnModel(filename=myOutputFile, printgen=10, separator=" 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monitors[2] = mnScreen(printgen=10, A, lalpha)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# Automatic stopping rules when convergence has occurred or when too much time has passed 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stopping_rules[1] = srMaxIteration(200000)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stopping_rules[2] = srMaxTime(15,"hours")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stopping_rules[3] = srMinESS(50,myOutputFile,10000)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stopping_rules[4] = srGelmanRubin(1.01,myOutputFile,10000)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stopping_rules[5] = srGeweke(prob=0.001, file=myOutputFile,freq=10000)</a:t>
            </a:r>
          </a:p>
          <a:p>
            <a:pPr>
              <a:lnSpc>
                <a:spcPct val="80000"/>
              </a:lnSpc>
              <a:spcBef>
                <a:spcPts val="360"/>
              </a:spcBef>
              <a:buNone/>
              <a:defRPr lang="fr-fr" sz="1505" cap="none"/>
            </a:pPr>
            <a:r>
              <a:t>stopping_rules[6] = srStationarity(prob=0.01, file=myOutputFile,freq=10000)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Performing inference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P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403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Creating the 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 = mcmc(mymodel, monitors, moves, moveschedule="random", nruns=2)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Alternatively we could create a MCMCMC object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#or mymcmc = mcmcmc(mymodel, monitors, moves, moveschedule="random", nchains=4, nruns=1)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Running the analysis: first some burnin...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mymcmc.burnin(generations=10000,200)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# Then the real thing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  <a:r>
              <a:t>mymcmc.run(stopping_rules)</a:t>
            </a: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  <a:p>
            <a:pPr>
              <a:lnSpc>
                <a:spcPct val="80000"/>
              </a:lnSpc>
              <a:spcBef>
                <a:spcPts val="535"/>
              </a:spcBef>
              <a:buNone/>
              <a:defRPr lang="fr-fr" sz="2240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UoAADICgAAZDcAAJIY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1752600"/>
            <a:ext cx="2346325" cy="2241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models in RevBayes</a:t>
            </a:r>
          </a:p>
        </p:txBody>
      </p:sp>
      <p:sp>
        <p:nvSpPr>
          <p:cNvPr id="4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AwKgAAyCgAABAAAAAmAAAACAAAAAEA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6400800" cy="5029200"/>
          </a:xfrm>
        </p:spPr>
        <p:txBody>
          <a:bodyPr/>
          <a:lstStyle/>
          <a:p>
            <a:pPr>
              <a:defRPr lang="fr-fr"/>
            </a:pPr>
            <a:r>
              <a:t>Graphical models provide a simple way to represent probabilistic models</a:t>
            </a:r>
          </a:p>
          <a:p>
            <a:pPr>
              <a:defRPr lang="fr-fr"/>
            </a:pPr>
            <a:r>
              <a:t>They are also a powerful way to identify </a:t>
            </a:r>
            <a:r>
              <a:rPr lang="fr-fr" cap="none">
                <a:solidFill>
                  <a:schemeClr val="accent2"/>
                </a:solidFill>
              </a:rPr>
              <a:t>conditionally </a:t>
            </a:r>
            <a:r>
              <a:rPr lang="fr-fr" cap="none">
                <a:solidFill>
                  <a:schemeClr val="tx2"/>
                </a:solidFill>
              </a:rPr>
              <a:t>independent </a:t>
            </a:r>
            <a:r>
              <a:rPr lang="fr-fr" cap="none">
                <a:solidFill>
                  <a:schemeClr val="accent3"/>
                </a:solidFill>
              </a:rPr>
              <a:t>variables</a:t>
            </a:r>
            <a:r>
              <a:t>: </a:t>
            </a:r>
          </a:p>
          <a:p>
            <a:pPr lvl="1">
              <a:defRPr lang="fr-fr"/>
            </a:pPr>
            <a:r>
              <a:t>In RevBayes, objects are programmed in such a way that algorithms naturally benefit from conditional independence </a:t>
            </a:r>
          </a:p>
        </p:txBody>
      </p:sp>
      <p:sp>
        <p:nvSpPr>
          <p:cNvPr id="5" name="Ellipse 4"/>
          <p:cNvSpPr>
            <a:extLst>
              <a:ext uri="smNativeData">
                <pr:smNativeData xmlns:pr="smNativeData" xmlns="smNativeData" val="SMDATA_15_kWHaYhMAAAAlAAAAZgAAAA0AAAAAkAAAAEgAAACQAAAASAAAAAAAAAABAAAAAAAAAAEAAABQAAAAAAAAAAAA8D8AAAAAAADwPwAAAAAAAOA/AAAAAAAA4D8AAAAAAADgPwAAAAAAAOA/AAAAAAAA4D8AAAAAAADgPwAAAAAAAOA/AAAAAAAA4D8CAAAAjAAAAAEAAAAAAAAAwFBN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wFBNAKbC/wAAAAAAAAAAAAAAAAAAAAAAAAAAAAAAAAAAAAAAAAAAAEl9vAB/f38A7uzhA8zMzADAwP8Af39/AAAAAAAAAAAAAAAAAAAAAAAAAAAAIQAAABgAAAAUAAAA2CwAAOAQAADRLgAAwBIAAAAAAAAmAAAACAAAAP//////////"/>
              </a:ext>
            </a:extLst>
          </p:cNvSpPr>
          <p:nvPr/>
        </p:nvSpPr>
        <p:spPr>
          <a:xfrm>
            <a:off x="7289800" y="2743200"/>
            <a:ext cx="320675" cy="304800"/>
          </a:xfrm>
          <a:prstGeom prst="ellipse">
            <a:avLst/>
          </a:prstGeom>
          <a:solidFill>
            <a:srgbClr val="C0504D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6" name="Ellipse 5"/>
          <p:cNvSpPr>
            <a:extLst>
              <a:ext uri="smNativeData">
                <pr:smNativeData xmlns:pr="smNativeData" xmlns="smNativeData" val="SMDATA_15_kWHaYhMAAAAlAAAAZgAAAA0AAAAAkAAAAEgAAACQAAAASAAAAAAAAAABAAAAAAAAAAEAAABQAAAAAAAAAAAA8D8AAAAAAADwPwAAAAAAAOA/AAAAAAAA4D8AAAAAAADgPwAAAAAAAOA/AAAAAAAA4D8AAAAAAADgPwAAAAAAAOA/AAAAAAAA4D8CAAAAjAAAAAEAAAAAAAAAH0l9C6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MhAy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H0l9BKbC/wAAAAAAAAAAAAAAAAAAAAAAAAAAAAAAAAAAAAAAAAAAAEl9vAB/f38A7uzhA8zMzADAwP8Af39/AAAAAAAAAAAAAAAAAAAAAAAAAAAAIQAAABgAAAAUAAAASSoAAPQVAABCLAAA1BcAAAAAAAAmAAAACAAAAP//////////"/>
              </a:ext>
            </a:extLst>
          </p:cNvSpPr>
          <p:nvPr/>
        </p:nvSpPr>
        <p:spPr>
          <a:xfrm>
            <a:off x="6873875" y="3568700"/>
            <a:ext cx="320675" cy="3048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  <p:sp>
        <p:nvSpPr>
          <p:cNvPr id="7" name="Ellipse 6"/>
          <p:cNvSpPr>
            <a:extLst>
              <a:ext uri="smNativeData">
                <pr:smNativeData xmlns:pr="smNativeData" xmlns="smNativeData" val="SMDATA_15_kWHaYhMAAAAlAAAAZgAAAA0AAAAAkAAAAEgAAACQAAAASAAAAAAAAAABAAAAAAAAAAEAAABQAAAAAAAAAAAA8D8AAAAAAADwPwAAAAAAAOA/AAAAAAAA4D8AAAAAAADgPwAAAAAAAOA/AAAAAAAA4D8AAAAAAADgPwAAAAAAAOA/AAAAAAAA4D8CAAAAjAAAAAEAAAAAAAAAm7tZAKbC/wAAAAAAAAAAAAAAAAAAAAAAAAAAAAAAAAAAAAAAZAAAAAEAAABAAAAAAAAAAJz///9aAAAAAAAAAAAAAAAAAAAAAAAAAAAAAAAAAAAAAAAAAAAAAAAAAAAAAAAAAAAAAAAAAAAAAAAAAAAAAAAAAAAAAAAAAAAAAAAAAAAAFAAAADwAAAAAAAAAAAAAAEl9vA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JJYp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7tZAKbC/wAAAAAAAAAAAAAAAAAAAAAAAAAAAAAAAAAAAAAAAAAAAEl9vAB/f38A7uzhA8zMzADAwP8Af39/AAAAAAAAAAAAAAAAAAAAAAAAAAAAIQAAABgAAAAUAAAAYi8AAPQVAABbMQAA1BcAAAAAAAAmAAAACAAAAP//////////"/>
              </a:ext>
            </a:extLst>
          </p:cNvSpPr>
          <p:nvPr/>
        </p:nvSpPr>
        <p:spPr>
          <a:xfrm>
            <a:off x="7702550" y="3568700"/>
            <a:ext cx="320675" cy="304800"/>
          </a:xfrm>
          <a:prstGeom prst="ellipse">
            <a:avLst/>
          </a:prstGeom>
          <a:solidFill>
            <a:srgbClr val="9BBB59"/>
          </a:solidFill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AAAAABwNQAACAcAABAAAAAmAAAACAAAAAEA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SBgAA6BUAAAEV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070"/>
            <a:ext cx="3561080" cy="23463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FwAA4BUAAM0l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7300"/>
            <a:ext cx="3556000" cy="23475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XAADTCwAAQDgAAOU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803650" y="1922145"/>
            <a:ext cx="5340350" cy="37503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Changing the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n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fhgAAMUn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3981450" cy="50806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FYYAACaDAAAUjgAABQ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2048510"/>
            <a:ext cx="5199380" cy="36537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Combining moves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AAAAAAAAA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defRPr lang="fr-fr"/>
            </a:pPr>
            <a:r>
              <a:t>moveIndex = 0</a:t>
            </a:r>
          </a:p>
          <a:p>
            <a:pPr>
              <a:buNone/>
              <a:defRPr lang="fr-fr"/>
            </a:pPr>
            <a:r>
              <a:t>moves[moveIndex++] = mvSlice(A)</a:t>
            </a:r>
          </a:p>
          <a:p>
            <a:pPr>
              <a:buNone/>
              <a:defRPr lang="fr-fr"/>
            </a:pPr>
            <a:r>
              <a:t>moves[moveIndex++] = mvSlice(lalpha)</a:t>
            </a:r>
          </a:p>
          <a:p>
            <a:pPr>
              <a:buNone/>
              <a:defRPr lang="fr-fr"/>
            </a:pPr>
            <a:r>
              <a:t>moves[moveIndex++] = mvSlide(A)</a:t>
            </a:r>
          </a:p>
          <a:p>
            <a:pPr>
              <a:buNone/>
              <a:defRPr lang="fr-fr"/>
            </a:pPr>
            <a:r>
              <a:t>moves[moveIndex++] = mvSlide(lalpha)</a:t>
            </a:r>
          </a:p>
          <a:p>
            <a:pPr>
              <a:buNone/>
              <a:defRPr lang="fr-fr"/>
            </a:pPr>
            <a:r>
              <a:t>moves[moveIndex++] = mvScale(A)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ZfBl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4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bCAAAUhkAAHgZ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625"/>
            <a:ext cx="4116070" cy="28225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5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BBAEo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7///94GQAAUhkAADAq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-1270" y="4140200"/>
            <a:ext cx="4117340" cy="27178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Image 6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AZAABIDQAAGDgAALA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85920" y="2159000"/>
            <a:ext cx="4932680" cy="34798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Combining moves and using MCMCMC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sCUAABAAAAAmAAAACAAAAAAgAAAAAAAA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moveIndex = 0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mvSlice(lalpha)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mvSlide(lalpha)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moves[moveIndex++] = mvScale(A)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#...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  <a:r>
              <a:t>mymcmc = mcmcmc(mymodel, monitors, moves, moveschedule="random", nchains=4, nruns=2)</a:t>
            </a:r>
          </a:p>
          <a:p>
            <a:pPr>
              <a:lnSpc>
                <a:spcPct val="80000"/>
              </a:lnSpc>
              <a:spcBef>
                <a:spcPts val="705"/>
              </a:spcBef>
              <a:buNone/>
              <a:defRPr lang="fr-fr" sz="2945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Convergence plots with coda</a:t>
            </a:r>
          </a:p>
        </p:txBody>
      </p:sp>
      <p:pic>
        <p:nvPicPr>
          <p:cNvPr id="3" name="Image 7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ECAAAwRk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4300"/>
            <a:ext cx="4186555" cy="5473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MEZAABlDQAAQDgAAOwi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86555" y="2177415"/>
            <a:ext cx="4957445" cy="349948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H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Jags</a:t>
            </a:r>
          </a:p>
        </p:txBody>
      </p:sp>
      <p:grpSp>
        <p:nvGrpSpPr>
          <p:cNvPr id="3" name="Grouper 6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AAAAABcCAAAZhkAALAnAAAQAAAAJgAAAAgAAAD/////AAAAAA=="/>
              </a:ext>
            </a:extLst>
          </p:cNvGrpSpPr>
          <p:nvPr/>
        </p:nvGrpSpPr>
        <p:grpSpPr>
          <a:xfrm>
            <a:off x="0" y="1358900"/>
            <a:ext cx="4128770" cy="5092700"/>
            <a:chOff x="0" y="1358900"/>
            <a:chExt cx="4128770" cy="5092700"/>
          </a:xfrm>
        </p:grpSpPr>
        <p:pic>
          <p:nvPicPr>
            <p:cNvPr id="5" name="Image 4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cCAAAZhkAAC0Z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358900"/>
              <a:ext cx="4128770" cy="2733675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" name="Image 5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Q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iFwAAZhkAALAnAAAAAAAAJgAAAAgAAAD//////////w=="/>
                </a:ext>
              </a:extLst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760470"/>
              <a:ext cx="4128770" cy="2691130"/>
            </a:xfrm>
            <a:prstGeom prst="rect">
              <a:avLst/>
            </a:prstGeom>
            <a:noFill/>
            <a:ln>
              <a:noFill/>
            </a:ln>
            <a:effectLst/>
          </p:spPr>
        </p:pic>
      </p:grpSp>
      <p:pic>
        <p:nvPicPr>
          <p:cNvPr id="6" name="Image 7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AhDQAAQDgAALEiAAAQAAAAJgAAAAgAAAD//////////w=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4128770" y="2134235"/>
            <a:ext cx="5015230" cy="35052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ehCPg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Df///9wNQAAPwYAABAAAAAmAAAACAAAAAEgAAAAAAAA"/>
              </a:ext>
            </a:extLst>
          </p:cNvSpPr>
          <p:nvPr>
            <p:ph type="title"/>
          </p:nvPr>
        </p:nvSpPr>
        <p:spPr>
          <a:xfrm>
            <a:off x="457200" y="-127635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Comparison with Stan</a:t>
            </a:r>
          </a:p>
        </p:txBody>
      </p:sp>
      <p:pic>
        <p:nvPicPr>
          <p:cNvPr id="3" name="Image 6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BrBwAAZhkAAIco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865"/>
            <a:ext cx="4128770" cy="53822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Image 8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GYZAAC8DQAAQDgAAKAjAAAQAAAAJgAAAAgAAAD//////////w=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128770" y="2232660"/>
            <a:ext cx="5015230" cy="355854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16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DU1NTUfAAAAVAAAAAAAAAAAAAAAAAAAAAAAAAAAAAAAAAAAAAAAAAAAAAAAAAAAAAAAAAAAAAAAAAAAAAAAAAAAAAAAAAAAAAAAAAAAAAAAAAAAAAAAAAAAAAAAAAAAACEAAAAYAAAAFAAAAAAAAAAQDgAAAhYAACcdAAAQAAAAJgAAAAgAAAD/////AAAAAA=="/>
              </a:ext>
            </a:extLst>
          </p:cNvGrpSpPr>
          <p:nvPr/>
        </p:nvGrpSpPr>
        <p:grpSpPr>
          <a:xfrm>
            <a:off x="0" y="2286000"/>
            <a:ext cx="3577590" cy="2453005"/>
            <a:chOff x="0" y="2286000"/>
            <a:chExt cx="3577590" cy="2453005"/>
          </a:xfrm>
        </p:grpSpPr>
        <p:pic>
          <p:nvPicPr>
            <p:cNvPr id="4" name="Image 8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QDgAAAhYAACcd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86000"/>
              <a:ext cx="3577590" cy="245300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3" name="ZoneTexte 9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hwYAAFwXAADOFQAAohkAAAAgAAAmAAAACAAAAP//////////"/>
                </a:ext>
              </a:extLst>
            </p:cNvSpPr>
            <p:nvPr/>
          </p:nvSpPr>
          <p:spPr>
            <a:xfrm>
              <a:off x="1061085" y="3797300"/>
              <a:ext cx="248348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</a:t>
              </a:r>
            </a:p>
          </p:txBody>
        </p:sp>
      </p:grpSp>
      <p:grpSp>
        <p:nvGrpSpPr>
          <p:cNvPr id="5" name="Grouper 15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PwcAABIDgAA/jIAAKMcAAAQAAAAJgAAAAgAAAD/////AAAAAA=="/>
              </a:ext>
            </a:extLst>
          </p:cNvGrpSpPr>
          <p:nvPr/>
        </p:nvGrpSpPr>
        <p:grpSpPr>
          <a:xfrm>
            <a:off x="4711700" y="2321560"/>
            <a:ext cx="3577590" cy="2333625"/>
            <a:chOff x="4711700" y="2321560"/>
            <a:chExt cx="3577590" cy="2333625"/>
          </a:xfrm>
        </p:grpSpPr>
        <p:pic>
          <p:nvPicPr>
            <p:cNvPr id="7" name="Image 10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ZRM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PwcAABIDgAAyjIAAKMcAAAAAAAAJgAAAAgAAAD//////////w=="/>
                </a:ext>
              </a:extLst>
            </p:cNvPicPr>
            <p:nvPr/>
          </p:nvPicPr>
          <p:blipFill>
            <a:blip r:embed="rId3"/>
            <a:srcRect l="0" t="0" r="0" b="49650"/>
            <a:stretch>
              <a:fillRect/>
            </a:stretch>
          </p:blipFill>
          <p:spPr>
            <a:xfrm>
              <a:off x="4711700" y="2321560"/>
              <a:ext cx="3544570" cy="23336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6" name="ZoneTexte 11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RFNd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/h8AABoXAAD+MgAAXxkAAAAgAAAmAAAACAAAAP//////////"/>
                </a:ext>
              </a:extLst>
            </p:cNvSpPr>
            <p:nvPr/>
          </p:nvSpPr>
          <p:spPr>
            <a:xfrm>
              <a:off x="5200650" y="3755390"/>
              <a:ext cx="308864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Slice+Slide+Scale moves + MC</a:t>
              </a:r>
              <a:r>
                <a:rPr lang="fr-fr" cap="none" baseline="30000"/>
                <a:t>3</a:t>
              </a:r>
              <a:endParaRPr lang="fr-fr" cap="none" baseline="30000"/>
            </a:p>
          </p:txBody>
        </p:sp>
      </p:grpSp>
      <p:grpSp>
        <p:nvGrpSpPr>
          <p:cNvPr id="8" name="Grouper 17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AAAAADkAgAA6BUAAAQQAAAQAAAAJgAAAAgAAAD/////AAAAAA=="/>
              </a:ext>
            </a:extLst>
          </p:cNvGrpSpPr>
          <p:nvPr/>
        </p:nvGrpSpPr>
        <p:grpSpPr>
          <a:xfrm>
            <a:off x="0" y="469900"/>
            <a:ext cx="3561080" cy="2133600"/>
            <a:chOff x="0" y="469900"/>
            <a:chExt cx="3561080" cy="2133600"/>
          </a:xfrm>
        </p:grpSpPr>
        <p:pic>
          <p:nvPicPr>
            <p:cNvPr id="10" name="Image 4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iwMAAAAAAABkAAAAZAAAAAAAAAAjAAAABAAAAGQAAAAXAAAAFAAAAAAAAAAAAAAA/38AAP9/AAAAAAAACQAAAAQAAABAAAEE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kAgAA6BUAAAQQAAAAAAAAJgAAAAgAAAD//////////w=="/>
                </a:ext>
              </a:extLst>
            </p:cNvPicPr>
            <p:nvPr/>
          </p:nvPicPr>
          <p:blipFill>
            <a:blip r:embed="rId4"/>
            <a:srcRect l="0" t="0" r="0" b="9070"/>
            <a:stretch>
              <a:fillRect/>
            </a:stretch>
          </p:blipFill>
          <p:spPr>
            <a:xfrm>
              <a:off x="0" y="469900"/>
              <a:ext cx="3561080" cy="21336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ZoneTexte 5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r/C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6A0AADAMAADoFQAAdg4AAAAgAAAmAAAACAAAAP//////////"/>
                </a:ext>
              </a:extLst>
            </p:cNvSpPr>
            <p:nvPr/>
          </p:nvSpPr>
          <p:spPr>
            <a:xfrm>
              <a:off x="2260600" y="1981200"/>
              <a:ext cx="13004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Slide moves</a:t>
              </a:r>
            </a:p>
          </p:txBody>
        </p:sp>
      </p:grpSp>
      <p:grpSp>
        <p:nvGrpSpPr>
          <p:cNvPr id="11" name="Grouper 18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NkcAADkAgAABDMAANwPAAAQAAAAJgAAAAgAAAD/////AAAAAA=="/>
              </a:ext>
            </a:extLst>
          </p:cNvGrpSpPr>
          <p:nvPr/>
        </p:nvGrpSpPr>
        <p:grpSpPr>
          <a:xfrm>
            <a:off x="4689475" y="469900"/>
            <a:ext cx="3603625" cy="2108200"/>
            <a:chOff x="4689475" y="469900"/>
            <a:chExt cx="3603625" cy="2108200"/>
          </a:xfrm>
        </p:grpSpPr>
        <p:pic>
          <p:nvPicPr>
            <p:cNvPr id="13" name="Image 6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KBUAAAAAAABkAAAAZAAAAAAAAAAjAAAABAAAAGQAAAAXAAAAFAAAAAAAAAAAAAAA/38AAP9/AAAAAAAACQAAAAQAAABzdFN0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NkcAADkAgAABDMAANwPAAAAAAAAJgAAAAgAAAD//////////w=="/>
                </a:ext>
              </a:extLst>
            </p:cNvPicPr>
            <p:nvPr/>
          </p:nvPicPr>
          <p:blipFill>
            <a:blip r:embed="rId5"/>
            <a:srcRect l="0" t="0" r="0" b="54160"/>
            <a:stretch>
              <a:fillRect/>
            </a:stretch>
          </p:blipFill>
          <p:spPr>
            <a:xfrm>
              <a:off x="4689475" y="469900"/>
              <a:ext cx="3603625" cy="21082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2" name="ZoneTexte 7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EyMD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BCsAADAMAADcMgAAdg4AAAAgAAAmAAAACAAAAP//////////"/>
                </a:ext>
              </a:extLst>
            </p:cNvSpPr>
            <p:nvPr/>
          </p:nvSpPr>
          <p:spPr>
            <a:xfrm>
              <a:off x="6992620" y="1981200"/>
              <a:ext cx="1275080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Slice moves</a:t>
              </a:r>
            </a:p>
          </p:txBody>
        </p:sp>
      </p:grpSp>
      <p:grpSp>
        <p:nvGrpSpPr>
          <p:cNvPr id="14" name="Grouper 23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AAAAAD0GgAANBYAACgoAAAQAAAAJgAAAAgAAAD/////AAAAAA=="/>
              </a:ext>
            </a:extLst>
          </p:cNvGrpSpPr>
          <p:nvPr/>
        </p:nvGrpSpPr>
        <p:grpSpPr>
          <a:xfrm>
            <a:off x="0" y="4381500"/>
            <a:ext cx="3609340" cy="2146300"/>
            <a:chOff x="0" y="4381500"/>
            <a:chExt cx="3609340" cy="2146300"/>
          </a:xfrm>
        </p:grpSpPr>
        <p:pic>
          <p:nvPicPr>
            <p:cNvPr id="16" name="Image 13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PsDAAAAAAAAAAAAAAAAAABkAAAAZAAAAAAAAAAjAAAABAAAAGQAAAAXAAAAFAAAAAAAAAAAAAAA/38AAP9/AAAAAAAACQAAAAQAAABCcms9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D0GgAANBYAACgoAAAAAAAAJgAAAAgAAAD//////////w=="/>
                </a:ext>
              </a:extLst>
            </p:cNvPicPr>
            <p:nvPr/>
          </p:nvPicPr>
          <p:blipFill>
            <a:blip r:embed="rId6"/>
            <a:srcRect l="0" t="10190" r="0" b="0"/>
            <a:stretch>
              <a:fillRect/>
            </a:stretch>
          </p:blipFill>
          <p:spPr>
            <a:xfrm>
              <a:off x="0" y="4381500"/>
              <a:ext cx="3609340" cy="214630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5" name="ZoneTexte 19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Pilzq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ThIAAIMiAADPFQAAySQAAAAgAAAmAAAACAAAAP//////////"/>
                </a:ext>
              </a:extLst>
            </p:cNvSpPr>
            <p:nvPr/>
          </p:nvSpPr>
          <p:spPr>
            <a:xfrm>
              <a:off x="2975610" y="5610225"/>
              <a:ext cx="569595" cy="3695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Jags</a:t>
              </a:r>
            </a:p>
          </p:txBody>
        </p:sp>
      </p:grpSp>
      <p:grpSp>
        <p:nvGrpSpPr>
          <p:cNvPr id="17" name="Grouper 22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BMdAABYGwAA8TIAAMUnAAAQAAAAJgAAAAgAAAD/////AAAAAA=="/>
              </a:ext>
            </a:extLst>
          </p:cNvGrpSpPr>
          <p:nvPr/>
        </p:nvGrpSpPr>
        <p:grpSpPr>
          <a:xfrm>
            <a:off x="4726305" y="4445000"/>
            <a:ext cx="3554730" cy="2019935"/>
            <a:chOff x="4726305" y="4445000"/>
            <a:chExt cx="3554730" cy="2019935"/>
          </a:xfrm>
        </p:grpSpPr>
        <p:pic>
          <p:nvPicPr>
            <p:cNvPr id="19" name="Image 20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IoCAAAAAAAAbhMAAAAAAABkAAAAZAAAAAAAAAAjAAAABAAAAGQAAAAXAAAAFAAAAAAAAAAAAAAA/38AAP9/AAAAAAAACQAAAAQAAABo08er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MdAABYGwAA3DIAAMUnAAAAAAAAJgAAAAgAAAD//////////w=="/>
                </a:ext>
              </a:extLst>
            </p:cNvPicPr>
            <p:nvPr/>
          </p:nvPicPr>
          <p:blipFill>
            <a:blip r:embed="rId7"/>
            <a:srcRect l="0" t="6500" r="0" b="49740"/>
            <a:stretch>
              <a:fillRect/>
            </a:stretch>
          </p:blipFill>
          <p:spPr>
            <a:xfrm>
              <a:off x="4726305" y="4445000"/>
              <a:ext cx="3541395" cy="20199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8" name="ZoneTexte 21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iCwK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RS8AAMsiAADxMgAAECUAAAAgAAAmAAAACAAAAP//////////"/>
                </a:ext>
              </a:extLst>
            </p:cNvSpPr>
            <p:nvPr/>
          </p:nvSpPr>
          <p:spPr>
            <a:xfrm>
              <a:off x="7684135" y="5655945"/>
              <a:ext cx="596900" cy="3689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none" lIns="91440" tIns="45720" rIns="91440" bIns="45720" numCol="1" spcCol="215900" anchor="t"/>
            <a:lstStyle/>
            <a:p>
              <a:pPr>
                <a:defRPr lang="fr-fr"/>
              </a:pPr>
              <a:r>
                <a:t>Stan</a:t>
              </a:r>
            </a:p>
          </p:txBody>
        </p:sp>
      </p:grpSp>
      <p:sp>
        <p:nvSpPr>
          <p:cNvPr id="20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AAAAAFz+//9AOAAAXAMAABAAAAAmAAAACAAAAAEgAAAAAAAA"/>
              </a:ext>
            </a:extLst>
          </p:cNvSpPr>
          <p:nvPr>
            <p:ph type="title"/>
          </p:nvPr>
        </p:nvSpPr>
        <p:spPr>
          <a:xfrm>
            <a:off x="0" y="-266700"/>
            <a:ext cx="9144000" cy="8128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fr-fr"/>
            </a:pPr>
            <a:r>
              <a:rPr lang="fr-fr" sz="2400" cap="none"/>
              <a:t>Comparison of the lag for various moves and vs Jags and Stan</a:t>
            </a:r>
            <a:endParaRPr lang="fr-fr" sz="24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B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L8IAAA0BAAApi4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21765" y="683260"/>
            <a:ext cx="6161405" cy="61747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9hOmU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3gEAAJ3+//9+NAAApQUAABAAAAAmAAAACAAAAAEAAAAAAAAA"/>
              </a:ext>
            </a:extLst>
          </p:cNvSpPr>
          <p:nvPr>
            <p:ph type="title"/>
          </p:nvPr>
        </p:nvSpPr>
        <p:spPr>
          <a:xfrm>
            <a:off x="303530" y="-225425"/>
            <a:ext cx="8229600" cy="1143000"/>
          </a:xfrm>
        </p:spPr>
        <p:txBody>
          <a:bodyPr/>
          <a:lstStyle/>
          <a:p>
            <a:pPr>
              <a:defRPr lang="fr-fr"/>
            </a:pPr>
            <a:r>
              <a:t>Distributions and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FCZ0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Things I did not talk about</a:t>
            </a:r>
          </a:p>
        </p:txBody>
      </p:sp>
      <p:sp>
        <p:nvSpPr>
          <p:cNvPr id="3" name="Espace réservé du contenu 2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IhXzA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J/f38A7uzhA8zMzADAwP8Af39/AAAAAAAAAAAAAAAAAAAAAAAAAAAAIQAAABgAAAAUAAAA0AIAANgJAABwNQAAKCgAABAAAAAmAAAACAAAAAEgAAAAAAAA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92760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fr-fr"/>
            </a:pPr>
            <a:r>
              <a:t>RevBayes can compute marginal likelihoods for model comparison (stepping stone sampling, path sampling)</a:t>
            </a:r>
          </a:p>
          <a:p>
            <a:pPr>
              <a:defRPr lang="fr-fr"/>
            </a:pPr>
            <a:r>
              <a:t>RevBayes can handle mixture models</a:t>
            </a:r>
          </a:p>
          <a:p>
            <a:pPr>
              <a:defRPr lang="fr-fr"/>
            </a:pPr>
            <a:r>
              <a:t>RevBayes can handle infinite mixture models (Dirichlet process)</a:t>
            </a:r>
          </a:p>
          <a:p>
            <a:pPr>
              <a:defRPr lang="fr-fr"/>
            </a:pPr>
            <a:r>
              <a:t>Of course, RevBayes is pretty good at phylogenetics and has the ability to sample tree topologies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AAAAABwNQAACAcAABAAAAAmAAAACAAAAAEgAAAAAAAA"/>
              </a:ext>
            </a:extLst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A probabilistic model is made of functions and distributions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E4BAADiBgAAbDcAADA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1118870"/>
            <a:ext cx="8797290" cy="57391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fr-fr"/>
            </a:pPr>
            <a:r>
              <a:t>Graphical model conventions</a:t>
            </a:r>
          </a:p>
        </p:txBody>
      </p:sp>
      <p:grpSp>
        <p:nvGrpSpPr>
          <p:cNvPr id="3" name="Grouper 9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AAAAAAfAAAAVAAAAAAAAAAAAAAAAAAAAAAAAAAAAAAAAAAAAAAAAAAAAAAAAAAAAAAAAAAAAAAAAAAAAAAAAAAAAAAAAAAAAAAAAAAAAAAAAAAAAAAAAAAAAAAAAAAAACEAAAAYAAAAFAAAAAAAAAAMCwAAkjgAAIAhAAAQAAAAJgAAAAgAAAD/////AAAAAA=="/>
              </a:ext>
            </a:extLst>
          </p:cNvGrpSpPr>
          <p:nvPr/>
        </p:nvGrpSpPr>
        <p:grpSpPr>
          <a:xfrm>
            <a:off x="0" y="1795780"/>
            <a:ext cx="9196070" cy="3649980"/>
            <a:chOff x="0" y="1795780"/>
            <a:chExt cx="9196070" cy="3649980"/>
          </a:xfrm>
        </p:grpSpPr>
        <p:pic>
          <p:nvPicPr>
            <p:cNvPr id="8" name="Image 3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AMCwAAkjgAAIAhAAAAAAAAJgAAAAgAAAD//////////w=="/>
                </a:ext>
              </a:extLst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95780"/>
              <a:ext cx="9196070" cy="364998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4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JQ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LAEAAIwPAADUCAAAJRMAAAAgAAAmAAAACAAAAP//////////"/>
                </a:ext>
              </a:extLst>
            </p:cNvSpPr>
            <p:nvPr/>
          </p:nvSpPr>
          <p:spPr>
            <a:xfrm>
              <a:off x="190500" y="25273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5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5BEAAKMVAADkGwAAPBkAAAAgAAAmAAAACAAAAP//////////"/>
                </a:ext>
              </a:extLst>
            </p:cNvSpPr>
            <p:nvPr/>
          </p:nvSpPr>
          <p:spPr>
            <a:xfrm>
              <a:off x="2908300" y="3517265"/>
              <a:ext cx="1625600" cy="584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6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aBAAAPgbAAAQGAAAkR8AAAAgAAAmAAAACAAAAP//////////"/>
                </a:ext>
              </a:extLst>
            </p:cNvSpPr>
            <p:nvPr/>
          </p:nvSpPr>
          <p:spPr>
            <a:xfrm>
              <a:off x="2667000" y="4546600"/>
              <a:ext cx="1244600" cy="58483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7"/>
            <p:cNvSpPr>
              <a:extLst>
                <a:ext uri="smNativeData">
  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7A4AAJgLAAAQGAAAhA0AAAAAAAAmAAAACAAAAP//////////"/>
                </a:ext>
              </a:extLst>
            </p:cNvSpPr>
            <p:nvPr/>
          </p:nvSpPr>
          <p:spPr>
            <a:xfrm>
              <a:off x="2425700" y="1884680"/>
              <a:ext cx="1485900" cy="31242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8"/>
          <p:cNvSpPr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H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BIAAHURAADUHAAAYRMAABAAAAAmAAAACAAAAP//////////"/>
              </a:ext>
            </a:extLst>
          </p:cNvSpPr>
          <p:nvPr/>
        </p:nvSpPr>
        <p:spPr>
          <a:xfrm>
            <a:off x="2933700" y="2837815"/>
            <a:ext cx="1752600" cy="31242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grpSp>
        <p:nvGrpSpPr>
          <p:cNvPr id="3" name="Grouper 11"/>
          <p:cNvGrpSpPr>
            <a:extLst>
              <a:ext uri="smNativeData">
                <pr:smNativeData xmlns:pr="smNativeData" xmlns="smNativeData" val="SMDATA_6_kWHaYhMAAAAlAAAAAQAAAA8BAAAAkAAAAEgAAACQAAAASAAAAAAAAAAAAAAAAAAAABcAAAAUAAAAAAAAAAAAAAD/fwAA/38AAAAAAAAJAAAABAAAAFDe+AIfAAAAVAAAAAAAAAAAAAAAAAAAAAAAAAAAAAAAAAAAAAAAAAAAAAAAAAAAAAAAAAAAAAAAAAAAAAAAAAAAAAAAAAAAAAAAAAAAAAAAAAAAAAAAAAAAAAAAAAAAACEAAAAYAAAAFAAAABoHAACBCQAA2i0AAL4pAAAQAAAAJgAAAAgAAAD/////AAAAAA=="/>
              </a:ext>
            </a:extLst>
          </p:cNvGrpSpPr>
          <p:nvPr/>
        </p:nvGrpSpPr>
        <p:grpSpPr>
          <a:xfrm>
            <a:off x="1154430" y="1544955"/>
            <a:ext cx="6299200" cy="5240655"/>
            <a:chOff x="1154430" y="1544955"/>
            <a:chExt cx="6299200" cy="5240655"/>
          </a:xfrm>
        </p:grpSpPr>
        <p:pic>
          <p:nvPicPr>
            <p:cNvPr id="8" name="Image 6"/>
            <p:cNvPicPr>
              <a:picLocks noChangeAspect="1"/>
              <a:extLst>
                <a:ext uri="smNativeData">
  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MEw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BoHAACBCQAA2i0AAL4pAAAAAAAAJgAAAAgAAAD//////////w=="/>
                </a:ext>
              </a:extLst>
            </p:cNvPicPr>
            <p:nvPr/>
          </p:nvPicPr>
          <p:blipFill>
            <a:blip r:embed="rId2"/>
            <a:srcRect l="0" t="0" r="48760" b="0"/>
            <a:stretch>
              <a:fillRect/>
            </a:stretch>
          </p:blipFill>
          <p:spPr>
            <a:xfrm>
              <a:off x="1154430" y="1544955"/>
              <a:ext cx="6299200" cy="524065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ZoneTexte 7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1BQU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qwgAAPcPAADnEgAAIRUAAAAgAAAmAAAACAAAAP//////////"/>
                </a:ext>
              </a:extLst>
            </p:cNvSpPr>
            <p:nvPr/>
          </p:nvSpPr>
          <p:spPr>
            <a:xfrm>
              <a:off x="1409065" y="259524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Gamma distribution</a:t>
              </a:r>
              <a:endParaRPr lang="fr-fr" sz="1600" cap="none"/>
            </a:p>
          </p:txBody>
        </p:sp>
        <p:sp>
          <p:nvSpPr>
            <p:cNvPr id="6" name="ZoneTexte 8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EAAAAAAAAA////C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EEAQ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f///wEAAAAAAAAAAAAAAAAAAAAAAAAAAAAAAAAAAAAAAAAAAAAAAAB/f38A7uzhA8zMzADAwP8Af39/AAAAAAAAAAAAAAAAAAAAAAAAAAAAIQAAABgAAAAUAAAABR8AALUYAABkLAAA4B0AAAAgAAAmAAAACAAAAP//////////"/>
                </a:ext>
              </a:extLst>
            </p:cNvSpPr>
            <p:nvPr/>
          </p:nvSpPr>
          <p:spPr>
            <a:xfrm>
              <a:off x="5042535" y="4016375"/>
              <a:ext cx="2173605" cy="8401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Exponential distribution</a:t>
              </a:r>
              <a:endParaRPr lang="fr-fr" sz="1600" cap="none"/>
            </a:p>
          </p:txBody>
        </p:sp>
        <p:sp>
          <p:nvSpPr>
            <p:cNvPr id="5" name="ZoneTexte 9"/>
            <p:cNvSpPr>
              <a:extLst>
                <a:ext uri="smNativeData">
                  <pr:smNativeData xmlns:pr="smNativeData" xmlns="smNativeData" val="SMDATA_15_kWHaYhMAAAAlAAAAZAAAAE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4G9Bf///wEAAAAAAAAAAAAAAAAAAAAAAAAAAAAAAAAAAAAAAAAAAAAAAAB/f38A7uzhA8zMzADAwP8Af39/AAAAAAAAAAAAAAAAAAAAAAAAAAAAIQAAABgAAAAUAAAACR0AAM0hAABFJwAA9yYAAAAgAAAmAAAACAAAAP//////////"/>
                </a:ext>
              </a:extLst>
            </p:cNvSpPr>
            <p:nvPr/>
          </p:nvSpPr>
          <p:spPr>
            <a:xfrm>
              <a:off x="4719955" y="5494655"/>
              <a:ext cx="1663700" cy="83947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900" anchor="t"/>
            <a:lstStyle/>
            <a:p>
              <a:pPr>
                <a:defRPr lang="fr-fr"/>
              </a:pPr>
              <a:r>
                <a:rPr lang="fr-fr" sz="1600" cap="none"/>
                <a:t>Lognormal</a:t>
              </a:r>
              <a:endParaRPr lang="fr-fr" sz="1600" cap="none"/>
            </a:p>
            <a:p>
              <a:pPr>
                <a:defRPr lang="fr-fr"/>
              </a:pPr>
              <a:r>
                <a:rPr lang="fr-fr" sz="1600" cap="none"/>
                <a:t>distribution</a:t>
              </a:r>
              <a:endParaRPr lang="fr-fr" sz="1600" cap="none"/>
            </a:p>
          </p:txBody>
        </p:sp>
        <p:sp>
          <p:nvSpPr>
            <p:cNvPr id="4" name="Rectangle 10"/>
            <p:cNvSpPr>
              <a:extLst>
                <a:ext uri="smNativeData">
  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DRsAAEoKAABFJwAADQ0AAAAAAAAmAAAACAAAAP//////////"/>
                </a:ext>
              </a:extLst>
            </p:cNvSpPr>
            <p:nvPr/>
          </p:nvSpPr>
          <p:spPr>
            <a:xfrm>
              <a:off x="4397375" y="1672590"/>
              <a:ext cx="1986280" cy="448945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FFFFFF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900" anchor="ctr"/>
            <a:lstStyle/>
            <a:p>
              <a:pPr algn="ctr">
                <a:defRPr lang="fr-fr" cap="none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9" name="Rectangle 12"/>
          <p:cNvSpPr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////AKbC/wAAAAAAAAAAAAAAAAAAAAAAAAAAAAAAAAAAAAAAZAAAAAEAAABAAAAAAAAAAJz///9aAAAAAAAAAAAAAAAAAAAAAAAAAAAAAAAAAAAAAAAAAAAAAAAAAAAAAAAAAAAAAAAAAAAAAAAAAAAAAAAAAAAAAAAAAAAAAAAAAAAAFAAAADwAAAABAAAAAAAAAP///wAP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KbC/wAAAAAAAAAAAAAAAAAAAAAAAAAAAAAAAAAAAAAAAAAAAP///wB/f38A7uzhA8zMzADAwP8Af39/AAAAAAAAAAAAAAAAAAAAAAAAAAAAIQAAABgAAAAUAAAABR8AABwRAAD8MAAAhBcAABAAAAAmAAAACAAAAP//////////"/>
              </a:ext>
            </a:extLst>
          </p:cNvSpPr>
          <p:nvPr/>
        </p:nvSpPr>
        <p:spPr>
          <a:xfrm>
            <a:off x="5042535" y="2781300"/>
            <a:ext cx="2920365" cy="10414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 lang="fr-fr" cap="none"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  <a:extLst>
              <a:ext uri="smNativeData">
                <pr:smNativeData xmlns:pr="smNativeData" xmlns="smNativeData" val="SMDATA_15_kWHaYhMAAAAlAAAAZAAAAA0AAAAAkAAAAEgAAACQAAAASAAAAAAAAAABAAAAAAAAAAEAAABQAAAAAAAAAAAA4D8AAAAAAADgPwAAAAAAAOA/AAAAAAAA4D8AAAAAAADgPwAAAAAAAOA/AAAAAAAA4D8AAAAAAADgPwAAAAAAAOA/AAAAAAAA4D8CAAAAjAAAAAEAAAAAAAAA5ubmAP///wgAAAAAAAAAAAAAAAAAAAAAAAAAAAAAAAAAAAAAeAAAAAEAAABAAAAAAAAAAAAAAAB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7o2a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5ubmAP///wEAAAAAAAAAAAAAAAAAAAAAAAAAAAAAAAAAAAAAAAAAAAAAAAJ/f38A7uzhA8zMzADAwP8Af39/AAAAAAAAAAAAAAAAAAAAAAAAAAAAIQAAABgAAAAUAAAA0AIAALEBAABwNQAAuQgAABAAAAAmAAAACAAAAAAgAAAAAAAA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fr-fr" sz="3960" cap="none"/>
            </a:pPr>
            <a:r>
              <a:t>Using the Rev language to </a:t>
            </a:r>
            <a:br/>
            <a:r>
              <a:t>build a model</a:t>
            </a:r>
          </a:p>
        </p:txBody>
      </p:sp>
      <p:pic>
        <p:nvPicPr>
          <p:cNvPr id="3" name="Image 3"/>
          <p:cNvPicPr>
            <a:picLocks noChangeAspect="1"/>
            <a:extLst>
              <a:ext uri="smNativeData">
                <pr:smNativeData xmlns:pr="smNativeData" xmlns="smNativeData" val="SMDATA_17_kWHaYhMAAAAlAAAAEQAAAC0AAAAAkAAAAEgAAACQAAAAS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+BvQX///8BAAAAAAAAAAAAAAAAAAAAAAAAAAAAAAAAAAAAAAAAAAAAAAACf39/AO7s4QPMzMwAwMD/AH9/fwAAAAAAAAAAAAAAAAD///8AAAAAACEAAAAYAAAAFAAAAAAAAACOCgAAfDgAAAgqAAAQ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770"/>
            <a:ext cx="9182100" cy="51168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RevBayes for the non-phylogeneticist</dc:title>
  <dc:subject/>
  <dc:creator>xx xx</dc:creator>
  <cp:keywords/>
  <dc:description/>
  <cp:lastModifiedBy>boussau</cp:lastModifiedBy>
  <cp:revision>0</cp:revision>
  <dcterms:created xsi:type="dcterms:W3CDTF">2015-04-01T07:05:29Z</dcterms:created>
  <dcterms:modified xsi:type="dcterms:W3CDTF">2022-07-22T08:36:33Z</dcterms:modified>
</cp:coreProperties>
</file>