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96" r:id="rId24"/>
    <p:sldId id="309" r:id="rId25"/>
    <p:sldId id="298" r:id="rId26"/>
    <p:sldId id="297" r:id="rId27"/>
    <p:sldId id="273" r:id="rId28"/>
    <p:sldId id="274" r:id="rId29"/>
    <p:sldId id="276" r:id="rId30"/>
    <p:sldId id="303" r:id="rId31"/>
    <p:sldId id="306" r:id="rId32"/>
    <p:sldId id="305" r:id="rId33"/>
    <p:sldId id="304" r:id="rId34"/>
    <p:sldId id="307" r:id="rId35"/>
    <p:sldId id="299" r:id="rId36"/>
    <p:sldId id="308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8" r:id="rId47"/>
    <p:sldId id="289" r:id="rId48"/>
    <p:sldId id="292" r:id="rId49"/>
    <p:sldId id="294" r:id="rId50"/>
    <p:sldId id="295" r:id="rId51"/>
    <p:sldId id="287" r:id="rId52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8304210" val="1036" rev64="64" revOS="3"/>
      <pr:smFileRevision xmlns:pr="smNativeData" xmlns="smNativeData" dt="1658304210" val="101"/>
      <pr:guideOptions xmlns:pr="smNativeData" xmlns="smNativeData" dt="1658304210" snapToBorders="1"/>
      <pr:pdfExportOpt xmlns:pr="smNativeData" xmlns="smNativeData" dt="1658304210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/home/boussau/Work/boussau.github.io/COME_courses/Cambridge_2022/6_Bayesian_inference/RevBayesIntro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82" d="100"/>
          <a:sy n="182" d="100"/>
        </p:scale>
        <p:origin x="1302" y="21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>
      <p:cViewPr>
        <p:scale>
          <a:sx n="182" d="100"/>
          <a:sy n="182" d="100"/>
        </p:scale>
        <p:origin x="1302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fr-fr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fr-fr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fr-fr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fr-fr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fr-fr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fr-fr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fr-fr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fr-fr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fr-fr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9AB4495-DBA4-FEB2-EA13-2DE70A5D1C78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4F5A57DA-94A2-0FA1-ECE2-62F419AC1A3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2601C803-4DCB-543E-85B9-BB6B86F773EE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30D1D6E-20DE-58EB-90B5-D6BE53FB668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F97B976-38F2-C24F-BC2F-CE1AF7614A9B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E316D7B-35E3-649B-AD89-C3CE23C75B9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3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E4436DE-90F3-11C0-BDFC-669578B24B33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iW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6E90D800-4E83-C52E-CD28-B87B96663BE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fr-fr" sz="4000" b="1" cap="all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fr-fr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fr-fr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fr-fr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fr-fr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fr-fr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fr-fr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fr-fr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fr-fr" sz="1400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7174F64-2ABA-42B9-F4AF-DCEC01E10289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DFz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09A9C6C-229D-CF6A-D322-D43FD26C258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E51B370-3EA3-0445-EDE9-C810FDA71B9D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2D685BD-F3EF-8373-A16E-0526CB20575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u text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7" name="Espace réservé de la date 6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103429D-D3AC-56B4-E2BB-25E10CF51470}" type="datetime1">
              <a:t>1/04/15</a:t>
            </a:fld>
          </a:p>
        </p:txBody>
      </p:sp>
      <p:sp>
        <p:nvSpPr>
          <p:cNvPr id="8" name="Espace réservé du pied de page 7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9" name="Espace réservé du numéro de diapositive 8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AA98EAE-E0E7-FC78-A911-162DC05F5F4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e la dat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6B630972-3C86-36FF-C8DB-CAAA47953E9F}" type="datetime1">
              <a:t>1/04/15</a:t>
            </a:fld>
          </a:p>
        </p:txBody>
      </p:sp>
      <p:sp>
        <p:nvSpPr>
          <p:cNvPr id="4" name="Espace réservé du pied de pag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5" name="Espace réservé du numéro de diapositiv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19CA499C-D2F4-9FBF-BA72-24EA073C4C7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124BEE5-ABAC-7148-E29C-5D1DF0D21408}" type="datetime1">
              <a:t>1/04/15</a:t>
            </a:fld>
          </a:p>
        </p:txBody>
      </p:sp>
      <p:sp>
        <p:nvSpPr>
          <p:cNvPr id="3" name="Espace réservé du pied de pag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4" name="Espace réservé du numéro de diapositiv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1D312D3E-70F0-64DB-BE89-868E63C748D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gy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fr-fr" sz="3200" cap="none"/>
            </a:lvl1pPr>
            <a:lvl2pPr>
              <a:defRPr lang="fr-fr" sz="2800" cap="none"/>
            </a:lvl2pPr>
            <a:lvl3pPr>
              <a:defRPr lang="fr-fr" sz="2400" cap="none"/>
            </a:lvl3pPr>
            <a:lvl4pPr>
              <a:defRPr lang="fr-fr" sz="2000" cap="none"/>
            </a:lvl4pPr>
            <a:lvl5pPr>
              <a:defRPr lang="fr-fr" sz="2000" cap="none"/>
            </a:lvl5pPr>
            <a:lvl6pPr>
              <a:defRPr lang="fr-fr" sz="2000" cap="none"/>
            </a:lvl6pPr>
            <a:lvl7pPr>
              <a:defRPr lang="fr-fr" sz="2000" cap="none"/>
            </a:lvl7pPr>
            <a:lvl8pPr>
              <a:defRPr lang="fr-fr" sz="2000" cap="none"/>
            </a:lvl8pPr>
            <a:lvl9pPr>
              <a:defRPr lang="fr-fr" sz="20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G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0XB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2CC4186F-21C1-91EE-8F7C-D7BB56327982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63E6088-C69B-6B96-D586-30C32EC8236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fr-fr" sz="3200" cap="none"/>
            </a:lvl1pPr>
            <a:lvl2pPr marL="457200" indent="0">
              <a:buNone/>
              <a:defRPr lang="fr-fr" sz="2800" cap="none"/>
            </a:lvl2pPr>
            <a:lvl3pPr marL="914400" indent="0">
              <a:buNone/>
              <a:defRPr lang="fr-fr" sz="2400" cap="none"/>
            </a:lvl3pPr>
            <a:lvl4pPr marL="1371600" indent="0">
              <a:buNone/>
              <a:defRPr lang="fr-fr" sz="2000" cap="none"/>
            </a:lvl4pPr>
            <a:lvl5pPr marL="1828800" indent="0">
              <a:buNone/>
              <a:defRPr lang="fr-fr" sz="2000" cap="none"/>
            </a:lvl5pPr>
            <a:lvl6pPr marL="2286000" indent="0">
              <a:buNone/>
              <a:defRPr lang="fr-fr" sz="2000" cap="none"/>
            </a:lvl6pPr>
            <a:lvl7pPr marL="2743200" indent="0">
              <a:buNone/>
              <a:defRPr lang="fr-fr" sz="2000" cap="none"/>
            </a:lvl7pPr>
            <a:lvl8pPr marL="3200400" indent="0">
              <a:buNone/>
              <a:defRPr lang="fr-fr" sz="2000" cap="none"/>
            </a:lvl8pPr>
            <a:lvl9pPr marL="3657600" indent="0">
              <a:buNone/>
              <a:defRPr lang="fr-fr" sz="2000" cap="none"/>
            </a:lvl9pPr>
          </a:lstStyle>
          <a:p>
            <a:pPr>
              <a:defRPr lang="fr-fr"/>
            </a:pP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7DBA4D2-9CBA-8E52-F463-6A07EA2D023F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227D08DB-95CF-28FE-81C5-63AB468B773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wM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F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gc3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61C8001E-508C-9DF6-C270-A6A34E3E34F3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R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387834B1-FFD5-2DC2-9BC0-09977A8E6D5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»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vbayes.github.io/intro.html" TargetMode="External"/><Relationship Id="rId3" Type="http://schemas.openxmlformats.org/officeDocument/2006/relationships/hyperlink" Target="http://revbayes.github.io/tutorials.html" TargetMode="External"/><Relationship Id="rId4" Type="http://schemas.openxmlformats.org/officeDocument/2006/relationships/hyperlink" Target="https://revbayes.github.io/documentation/" TargetMode="External"/><Relationship Id="rId5" Type="http://schemas.openxmlformats.org/officeDocument/2006/relationships/hyperlink" Target="https://github.com/revbayes" TargetMode="External"/><Relationship Id="rId6" Type="http://schemas.openxmlformats.org/officeDocument/2006/relationships/hyperlink" Target="https://groups.google.com/forum/#!forum/revbayes-users" TargetMode="Externa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/Relationships>
</file>

<file path=ppt/slides/_rels/slide4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fr-fr"/>
            </a:pPr>
            <a:r>
              <a:t>Introduction to RevBayes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cCYAAAAAAAAmAAAACAAAAAEg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Bastien Boussau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With massive borrowings from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Sebastian Hoehna 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Tracy Heath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Michael Landis</a:t>
            </a: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gWAACjAgAAcCEAABs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28625"/>
            <a:ext cx="1701800" cy="1701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B1s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f////I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1752600"/>
            <a:ext cx="9180195" cy="5105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3///9ACwAAQDgAAGQ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1828800"/>
            <a:ext cx="9156065" cy="5062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7///+0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72390" y="1739900"/>
            <a:ext cx="9216390" cy="5118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wCgAAUT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5479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H////w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778000"/>
            <a:ext cx="915352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6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350"/>
            <a:ext cx="9144000" cy="5073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BO/z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CCw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430"/>
            <a:ext cx="9144000" cy="5068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MEAAABwNQAAyQcAABAAAAAmAAAACAAAAAEAAAAAAAAA"/>
              </a:ext>
            </a:extLst>
          </p:cNvSpPr>
          <p:nvPr>
            <p:ph type="title"/>
          </p:nvPr>
        </p:nvSpPr>
        <p:spPr>
          <a:xfrm>
            <a:off x="457200" y="1225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The Rev language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9r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gGAABwNQAAcCQAABAAAAAmAAAACAAAAAEgAAAAAAAA"/>
              </a:ext>
            </a:extLst>
          </p:cNvSpPr>
          <p:nvPr>
            <p:ph type="body" idx="1"/>
          </p:nvPr>
        </p:nvSpPr>
        <p:spPr>
          <a:xfrm>
            <a:off x="457200" y="1092200"/>
            <a:ext cx="8229600" cy="48310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R-like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Type inference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Object-oriented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Completions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Case-sensitive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Math functions: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Distributions: 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 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WAADIFAAAeiEAAFA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3378200"/>
            <a:ext cx="1739900" cy="1549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MBAAD2IA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5358130"/>
            <a:ext cx="8837295" cy="149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3w3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sBAABfBAAAQDgAAJIT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10565"/>
            <a:ext cx="8893175" cy="24707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GX9//9wNQAAbQQAABAAAAAmAAAACAAAAAEgAAAAAAAA"/>
              </a:ext>
            </a:extLst>
          </p:cNvSpPr>
          <p:nvPr>
            <p:ph type="title"/>
          </p:nvPr>
        </p:nvSpPr>
        <p:spPr>
          <a:xfrm>
            <a:off x="457200" y="-42354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800" cap="none"/>
              <a:t>The Rev language: useful functions</a:t>
            </a:r>
            <a:endParaRPr lang="fr-fr" sz="2800" cap="none"/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F4BAABAOAAAMCoAAAAAAAAmAAAACAAAAAEgAAAAAAAA"/>
              </a:ext>
            </a:extLst>
          </p:cNvSpPr>
          <p:nvPr>
            <p:ph type="body" idx="1"/>
          </p:nvPr>
        </p:nvSpPr>
        <p:spPr>
          <a:xfrm>
            <a:off x="0" y="222250"/>
            <a:ext cx="9144000" cy="66357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Structure of a variable :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Type of a variable :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Help: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?mean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Working directory: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getwd()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What’s in my environment: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ls()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 commands are available?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ls(all=TRUE)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Sourcing a file: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source("file")</a:t>
            </a:r>
          </a:p>
          <a:p>
            <a:pPr>
              <a:lnSpc>
                <a:spcPct val="80000"/>
              </a:lnSpc>
              <a:spcBef>
                <a:spcPts val="590"/>
              </a:spcBef>
              <a:buNone/>
              <a:defRPr lang="fr-fr" sz="2465" cap="none"/>
            </a:pPr>
          </a:p>
        </p:txBody>
      </p:sp>
      <p:pic>
        <p:nvPicPr>
          <p:cNvPr id="5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SAABlFAAAeB4AAN0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3315335"/>
            <a:ext cx="1879600" cy="88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</a:p>
          <a:p>
            <a:pPr lvl="2">
              <a:buNone/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G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DaEQAAUAoAANI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90195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B6FwAAUAoAANI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81635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pbGw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DSFAAAKAoAACo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38455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QUF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B6FwAA0AcAAOY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381635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What is RevBayes?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YF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t>Software for Bayesian statistical analyses</a:t>
            </a:r>
          </a:p>
          <a:p>
            <a:pPr>
              <a:defRPr lang="fr-fr"/>
            </a:pPr>
            <a:r>
              <a:t>Strong focus on phylogenetic models</a:t>
            </a:r>
          </a:p>
          <a:p>
            <a:pPr>
              <a:defRPr lang="fr-fr"/>
            </a:pPr>
            <a:r>
              <a:t>Strong focus on MCMC algorithms (Metropolis-Hastings, MCMCMC)</a:t>
            </a:r>
          </a:p>
          <a:p>
            <a:pPr>
              <a:defRPr lang="fr-fr"/>
            </a:pPr>
            <a:r>
              <a:t>C++ core for efficiency</a:t>
            </a:r>
          </a:p>
          <a:p>
            <a:pPr>
              <a:defRPr lang="fr-fr"/>
            </a:pPr>
            <a:r>
              <a:t>Interpreted R-like language for interactivity</a:t>
            </a:r>
          </a:p>
          <a:p>
            <a:pPr>
              <a:defRPr lang="fr-fr"/>
            </a:pPr>
            <a:r>
              <a:t>Built with probabilistic graphical models in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A little practical exercise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6Q4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823595"/>
          </a:xfrm>
        </p:spPr>
        <p:txBody>
          <a:bodyPr/>
          <a:lstStyle/>
          <a:p>
            <a:pPr marL="0" indent="0">
              <a:buNone/>
              <a:defRPr lang="fr-fr" i="1" cap="none"/>
            </a:pPr>
            <a:r>
              <a:t>Start revbayes</a:t>
            </a:r>
          </a:p>
          <a:p>
            <a:pPr marL="0" indent="0">
              <a:buNone/>
              <a:defRPr lang="fr-fr"/>
            </a:pPr>
            <a:r>
              <a:t>In the terminal :</a:t>
            </a:r>
          </a:p>
        </p:txBody>
      </p:sp>
      <p:sp>
        <p:nvSpPr>
          <p:cNvPr id="4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gN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xwIAAH4RAACANQAADhgAAAAgAAAmAAAACAAAAP//////////"/>
              </a:ext>
            </a:extLst>
          </p:cNvSpPr>
          <p:nvPr/>
        </p:nvSpPr>
        <p:spPr>
          <a:xfrm>
            <a:off x="451485" y="2843530"/>
            <a:ext cx="824547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64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rb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Let’s explore the variable types</a:t>
            </a:r>
          </a:p>
        </p:txBody>
      </p:sp>
      <p:sp>
        <p:nvSpPr>
          <p:cNvPr id="3" name="TexteDiapositive1"/>
          <p:cNvSpPr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P//////////"/>
              </a:ext>
            </a:extLst>
          </p:cNvSpPr>
          <p:nvPr/>
        </p:nvSpPr>
        <p:spPr>
          <a:xfrm>
            <a:off x="457200" y="1600200"/>
            <a:ext cx="8229600" cy="374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Let’s explore the variable types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3740150"/>
          </a:xfrm>
        </p:spPr>
        <p:txBody>
          <a:bodyPr/>
          <a:lstStyle/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wsAAIcJAAAaFQAAxwsAABAgAAAmAAAACAAAAP//////////"/>
              </a:ext>
            </a:extLst>
          </p:cNvSpPr>
          <p:nvPr/>
        </p:nvSpPr>
        <p:spPr>
          <a:xfrm>
            <a:off x="1830705" y="154876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AsAAM4LAAA7FQAADg4AABAgAAAmAAAACAAAAP//////////"/>
              </a:ext>
            </a:extLst>
          </p:cNvSpPr>
          <p:nvPr/>
        </p:nvSpPr>
        <p:spPr>
          <a:xfrm>
            <a:off x="1851660" y="1918970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xcAABUOAACoJQAAVRAAABAgAAAmAAAACAAAAP//////////"/>
              </a:ext>
            </a:extLst>
          </p:cNvSpPr>
          <p:nvPr/>
        </p:nvSpPr>
        <p:spPr>
          <a:xfrm>
            <a:off x="3872865" y="2289175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Stochastic node</a:t>
            </a: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AsAAFASAADlGAAAkBQAABAgAAAmAAAACAAAAP//////////"/>
              </a:ext>
            </a:extLst>
          </p:cNvSpPr>
          <p:nvPr/>
        </p:nvSpPr>
        <p:spPr>
          <a:xfrm>
            <a:off x="1798320" y="2976880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Deterministic node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wsAAIcUAAAqFQAAxxYAABAgAAAmAAAACAAAAP//////////"/>
              </a:ext>
            </a:extLst>
          </p:cNvSpPr>
          <p:nvPr/>
        </p:nvSpPr>
        <p:spPr>
          <a:xfrm>
            <a:off x="1840865" y="333692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  <a:r>
              <a:t>More fun with stochastic variables:</a:t>
            </a:r>
          </a:p>
          <a:p>
            <a:pPr lvl="2">
              <a:buNone/>
              <a:defRPr lang="fr-fr"/>
            </a:pP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1IQAAQDgAAOk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0055"/>
            <a:ext cx="9144000" cy="1292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4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CcEwAAUAoAAJQ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18770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5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A8GQAAUAoAAJQb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410210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CUFgAAKAoAAOw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67030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A8GQAA0AcAAKg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50900" y="410210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The Rev language: more details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MCo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Vectors:					    or:					   or: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Convenience functions: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Vectors are objects: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Control structures: </a:t>
            </a:r>
          </a:p>
          <a:p>
            <a:pPr lvl="1">
              <a:defRPr lang="fr-fr"/>
            </a:pPr>
            <a:r>
              <a:t>for loops</a:t>
            </a:r>
          </a:p>
          <a:p>
            <a:pPr lvl="1">
              <a:defRPr lang="fr-fr"/>
            </a:pPr>
            <a:r>
              <a:t>while loops      </a:t>
            </a:r>
          </a:p>
          <a:p>
            <a:pPr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NAADICgAAgBsAAOQ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752600"/>
            <a:ext cx="2209800" cy="34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YfAAC0CgAAoisAAO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1739900"/>
            <a:ext cx="2019300" cy="355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gvAACMCgAAQDgAAJQR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1714500"/>
            <a:ext cx="1397000" cy="1143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IdAADQEQAA5igAACg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806950" y="2895600"/>
            <a:ext cx="1841500" cy="1193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8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wZAAC0GQAAMCUAAJQ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4178300"/>
            <a:ext cx="184150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 9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lAAAoHgAALDgAADAq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4902200"/>
            <a:ext cx="3086100" cy="1955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 (2)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gHAABwNQAAMCoAABAAAAAmAAAACAAAAAEAAAAAAAAA"/>
              </a:ext>
            </a:extLst>
          </p:cNvSpPr>
          <p:nvPr>
            <p:ph type="body" idx="1"/>
          </p:nvPr>
        </p:nvSpPr>
        <p:spPr>
          <a:xfrm>
            <a:off x="457200" y="1244600"/>
            <a:ext cx="8229600" cy="5613400"/>
          </a:xfrm>
        </p:spPr>
        <p:txBody>
          <a:bodyPr/>
          <a:lstStyle/>
          <a:p>
            <a:pPr>
              <a:defRPr lang="fr-fr"/>
            </a:pPr>
            <a:r>
              <a:t>User-defined functions: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User-defined functions can be recursive:</a:t>
            </a:r>
          </a:p>
          <a:p>
            <a:pPr>
              <a:defRPr lang="fr-fr"/>
            </a:pPr>
          </a:p>
        </p:txBody>
      </p:sp>
      <p:pic>
        <p:nvPicPr>
          <p:cNvPr id="4" name="Image 9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oCwAAADcAAN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54200"/>
            <a:ext cx="7391400" cy="39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10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0EwAA6Cs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3162300"/>
            <a:ext cx="558800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EAAN8FAAAWNwAAzwkAAAAgAAAmAAAACAAAAP//////////"/>
              </a:ext>
            </a:extLst>
          </p:cNvSpPr>
          <p:nvPr/>
        </p:nvSpPr>
        <p:spPr>
          <a:xfrm>
            <a:off x="241300" y="954405"/>
            <a:ext cx="87134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800" i="1" cap="none">
                <a:solidFill>
                  <a:schemeClr val="tx1"/>
                </a:solidFill>
                <a:latin typeface="Verdana" pitchFamily="1" charset="0"/>
                <a:ea typeface="Verdana" pitchFamily="1" charset="0"/>
                <a:cs typeface="Verdana" pitchFamily="1" charset="0"/>
              </a:defRPr>
            </a:pPr>
            <a:r>
              <a:t>How do we set up inference with MCMC for a simple phylogenetic model in RevBayes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ERBV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o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Useful pointers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fr-fr"/>
            </a:pPr>
            <a:r>
              <a:rPr lang="fr-fr" cap="none">
                <a:hlinkClick r:id="rId2"/>
              </a:rPr>
              <a:t>http://revbayes.github.io/</a:t>
            </a:r>
            <a:endParaRPr lang="fr-fr" cap="none">
              <a:hlinkClick r:id="rId2"/>
            </a:endParaRPr>
          </a:p>
          <a:p>
            <a:pPr>
              <a:defRPr lang="fr-fr"/>
            </a:pPr>
            <a:r>
              <a:rPr lang="fr-fr" cap="none">
                <a:hlinkClick r:id="rId3"/>
              </a:rPr>
              <a:t>http://revbayes.github.io/tutorials/</a:t>
            </a:r>
            <a:endParaRPr lang="fr-fr" cap="none">
              <a:hlinkClick r:id="rId3"/>
            </a:endParaRPr>
          </a:p>
          <a:p>
            <a:pPr>
              <a:defRPr lang="fr-fr" u="sng" cap="none">
                <a:solidFill>
                  <a:schemeClr val="hlink"/>
                </a:solidFill>
                <a:hlinkClick r:id="rId4"/>
              </a:defRPr>
            </a:pPr>
            <a:r>
              <a:rPr lang="fr-fr">
                <a:hlinkClick r:id="rId4"/>
              </a:rPr>
              <a:t>https://revbayes.github.io/documentation/</a:t>
            </a:r>
            <a:endParaRPr lang="fr-fr">
              <a:hlinkClick r:id="rId4"/>
            </a:endParaRPr>
          </a:p>
          <a:p>
            <a:pPr>
              <a:defRPr lang="fr-fr"/>
            </a:pPr>
            <a:r>
              <a:rPr lang="fr-fr" cap="none">
                <a:hlinkClick r:id="rId5"/>
              </a:rPr>
              <a:t>http://revbayes.github.io/download</a:t>
            </a:r>
            <a:endParaRPr lang="fr-fr" cap="none">
              <a:hlinkClick r:id="rId5"/>
            </a:endParaRPr>
          </a:p>
          <a:p>
            <a:pPr>
              <a:defRPr lang="fr-fr"/>
            </a:pPr>
            <a:r>
              <a:rPr lang="fr-fr" cap="none">
                <a:hlinkClick r:id="rId5"/>
              </a:rPr>
              <a:t>https://github.com/revbayes</a:t>
            </a:r>
            <a:endParaRPr lang="fr-fr" cap="none">
              <a:hlinkClick r:id="rId5"/>
            </a:endParaRPr>
          </a:p>
          <a:p>
            <a:pPr>
              <a:defRPr lang="fr-fr"/>
            </a:pPr>
            <a:r>
              <a:rPr lang="fr-fr" cap="none">
                <a:hlinkClick r:id="rId6"/>
              </a:rPr>
              <a:t>https://groups.google.com/g/revbayes-users</a:t>
            </a:r>
            <a:endParaRPr lang="fr-fr" cap="none">
              <a:hlinkClick r:id="rId6"/>
            </a:endParaRP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A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A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EAAAAAAAAAH0l9C////wgAAAAAAAAAAAAAAAAAAAAAAAAAAAAAAAAAAAAAZAAAAAEAAABAAAAAAAAAAAAAAAAAAAAAAAAAAAAAAAAAAAAAAAAAAAAAAAAAAAAAAAAAAAAAAAAAAAAAAAAAAAAAAAAAAAAAAAAAAAAAAAAAAAAAAAAAAAAAAAAAAAAAFAAAADwAAAABAAAAAAAAAB9JfQs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P///wEAAAAAAAAAAAAAAAAAAAAAAAAAAAAAAAAAAAAAAAAAAB9JfQR/f38A7uzhA8zMzADAwP8Af39/AAAAAAAAAAAAAAAAAAAAAAAAAAAAIQAAABgAAAAUAAAAewcAAH0GAACtFAAAjQsAAAAgAAAmAAAACAAAAP//////////"/>
              </a:ext>
            </a:extLst>
          </p:cNvSpPr>
          <p:nvPr/>
        </p:nvSpPr>
        <p:spPr>
          <a:xfrm>
            <a:off x="1216025" y="1054735"/>
            <a:ext cx="2145030" cy="82296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DATA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EAAAAAAAAAwFBNDf///wgAAAAAAAAAAAAAAAAAAAAAAAAAAAAAAAAAAAAAZAAAAAEAAABAAAAAAAAAAAAAAAAAAAAAAAAAAAAAAAAAAAAAAAAAAAAAAAAAAAAAAAAAAAAAAAAAAAAAAAAAAAAAAAAAAAAAAAAAAAAAAAAAAAAAAAAAAAAAAAAAAAAAFAAAADwAAAABAAAAAAAAAMBQTQ0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Bv///wEAAAAAAAAAAAAAAAAAAAAAAAAAAAAAAAAAAAAAAAAAAMBQTQZ/f38A7uzhA8zMzADAwP8Af39/AAAAAAAAAAAAAAAAAAAAAAAAAAAAIQAAABgAAAAUAAAApwYAAOwbAABdFgAA/CAAAAAgAAAmAAAACAAAAP//////////"/>
              </a:ext>
            </a:extLst>
          </p:cNvSpPr>
          <p:nvPr/>
        </p:nvSpPr>
        <p:spPr>
          <a:xfrm>
            <a:off x="1081405" y="4538980"/>
            <a:ext cx="2553970" cy="82296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MODEL</a:t>
            </a:r>
          </a:p>
        </p:txBody>
      </p:sp>
      <p:sp>
        <p:nvSpPr>
          <p:cNvPr id="9" name="CadreTexte7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EAAAAAAAAAgGSiAP///wgAAAAAAAAAAAAAAAAAAAAAAAAAAAAAAAAAAAAAZAAAAAEAAABAAAAAAAAAAAAAAAAAAAAAAAAAAAAAAAAAAAAAAAAAAAAAAAAAAAAAAAAAAAAAAAAAAAAAAAAAAAAAAAAAAAAAAAAAAAAAAAAAAAAAAAAAAAAAAAAAAAAAFAAAADwAAAABAAAAAAAAAIBkog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GSiCv///wEAAAAAAAAAAAAAAAAAAAAAAAAAAAAAAAAAAAAAAAAAAIBkogp/f38A7uzhA8zMzADAwP8Af39/AAAAAAAAAAAAAAAAAAAAAAAAAAAAIQAAABgAAAAUAAAAXiIAAGwGAADrMQAAfAsAAAAgAAAmAAAACAAAAP//////////"/>
              </a:ext>
            </a:extLst>
          </p:cNvSpPr>
          <p:nvPr/>
        </p:nvSpPr>
        <p:spPr>
          <a:xfrm>
            <a:off x="5586730" y="1043940"/>
            <a:ext cx="2527935" cy="82296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MOVES</a:t>
            </a:r>
          </a:p>
        </p:txBody>
      </p:sp>
      <p:sp>
        <p:nvSpPr>
          <p:cNvPr id="10" name="CadreTexte8"/>
          <p:cNvSpPr txBox="1">
            <a:extLst>
              <a:ext uri="smNativeData">
                <pr:smNativeData xmlns:pr="smNativeData" xmlns="smNativeData" val="SMDATA_15_0rbXYhMAAAAlAAAAEgAAAE8BAAAAkAAAAEgAAACQAAAASAAAAAAAAAAAAAAAAAAAAAEAAABQAAAAAAAAAAAA4D8AAAAAAADgPwAAAAAAAOA/AAAAAAAA4D8AAAAAAADgPwAAAAAAAOA/AAAAAAAA4D8AAAAAAADgPwAAAAAAAOA/AAAAAAAA4D8CAAAAjAAAAAEAAAAAAAAAAH8AAP///wgAAAAAAAAAAAAAAAAAAAAAAAAAAAAAAAAAAAAAZAAAAAEAAABAAAAAAAAAAAAAAAAAAAAAAAAAAAAAAAAAAAAAAAAAAAAAAAAAAAAAAAAAAAAAAAAAAAAAAAAAAAAAAAAAAAAAAAAAAAAAAAAAAAAAAAAAAAAAAAAAAAAAFAAAADwAAAABAAAAAAAAAAB/AA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8AAP///wEAAAAAAAAAAAAAAAAAAAAAAAAAAAAAAAAAAAAAAAAAAAB/AAB/f38A7uzhA8zMzADAwP8Af39/AAAAAAAAAAAAAAAAAAAAAAAAAAAAIQAAABgAAAAUAAAATSIAANcbAADaMQAA5yAAAAAgAAAmAAAACAAAAP//////////"/>
              </a:ext>
            </a:extLst>
          </p:cNvSpPr>
          <p:nvPr/>
        </p:nvSpPr>
        <p:spPr>
          <a:xfrm>
            <a:off x="5575935" y="4525645"/>
            <a:ext cx="2527935" cy="822960"/>
          </a:xfrm>
          <a:prstGeom prst="rect">
            <a:avLst/>
          </a:prstGeom>
          <a:solidFill>
            <a:srgbClr val="007F00"/>
          </a:solidFill>
          <a:ln w="12700" cap="flat" cmpd="sng" algn="ctr">
            <a:solidFill>
              <a:srgbClr val="007F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Advice on organizing an analysis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My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fr-fr"/>
            </a:pPr>
            <a:r>
              <a:t>create a folder for the analysis</a:t>
            </a:r>
          </a:p>
          <a:p>
            <a:pPr>
              <a:defRPr lang="fr-fr"/>
            </a:pPr>
            <a:r>
              <a:t>put data in a folder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data</a:t>
            </a:r>
            <a:r>
              <a:t> »</a:t>
            </a:r>
          </a:p>
          <a:p>
            <a:pPr>
              <a:defRPr lang="fr-fr"/>
            </a:pPr>
            <a:r>
              <a:t>put the scripts in a folder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scripts</a:t>
            </a:r>
            <a:r>
              <a:t> »</a:t>
            </a:r>
          </a:p>
          <a:p>
            <a:pPr>
              <a:defRPr lang="fr-fr"/>
            </a:pPr>
            <a:r>
              <a:t>store the output files in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analyses</a:t>
            </a:r>
            <a:r>
              <a:t> » or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output</a:t>
            </a:r>
            <a:r>
              <a:t> »</a:t>
            </a:r>
          </a:p>
          <a:p>
            <a:pPr>
              <a:defRPr lang="fr-fr"/>
            </a:pPr>
            <a:r>
              <a:t>to run an analysis from the terminal: </a:t>
            </a:r>
          </a:p>
          <a:p>
            <a:pPr marL="0" indent="0"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		rb scripts/myscript.rev</a:t>
            </a:r>
          </a:p>
          <a:p>
            <a:pPr>
              <a:buFont typeface="Wingdings" pitchFamily="2" charset="2"/>
              <a:buChar char=""/>
              <a:defRPr lang="fr-fr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or, from within rb :</a:t>
            </a:r>
          </a:p>
          <a:p>
            <a:pPr marL="0" indent="0"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	source("scripts/myscript.rev")</a:t>
            </a: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Example: toxoplasmosis in boars (from Guillaume Kon Kam King)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g5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kIAABwNQAAkCQAABAAAAAmAAAACAAAAAEAAAAAAAAA"/>
              </a:ext>
            </a:extLst>
          </p:cNvSpPr>
          <p:nvPr>
            <p:ph type="body" idx="1"/>
          </p:nvPr>
        </p:nvSpPr>
        <p:spPr>
          <a:xfrm>
            <a:off x="457200" y="1417955"/>
            <a:ext cx="8229600" cy="4525645"/>
          </a:xfrm>
        </p:spPr>
        <p:txBody>
          <a:bodyPr/>
          <a:lstStyle/>
          <a:p>
            <a:pPr>
              <a:defRPr lang="fr-fr"/>
            </a:pPr>
            <a:r>
              <a:t>We model toxoplasmosis in boars as follows: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LoF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z////rDAAASDgAADAqAAAQAAAAJgAAAAgAAAD//////////w=="/>
              </a:ext>
            </a:extLst>
          </p:cNvPicPr>
          <p:nvPr/>
        </p:nvPicPr>
        <p:blipFill>
          <a:blip r:embed="rId2"/>
          <a:srcRect l="0" t="14660" r="0" b="0"/>
          <a:stretch>
            <a:fillRect/>
          </a:stretch>
        </p:blipFill>
        <p:spPr>
          <a:xfrm>
            <a:off x="-114300" y="2099945"/>
            <a:ext cx="9263380" cy="4758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ZoneTexte 4"/>
          <p:cNvSpPr>
            <a:extLst>
              <a:ext uri="smNativeData">
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1BL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cBwAAIcMAABMIgAAXw8AABAgAAAmAAAACAAAAP//////////"/>
              </a:ext>
            </a:extLst>
          </p:cNvSpPr>
          <p:nvPr/>
        </p:nvSpPr>
        <p:spPr>
          <a:xfrm>
            <a:off x="4622800" y="2036445"/>
            <a:ext cx="9525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Age</a:t>
            </a:r>
            <a:endParaRPr lang="fr-fr" sz="2400" cap="none"/>
          </a:p>
        </p:txBody>
      </p:sp>
      <p:sp>
        <p:nvSpPr>
          <p:cNvPr id="6" name="ZoneTexte 5"/>
          <p:cNvSpPr>
            <a:extLst>
              <a:ext uri="smNativeData">
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TCIAAIcMAACkKQAAXw8AABAgAAAmAAAACAAAAP//////////"/>
              </a:ext>
            </a:extLst>
          </p:cNvSpPr>
          <p:nvPr/>
        </p:nvSpPr>
        <p:spPr>
          <a:xfrm>
            <a:off x="5575300" y="2036445"/>
            <a:ext cx="11938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</a:t>
            </a:r>
            <a:endParaRPr lang="fr-fr" sz="2400" cap="none"/>
          </a:p>
        </p:txBody>
      </p:sp>
      <p:sp>
        <p:nvSpPr>
          <p:cNvPr id="7" name="ZoneTexte 6"/>
          <p:cNvSpPr>
            <a:extLst>
              <a:ext uri="smNativeData">
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NCsAAIcMAAC0NwAAXw8AABAgAAAmAAAACAAAAP//////////"/>
              </a:ext>
            </a:extLst>
          </p:cNvSpPr>
          <p:nvPr/>
        </p:nvSpPr>
        <p:spPr>
          <a:xfrm>
            <a:off x="7023100" y="2036445"/>
            <a:ext cx="20320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Total number</a:t>
            </a:r>
            <a:endParaRPr lang="fr-fr" sz="2400" cap="none"/>
          </a:p>
        </p:txBody>
      </p:sp>
      <p:sp>
        <p:nvSpPr>
          <p:cNvPr id="8" name="ZoneTexte 7"/>
          <p:cNvSpPr>
            <a:extLst>
              <a:ext uri="smNativeData">
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1/6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4AEAAFkYAACQGgAA8hsAABAgAAAmAAAACAAAAP//////////"/>
              </a:ext>
            </a:extLst>
          </p:cNvSpPr>
          <p:nvPr/>
        </p:nvSpPr>
        <p:spPr>
          <a:xfrm>
            <a:off x="304800" y="3957955"/>
            <a:ext cx="4013200" cy="584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 ~ </a:t>
            </a:r>
            <a:r>
              <a:rPr lang="fr-fr" sz="3200" cap="none">
                <a:latin typeface="Baoli SC Regular" pitchFamily="0" charset="0"/>
                <a:ea typeface="Calibri" pitchFamily="2" charset="0"/>
                <a:cs typeface="Baoli SC Regular" pitchFamily="0" charset="0"/>
              </a:rPr>
              <a:t>B</a:t>
            </a:r>
            <a:r>
              <a:rPr lang="fr-fr" sz="2400" cap="none"/>
              <a:t>(Total number, i) 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C3+//9AOAAANQUAABAAAAAmAAAACAAAAAEgAAAAAAAA"/>
              </a:ext>
            </a:extLst>
          </p:cNvSpPr>
          <p:nvPr>
            <p:ph type="title"/>
          </p:nvPr>
        </p:nvSpPr>
        <p:spPr>
          <a:xfrm>
            <a:off x="0" y="-296545"/>
            <a:ext cx="91440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Entering the data and setting up the model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UFAABAOAAApSYAABAAAAAmAAAACAAAAAEgAAAAAAAA"/>
              </a:ext>
            </a:extLst>
          </p:cNvSpPr>
          <p:nvPr>
            <p:ph type="body" idx="1"/>
          </p:nvPr>
        </p:nvSpPr>
        <p:spPr>
          <a:xfrm>
            <a:off x="0" y="846455"/>
            <a:ext cx="9144000" cy="5435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data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ages&lt;-v(4.8, 6, 7.7, 9.7, 11.5, 13.8, 17.6, 20.6, 25.7, 51.9) 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 &lt;-v(13, 17, 24, 32, 24, 13, 26, 30, 38, 30)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total &lt;- v(131, 93, 82, 108, 93, 60, 88, 102, 82, 93)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model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A~dnUniform(0,100)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lalpha~dnUniform(-4, -1)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The model is replicated across age categories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for (i in 1:ages.size()) {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intermediate[i] := Probability ( 1-exp( (-A -ages[i]) * (10^lalpha) ) 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 ~dnBinomial(p=intermediate[i], n=total[i])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infectedV[i].clamp(infected[i])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}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</p:txBody>
      </p:sp>
      <p:grpSp>
        <p:nvGrpSpPr>
          <p:cNvPr id="4" name="Grouper 11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F0qAAAfAAAAVAAAAAAAAAAAAAAAAAAAAAAAAAAAAAAAAAAAAAAAAAAAAAAAAAAAAAAAAAAAAAAAAAAAAAAAAAAAAAAAAAAAAAAAAAAAAAAAAAAAAAAAAAAAAAAAAAAAACEAAAAYAAAAFAAAAEQRAACaFwAAXDMAALAkAAAQAAAAJgAAAAgAAAD/////AAAAAA=="/>
              </a:ext>
            </a:extLst>
          </p:cNvGrpSpPr>
          <p:nvPr/>
        </p:nvGrpSpPr>
        <p:grpSpPr>
          <a:xfrm>
            <a:off x="2806700" y="3836670"/>
            <a:ext cx="5542280" cy="2127250"/>
            <a:chOff x="2806700" y="3836670"/>
            <a:chExt cx="5542280" cy="2127250"/>
          </a:xfrm>
        </p:grpSpPr>
        <p:grpSp>
          <p:nvGrpSpPr>
            <p:cNvPr id="7" name="Grouper 5"/>
            <p:cNvGrpSpPr>
              <a:extLst>
                <a:ext uri="smNativeData">
                  <pr:smNativeData xmlns:pr="smNativeData" xmlns="smNativeData" val="SMDATA_6_0rbXYhMAAAAlAAAAAQAAAA8BAAAAkAAAAEgAAACQAAAASAAAAAAAAAAAAAAAAAAAABcAAAAUAAAAAAAAAAAAAAD/fwAA/38AAAAAAAAJAAAABAAAAEgBAAAfAAAAVAAAAAAAAAAAAAAAAAAAAAAAAAAAAAAAAAAAAAAAAAAAAAAAAAAAAAAAAAAAAAAAAAAAAAAAAAAAAAAAAAAAAAAAAAAAAAAAAAAAAAAAAAAAAAAAAAAAACEAAAAYAAAAFAAAAM8VAACaFwAAXDMAALAkAAAAAAAAJgAAAAgAAAD/////AAAAAA=="/>
                </a:ext>
              </a:extLst>
            </p:cNvGrpSpPr>
            <p:nvPr/>
          </p:nvGrpSpPr>
          <p:grpSpPr>
            <a:xfrm>
              <a:off x="3545205" y="3836670"/>
              <a:ext cx="4803775" cy="2127250"/>
              <a:chOff x="3545205" y="3836670"/>
              <a:chExt cx="4803775" cy="2127250"/>
            </a:xfrm>
          </p:grpSpPr>
          <p:sp>
            <p:nvSpPr>
              <p:cNvPr id="9" name="ZoneTexte 3"/>
              <p:cNvSpPr>
                <a:extLst>
                  <a:ext uri="smNativeData">
  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1xcAAJoXAABcMwAA3xkAAAAgAAAmAAAACAAAAP//////////"/>
                  </a:ext>
                </a:extLst>
              </p:cNvSpPr>
              <p:nvPr/>
            </p:nvSpPr>
            <p:spPr>
              <a:xfrm>
                <a:off x="3875405" y="3836670"/>
                <a:ext cx="4473575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Need to convert from RealPos to Probability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  <p:sp>
            <p:nvSpPr>
              <p:cNvPr id="8" name="ZoneTexte 4"/>
              <p:cNvSpPr>
                <a:extLst>
                  <a:ext uri="smNativeData">
  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zxUAAGsiAACtJgAAsCQAAAAgAAAmAAAACAAAAP//////////"/>
                  </a:ext>
                </a:extLst>
              </p:cNvSpPr>
              <p:nvPr/>
            </p:nvSpPr>
            <p:spPr>
              <a:xfrm>
                <a:off x="3545205" y="5594985"/>
                <a:ext cx="2741930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… so that it works in there!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</p:grpSp>
        <p:cxnSp>
          <p:nvCxnSpPr>
            <p:cNvPr id="6" name="Connecteur droit avec flèche 7"/>
            <p:cNvCxnSpPr>
              <a:stCxn id="9" idx="1"/>
              <a:extLst>
                <a:ext uri="smNativeData">
                  <pr:smNativeData xmlns:pr="smNativeData" xmlns="smNativeData" val="SMDATA_15_0rbXYh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RBEAAL0YAADXFwAAzBwAAAAAAAAmAAAACAAAAP//////////"/>
                </a:ext>
              </a:extLst>
            </p:cNvCxnSpPr>
            <p:nvPr/>
          </p:nvCxnSpPr>
          <p:spPr>
            <a:xfrm flipV="1">
              <a:off x="2806700" y="4021455"/>
              <a:ext cx="1068705" cy="65976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  <p:cxnSp>
          <p:nvCxnSpPr>
            <p:cNvPr id="5" name="Connecteur droit avec flèche 8"/>
            <p:cNvCxnSpPr>
              <a:extLst>
                <a:ext uri="smNativeData">
                  <pr:smNativeData xmlns:pr="smNativeData" xmlns="smNativeData" val="SMDATA_15_0rbXYh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9xQAAJQgAADXFwAAayIAAAAAAAAmAAAACAAAAP//////////"/>
                </a:ext>
              </a:extLst>
            </p:cNvCxnSpPr>
            <p:nvPr/>
          </p:nvCxnSpPr>
          <p:spPr>
            <a:xfrm>
              <a:off x="3408045" y="5295900"/>
              <a:ext cx="467360" cy="29908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pr="smNativeData" xmlns="smNativeData" val="0rbXYgEAAAAFAAAA/f///wEAAAABAAAAAAAAAAAAAAAAAAAAAAAAAA=="/>
      </p:ext>
    </p:ext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H9//9wNQAAqQQAABAAAAAmAAAACAAAAAEAAAAAAAAA"/>
              </a:ext>
            </a:extLst>
          </p:cNvSpPr>
          <p:nvPr>
            <p:ph type="title"/>
          </p:nvPr>
        </p:nvSpPr>
        <p:spPr>
          <a:xfrm>
            <a:off x="457200" y="-38544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Preparing for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QDAABAOAAAMCoAABAAAAAmAAAACAAAAAEgAAAAAAAA"/>
              </a:ext>
            </a:extLst>
          </p:cNvSpPr>
          <p:nvPr>
            <p:ph type="body" idx="1"/>
          </p:nvPr>
        </p:nvSpPr>
        <p:spPr>
          <a:xfrm>
            <a:off x="0" y="520700"/>
            <a:ext cx="9144000" cy="6337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Get a hang on the model (any node will do)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mymodel = model(A)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Moves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Some monitors to see how the MCMC is going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myOutputFile = "boars.log"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monitors[1] = mnModel(filename=myOutputFile, printgen=10, separator=" 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monitors[2] = mnScreen(printgen=10, A, 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Automatic stopping rules when convergence has occurred or when too much time has passed 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stopping_rules[1] = srMaxIteration(200000)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stopping_rules[2] = srMaxTime(15,"hours")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stopping_rules[3] = srMinESS(50,myOutputFile,10000)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stopping_rules[4] = srGelmanRubin(1.01,myOutputFile,10000)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stopping_rules[5] = srGeweke(prob=0.001, file=myOutputFile,freq=10000)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stopping_rules[6] = srStationarity(prob=0.01, file=myOutputFile,freq=10000)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Performing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P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40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Creating the 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 = mcmc(mymodel, monitors, moves, moveschedule="random", nruns=2)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Alternatively we could create a MCMCMC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#or mymcmc = mcmcmc(mymodel, monitors, moves, moveschedule="random", nchains=4, nruns=1)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Running the analysis: first some burnin...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mymcmc.burnin(generations=10000,200)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Then the real thing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mymcmc.run(stopping_rules)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A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SBgAA6BUAAAE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070"/>
            <a:ext cx="3561080" cy="2346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FwAA4BUAAM0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300"/>
            <a:ext cx="3556000" cy="23475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XAADTCwAAQDgAAOU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922145"/>
            <a:ext cx="5340350" cy="3750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Changing the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n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fhgAAMU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3981450" cy="5080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YYAACaDAAAUjgAABQ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2048510"/>
            <a:ext cx="5199380" cy="3653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EnAADICgAAcDUAAJI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752600"/>
            <a:ext cx="2346325" cy="2241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models in RevBayes</a:t>
            </a:r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wKgAAyCg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6400800" cy="5029200"/>
          </a:xfrm>
        </p:spPr>
        <p:txBody>
          <a:bodyPr/>
          <a:lstStyle/>
          <a:p>
            <a:pPr>
              <a:defRPr lang="fr-fr"/>
            </a:pPr>
            <a:r>
              <a:t>Graphical models provide a simple way to represent probabilistic models</a:t>
            </a:r>
          </a:p>
          <a:p>
            <a:pPr>
              <a:defRPr lang="fr-fr"/>
            </a:pPr>
            <a:r>
              <a:t>They are also a powerful way to identify </a:t>
            </a:r>
            <a:r>
              <a:rPr lang="fr-fr" cap="none">
                <a:solidFill>
                  <a:schemeClr val="accent2"/>
                </a:solidFill>
              </a:rPr>
              <a:t>conditionally </a:t>
            </a:r>
            <a:r>
              <a:rPr lang="fr-fr" cap="none">
                <a:solidFill>
                  <a:schemeClr val="tx2"/>
                </a:solidFill>
              </a:rPr>
              <a:t>independent </a:t>
            </a:r>
            <a:r>
              <a:rPr lang="fr-fr" cap="none">
                <a:solidFill>
                  <a:schemeClr val="accent3"/>
                </a:solidFill>
              </a:rPr>
              <a:t>variables</a:t>
            </a:r>
            <a:r>
              <a:t>: </a:t>
            </a:r>
          </a:p>
          <a:p>
            <a:pPr lvl="1">
              <a:defRPr lang="fr-fr"/>
            </a:pPr>
            <a:r>
              <a:t>In RevBayes, objects are programmed in such a way that algorithms naturally benefit from conditional independence </a:t>
            </a:r>
          </a:p>
        </p:txBody>
      </p:sp>
      <p:sp>
        <p:nvSpPr>
          <p:cNvPr id="5" name="Ellipse 4"/>
          <p:cNvSpPr>
            <a:extLst>
              <a:ext uri="smNativeData">
                <pr:smNativeData xmlns:pr="smNativeData" xmlns="smNativeData" val="SMDATA_15_0rbXYhMAAAAlAAAAZgAAAA0AAAAAkAAAAEgAAACQAAAASAAAAAAAAAABAAAAAAAAAAEAAABQAAAAAAAAAAAA8D8AAAAAAADwPwAAAAAAAOA/AAAAAAAA4D8AAAAAAADgPwAAAAAAAOA/AAAAAAAA4D8AAAAAAADgPwAAAAAAAOA/AAAAAAAA4D8CAAAAjAAAAAEAAAAAAAAAwFBN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AKbC/wAAAAAAAAAAAAAAAAAAAAAAAAAAAAAAAAAAAAAAAAAAAEl9vAB/f38A7uzhA8zMzADAwP8Af39/AAAAAAAAAAAAAAAAAAAAAAAAAAAAIQAAABgAAAAUAAAA5CoAAOAQAADdLAAAwBIAABAAAAAmAAAACAAAAP//////////"/>
              </a:ext>
            </a:extLst>
          </p:cNvSpPr>
          <p:nvPr/>
        </p:nvSpPr>
        <p:spPr>
          <a:xfrm>
            <a:off x="6972300" y="2743200"/>
            <a:ext cx="320675" cy="30480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6" name="Ellipse 5"/>
          <p:cNvSpPr>
            <a:extLst>
              <a:ext uri="smNativeData">
                <pr:smNativeData xmlns:pr="smNativeData" xmlns="smNativeData" val="SMDATA_15_0rbXYhMAAAAlAAAAZgAAAA0AAAAAkAAAAEgAAACQAAAASAAAAAAAAAABAAAAAAAAAAEAAABQAAAAAAAAAAAA8D8AAAAAAADwPwAAAAAAAOA/AAAAAAAA4D8AAAAAAADgPwAAAAAAAOA/AAAAAAAA4D8AAAAAAADgPwAAAAAAAOA/AAAAAAAA4D8CAAAAjAAAAAEAAAAAAAAAH0l9C6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hAy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KbC/wAAAAAAAAAAAAAAAAAAAAAAAAAAAAAAAAAAAAAAAAAAAEl9vAB/f38A7uzhA8zMzADAwP8Af39/AAAAAAAAAAAAAAAAAAAAAAAAAAAAIQAAABgAAAAUAAAAVSgAAPQVAABOKgAA1BcAABAAAAAmAAAACAAAAP//////////"/>
              </a:ext>
            </a:extLst>
          </p:cNvSpPr>
          <p:nvPr/>
        </p:nvSpPr>
        <p:spPr>
          <a:xfrm>
            <a:off x="6556375" y="3568700"/>
            <a:ext cx="320675" cy="304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7" name="Ellipse 6"/>
          <p:cNvSpPr>
            <a:extLst>
              <a:ext uri="smNativeData">
                <pr:smNativeData xmlns:pr="smNativeData" xmlns="smNativeData" val="SMDATA_15_0rbXYhMAAAAlAAAAZgAAAA0AAAAAkAAAAEgAAACQAAAASAAAAAAAAAABAAAAAAAAAAEAAABQAAAAAAAAAAAA8D8AAAAAAADwPwAAAAAAAOA/AAAAAAAA4D8AAAAAAADgPwAAAAAAAOA/AAAAAAAA4D8AAAAAAADgPwAAAAAAAOA/AAAAAAAA4D8CAAAAjAAAAAEAAAAAAAAAm7tZ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JYp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KbC/wAAAAAAAAAAAAAAAAAAAAAAAAAAAAAAAAAAAAAAAAAAAEl9vAB/f38A7uzhA8zMzADAwP8Af39/AAAAAAAAAAAAAAAAAAAAAAAAAAAAIQAAABgAAAAUAAAAbi0AAPQVAABnLwAA1BcAABAAAAAmAAAACAAAAP//////////"/>
              </a:ext>
            </a:extLst>
          </p:cNvSpPr>
          <p:nvPr/>
        </p:nvSpPr>
        <p:spPr>
          <a:xfrm>
            <a:off x="7385050" y="3568700"/>
            <a:ext cx="320675" cy="3048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Combining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moveIndex = 0</a:t>
            </a:r>
          </a:p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  <a:p>
            <a:pPr>
              <a:buNone/>
              <a:defRPr lang="fr-fr"/>
            </a:pPr>
            <a:r>
              <a:t>moves[moveIndex++] = mvSlide(A)</a:t>
            </a:r>
          </a:p>
          <a:p>
            <a:pPr>
              <a:buNone/>
              <a:defRPr lang="fr-fr"/>
            </a:pPr>
            <a:r>
              <a:t>moves[moveIndex++] = mvSlide(lalpha)</a:t>
            </a:r>
          </a:p>
          <a:p>
            <a:pPr>
              <a:buNone/>
              <a:defRPr lang="fr-fr"/>
            </a:pPr>
            <a:r>
              <a:t>moves[moveIndex++] = mvScale(A)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bCAAAUhkAAHg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4116070" cy="2822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AE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7///94GQAAUhk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4140200"/>
            <a:ext cx="4117340" cy="2717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ZAABIDQAAGDgAAL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85920" y="2159000"/>
            <a:ext cx="4932680" cy="3479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Combining moves and using MCMCMC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#...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mymcmc = mcmcmc(mymodel, monitors, moves, moveschedule="random", nchains=4, nruns=2)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wRk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4186555" cy="547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EZAABlDQAAQDgAAOw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86555" y="2177415"/>
            <a:ext cx="4957445" cy="3499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Jags</a:t>
            </a:r>
          </a:p>
        </p:txBody>
      </p:sp>
      <p:grpSp>
        <p:nvGrpSpPr>
          <p:cNvPr id="3" name="Grouper 6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AAAAAAfAAAAVAAAAAAAAAAAAAAAAAAAAAAAAAAAAAAAAAAAAAAAAAAAAAAAAAAAAAAAAAAAAAAAAAAAAAAAAAAAAAAAAAAAAAAAAAAAAAAAAAAAAAAAAAAAAAAAAAAAACEAAAAYAAAAFAAAAAAAAABcCAAAZhkAALAnAAAQAAAAJgAAAAgAAAD/////AAAAAA=="/>
              </a:ext>
            </a:extLst>
          </p:cNvGrpSpPr>
          <p:nvPr/>
        </p:nvGrpSpPr>
        <p:grpSpPr>
          <a:xfrm>
            <a:off x="0" y="1358900"/>
            <a:ext cx="4128770" cy="5092700"/>
            <a:chOff x="0" y="1358900"/>
            <a:chExt cx="4128770" cy="5092700"/>
          </a:xfrm>
        </p:grpSpPr>
        <p:pic>
          <p:nvPicPr>
            <p:cNvPr id="5" name="Image 4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CAAAZhkAAC0Z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8900"/>
              <a:ext cx="4128770" cy="27336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Image 5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FwAAZhkAALAn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60470"/>
              <a:ext cx="4128770" cy="269113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6" name="Image 7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AhDQAAQDgAALE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28770" y="2134235"/>
            <a:ext cx="501523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hCP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Stan</a:t>
            </a:r>
          </a:p>
        </p:txBody>
      </p:sp>
      <p:pic>
        <p:nvPicPr>
          <p:cNvPr id="3" name="Image 6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rBwAAZhkAAI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65"/>
            <a:ext cx="4128770" cy="5382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C8DQAAQDgAAKA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2232660"/>
            <a:ext cx="5015230" cy="3558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6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JcCAAAfAAAAVAAAAAAAAAAAAAAAAAAAAAAAAAAAAAAAAAAAAAAAAAAAAAAAAAAAAAAAAAAAAAAAAAAAAAAAAAAAAAAAAAAAAAAAAAAAAAAAAAAAAAAAAAAAAAAAAAAAACEAAAAYAAAAFAAAAAAAAAAQDgAAAhYAACcdAAAQAAAAJgAAAAgAAAD/////AAAAAA=="/>
              </a:ext>
            </a:extLst>
          </p:cNvGrpSpPr>
          <p:nvPr/>
        </p:nvGrpSpPr>
        <p:grpSpPr>
          <a:xfrm>
            <a:off x="0" y="2286000"/>
            <a:ext cx="3577590" cy="2453005"/>
            <a:chOff x="0" y="2286000"/>
            <a:chExt cx="3577590" cy="2453005"/>
          </a:xfrm>
        </p:grpSpPr>
        <p:pic>
          <p:nvPicPr>
            <p:cNvPr id="4" name="Image 8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QDgAAAhYAACcd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0"/>
              <a:ext cx="3577590" cy="245300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ZoneTexte 9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hwYAAFwXAADOFQAAohkAAAAgAAAmAAAACAAAAP//////////"/>
                </a:ext>
              </a:extLst>
            </p:cNvSpPr>
            <p:nvPr/>
          </p:nvSpPr>
          <p:spPr>
            <a:xfrm>
              <a:off x="1061085" y="3797300"/>
              <a:ext cx="248348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</a:t>
              </a:r>
            </a:p>
          </p:txBody>
        </p:sp>
      </p:grpSp>
      <p:grpSp>
        <p:nvGrpSpPr>
          <p:cNvPr id="5" name="Grouper 15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AAAAAAfAAAAVAAAAAAAAAAAAAAAAAAAAAAAAAAAAAAAAAAAAAAAAAAAAAAAAAAAAAAAAAAAAAAAAAAAAAAAAAAAAAAAAAAAAAAAAAAAAAAAAAAAAAAAAAAAAAAAAAAAACEAAAAYAAAAFAAAAPwcAABIDgAA/jIAAKMcAAAQAAAAJgAAAAgAAAD/////AAAAAA=="/>
              </a:ext>
            </a:extLst>
          </p:cNvGrpSpPr>
          <p:nvPr/>
        </p:nvGrpSpPr>
        <p:grpSpPr>
          <a:xfrm>
            <a:off x="4711700" y="2321560"/>
            <a:ext cx="3577590" cy="2333625"/>
            <a:chOff x="4711700" y="2321560"/>
            <a:chExt cx="3577590" cy="2333625"/>
          </a:xfrm>
        </p:grpSpPr>
        <p:pic>
          <p:nvPicPr>
            <p:cNvPr id="7" name="Image 10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ZRM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wcAABIDgAAyjIAAKMcAAAAAAAAJgAAAAgAAAD//////////w=="/>
                </a:ext>
              </a:extLst>
            </p:cNvPicPr>
            <p:nvPr/>
          </p:nvPicPr>
          <p:blipFill>
            <a:blip r:embed="rId3"/>
            <a:srcRect l="0" t="0" r="0" b="49650"/>
            <a:stretch>
              <a:fillRect/>
            </a:stretch>
          </p:blipFill>
          <p:spPr>
            <a:xfrm>
              <a:off x="4711700" y="2321560"/>
              <a:ext cx="3544570" cy="2333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ZoneTexte 11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FN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/h8AABoXAAD+MgAAXxkAAAAgAAAmAAAACAAAAP//////////"/>
                </a:ext>
              </a:extLst>
            </p:cNvSpPr>
            <p:nvPr/>
          </p:nvSpPr>
          <p:spPr>
            <a:xfrm>
              <a:off x="5200650" y="3755390"/>
              <a:ext cx="308864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 + MC</a:t>
              </a:r>
              <a:r>
                <a:rPr lang="fr-fr" cap="none" baseline="30000"/>
                <a:t>3</a:t>
              </a:r>
              <a:endParaRPr lang="fr-fr" cap="none" baseline="30000"/>
            </a:p>
          </p:txBody>
        </p:sp>
      </p:grpSp>
      <p:grpSp>
        <p:nvGrpSpPr>
          <p:cNvPr id="8" name="Grouper 17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CwBAAAfAAAAVAAAAAAAAAAAAAAAAAAAAAAAAAAAAAAAAAAAAAAAAAAAAAAAAAAAAAAAAAAAAAAAAAAAAAAAAAAAAAAAAAAAAAAAAAAAAAAAAAAAAAAAAAAAAAAAAAAAACEAAAAYAAAAFAAAAAAAAADkAgAA6BUAAAQQAAAQAAAAJgAAAAgAAAD/////AAAAAA=="/>
              </a:ext>
            </a:extLst>
          </p:cNvGrpSpPr>
          <p:nvPr/>
        </p:nvGrpSpPr>
        <p:grpSpPr>
          <a:xfrm>
            <a:off x="0" y="469900"/>
            <a:ext cx="3561080" cy="2133600"/>
            <a:chOff x="0" y="469900"/>
            <a:chExt cx="3561080" cy="2133600"/>
          </a:xfrm>
        </p:grpSpPr>
        <p:pic>
          <p:nvPicPr>
            <p:cNvPr id="10" name="Image 4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iwMAAAAAAABkAAAAZAAAAAAAAAAjAAAABAAAAGQAAAAXAAAAFAAAAAAAAAAAAAAA/38AAP9/AAAAAAAACQAAAAQAAABAAAE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kAgAA6BUAAAQQAAAAAAAAJgAAAAgAAAD//////////w=="/>
                </a:ext>
              </a:extLst>
            </p:cNvPicPr>
            <p:nvPr/>
          </p:nvPicPr>
          <p:blipFill>
            <a:blip r:embed="rId4"/>
            <a:srcRect l="0" t="0" r="0" b="9070"/>
            <a:stretch>
              <a:fillRect/>
            </a:stretch>
          </p:blipFill>
          <p:spPr>
            <a:xfrm>
              <a:off x="0" y="469900"/>
              <a:ext cx="3561080" cy="21336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ZoneTexte 5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r/C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6A0AADAMAADoFQAAdg4AAAAgAAAmAAAACAAAAP//////////"/>
                </a:ext>
              </a:extLst>
            </p:cNvSpPr>
            <p:nvPr/>
          </p:nvSpPr>
          <p:spPr>
            <a:xfrm>
              <a:off x="2260600" y="1981200"/>
              <a:ext cx="13004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Slide moves</a:t>
              </a:r>
            </a:p>
          </p:txBody>
        </p:sp>
      </p:grpSp>
      <p:grpSp>
        <p:nvGrpSpPr>
          <p:cNvPr id="11" name="Grouper 18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E8BAAAfAAAAVAAAAAAAAAAAAAAAAAAAAAAAAAAAAAAAAAAAAAAAAAAAAAAAAAAAAAAAAAAAAAAAAAAAAAAAAAAAAAAAAAAAAAAAAAAAAAAAAAAAAAAAAAAAAAAAAAAAACEAAAAYAAAAFAAAANkcAADkAgAABDMAANwPAAAQAAAAJgAAAAgAAAD/////AAAAAA=="/>
              </a:ext>
            </a:extLst>
          </p:cNvGrpSpPr>
          <p:nvPr/>
        </p:nvGrpSpPr>
        <p:grpSpPr>
          <a:xfrm>
            <a:off x="4689475" y="469900"/>
            <a:ext cx="3603625" cy="2108200"/>
            <a:chOff x="4689475" y="469900"/>
            <a:chExt cx="3603625" cy="2108200"/>
          </a:xfrm>
        </p:grpSpPr>
        <p:pic>
          <p:nvPicPr>
            <p:cNvPr id="13" name="Image 6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KBUAAAAAAABkAAAAZAAAAAAAAAAjAAAABAAAAGQAAAAXAAAAFAAAAAAAAAAAAAAA/38AAP9/AAAAAAAACQAAAAQAAABzdFN0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kcAADkAgAABDMAANwPAAAAAAAAJgAAAAgAAAD//////////w=="/>
                </a:ext>
              </a:extLst>
            </p:cNvPicPr>
            <p:nvPr/>
          </p:nvPicPr>
          <p:blipFill>
            <a:blip r:embed="rId5"/>
            <a:srcRect l="0" t="0" r="0" b="54160"/>
            <a:stretch>
              <a:fillRect/>
            </a:stretch>
          </p:blipFill>
          <p:spPr>
            <a:xfrm>
              <a:off x="4689475" y="469900"/>
              <a:ext cx="3603625" cy="21082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ZoneTexte 7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y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BCsAADAMAADcMgAAdg4AAAAgAAAmAAAACAAAAP//////////"/>
                </a:ext>
              </a:extLst>
            </p:cNvSpPr>
            <p:nvPr/>
          </p:nvSpPr>
          <p:spPr>
            <a:xfrm>
              <a:off x="6992620" y="1981200"/>
              <a:ext cx="12750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 moves</a:t>
              </a:r>
            </a:p>
          </p:txBody>
        </p:sp>
      </p:grpSp>
      <p:grpSp>
        <p:nvGrpSpPr>
          <p:cNvPr id="14" name="Grouper 23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B0AAAAfAAAAVAAAAAAAAAAAAAAAAAAAAAAAAAAAAAAAAAAAAAAAAAAAAAAAAAAAAAAAAAAAAAAAAAAAAAAAAAAAAAAAAAAAAAAAAAAAAAAAAAAAAAAAAAAAAAAAAAAAACEAAAAYAAAAFAAAAAAAAAD0GgAANBYAACgoAAAQAAAAJgAAAAgAAAD/////AAAAAA=="/>
              </a:ext>
            </a:extLst>
          </p:cNvGrpSpPr>
          <p:nvPr/>
        </p:nvGrpSpPr>
        <p:grpSpPr>
          <a:xfrm>
            <a:off x="0" y="4381500"/>
            <a:ext cx="3609340" cy="2146300"/>
            <a:chOff x="0" y="4381500"/>
            <a:chExt cx="3609340" cy="2146300"/>
          </a:xfrm>
        </p:grpSpPr>
        <p:pic>
          <p:nvPicPr>
            <p:cNvPr id="16" name="Image 13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PsDAAAAAAAAAAAAAAAAAABkAAAAZAAAAAAAAAAjAAAABAAAAGQAAAAXAAAAFAAAAAAAAAAAAAAA/38AAP9/AAAAAAAACQAAAAQAAABCcms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0GgAANBYAACgoAAAAAAAAJgAAAAgAAAD//////////w=="/>
                </a:ext>
              </a:extLst>
            </p:cNvPicPr>
            <p:nvPr/>
          </p:nvPicPr>
          <p:blipFill>
            <a:blip r:embed="rId6"/>
            <a:srcRect l="0" t="10190" r="0" b="0"/>
            <a:stretch>
              <a:fillRect/>
            </a:stretch>
          </p:blipFill>
          <p:spPr>
            <a:xfrm>
              <a:off x="0" y="4381500"/>
              <a:ext cx="3609340" cy="21463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ZoneTexte 19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lz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hIAAIMiAADPFQAAySQAAAAgAAAmAAAACAAAAP//////////"/>
                </a:ext>
              </a:extLst>
            </p:cNvSpPr>
            <p:nvPr/>
          </p:nvSpPr>
          <p:spPr>
            <a:xfrm>
              <a:off x="2975610" y="5610225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Jags</a:t>
              </a:r>
            </a:p>
          </p:txBody>
        </p:sp>
      </p:grpSp>
      <p:grpSp>
        <p:nvGrpSpPr>
          <p:cNvPr id="17" name="Grouper 22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AAAAAAfAAAAVAAAAAAAAAAAAAAAAAAAAAAAAAAAAAAAAAAAAAAAAAAAAAAAAAAAAAAAAAAAAAAAAAAAAAAAAAAAAAAAAAAAAAAAAAAAAAAAAAAAAAAAAAAAAAAAAAAAACEAAAAYAAAAFAAAABMdAABYGwAA8TIAAMUnAAAQAAAAJgAAAAgAAAD/////AAAAAA=="/>
              </a:ext>
            </a:extLst>
          </p:cNvGrpSpPr>
          <p:nvPr/>
        </p:nvGrpSpPr>
        <p:grpSpPr>
          <a:xfrm>
            <a:off x="4726305" y="4445000"/>
            <a:ext cx="3554730" cy="2019935"/>
            <a:chOff x="4726305" y="4445000"/>
            <a:chExt cx="3554730" cy="2019935"/>
          </a:xfrm>
        </p:grpSpPr>
        <p:pic>
          <p:nvPicPr>
            <p:cNvPr id="19" name="Image 20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IoCAAAAAAAAbhMAAAAAAABkAAAAZAAAAAAAAAAjAAAABAAAAGQAAAAXAAAAFAAAAAAAAAAAAAAA/38AAP9/AAAAAAAACQAAAAQAAABo08e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MdAABYGwAA3DIAAMUnAAAAAAAAJgAAAAgAAAD//////////w=="/>
                </a:ext>
              </a:extLst>
            </p:cNvPicPr>
            <p:nvPr/>
          </p:nvPicPr>
          <p:blipFill>
            <a:blip r:embed="rId7"/>
            <a:srcRect l="0" t="6500" r="0" b="49740"/>
            <a:stretch>
              <a:fillRect/>
            </a:stretch>
          </p:blipFill>
          <p:spPr>
            <a:xfrm>
              <a:off x="4726305" y="4445000"/>
              <a:ext cx="3541395" cy="2019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" name="ZoneTexte 21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iCw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RS8AAMsiAADxMgAAECUAAAAgAAAmAAAACAAAAP//////////"/>
                </a:ext>
              </a:extLst>
            </p:cNvSpPr>
            <p:nvPr/>
          </p:nvSpPr>
          <p:spPr>
            <a:xfrm>
              <a:off x="7684135" y="5655945"/>
              <a:ext cx="59690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Stan</a:t>
              </a:r>
            </a:p>
          </p:txBody>
        </p:sp>
      </p:grpSp>
      <p:sp>
        <p:nvSpPr>
          <p:cNvPr id="20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Fz+//9AOAAAXAMAABAAAAAmAAAACAAAAAEgAAAAAAAA"/>
              </a:ext>
            </a:extLst>
          </p:cNvSpPr>
          <p:nvPr>
            <p:ph type="title"/>
          </p:nvPr>
        </p:nvSpPr>
        <p:spPr>
          <a:xfrm>
            <a:off x="0" y="-266700"/>
            <a:ext cx="9144000" cy="812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400" cap="none"/>
              <a:t>Comparison of the lag for various moves and vs Jags and Stan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C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Things I did not talk about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hXz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K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27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RevBayes can compute marginal likelihoods for model comparison (stepping stone sampling, path sampling)</a:t>
            </a:r>
          </a:p>
          <a:p>
            <a:pPr>
              <a:defRPr lang="fr-fr"/>
            </a:pPr>
            <a:r>
              <a:t>RevBayes can handle mixture models</a:t>
            </a:r>
          </a:p>
          <a:p>
            <a:pPr>
              <a:defRPr lang="fr-fr"/>
            </a:pPr>
            <a:r>
              <a:t>RevBayes can handle infinite mixture models (Dirichlet process)</a:t>
            </a:r>
          </a:p>
          <a:p>
            <a:pPr>
              <a:defRPr lang="fr-fr"/>
            </a:pPr>
            <a:r>
              <a:t>Of course, RevBayes is pretty good at phylogenetics and has the ability to sample tree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8IAAA0BAAApi4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683260"/>
            <a:ext cx="6161405" cy="6174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hO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3gEAAJ3+//9+NAAApQUAABAAAAAmAAAACAAAAAEAAAAAAAAA"/>
              </a:ext>
            </a:extLst>
          </p:cNvSpPr>
          <p:nvPr>
            <p:ph type="title"/>
          </p:nvPr>
        </p:nvSpPr>
        <p:spPr>
          <a:xfrm>
            <a:off x="303530" y="-22542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Distributions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A probabilistic model is made of functions and distributions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4BAADiBgAAbDc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118870"/>
            <a:ext cx="8797290" cy="5739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 conventions</a:t>
            </a:r>
          </a:p>
        </p:txBody>
      </p:sp>
      <p:grpSp>
        <p:nvGrpSpPr>
          <p:cNvPr id="3" name="Grouper 9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FQAAAAfAAAAVAAAAAAAAAAAAAAAAAAAAAAAAAAAAAAAAAAAAAAAAAAAAAAAAAAAAAAAAAAAAAAAAAAAAAAAAAAAAAAAAAAAAAAAAAAAAAAAAAAAAAAAAAAAAAAAAAAAACEAAAAYAAAAFAAAAAAAAAAMCwAAkjgAAIAhAAAQAAAAJgAAAAgAAAD/////AAAAAA=="/>
              </a:ext>
            </a:extLst>
          </p:cNvGrpSpPr>
          <p:nvPr/>
        </p:nvGrpSpPr>
        <p:grpSpPr>
          <a:xfrm>
            <a:off x="0" y="1795780"/>
            <a:ext cx="9196070" cy="3649980"/>
            <a:chOff x="0" y="1795780"/>
            <a:chExt cx="9196070" cy="3649980"/>
          </a:xfrm>
        </p:grpSpPr>
        <p:pic>
          <p:nvPicPr>
            <p:cNvPr id="8" name="Image 3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MCwAAkjgAAIAh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5780"/>
              <a:ext cx="9196070" cy="36499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4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Q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LAEAAIwPAADUCAAAJRMAAAAgAAAmAAAACAAAAP//////////"/>
                </a:ext>
              </a:extLst>
            </p:cNvSpPr>
            <p:nvPr/>
          </p:nvSpPr>
          <p:spPr>
            <a:xfrm>
              <a:off x="190500" y="25273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5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5BEAAKMVAADkGwAAPBkAAAAgAAAmAAAACAAAAP//////////"/>
                </a:ext>
              </a:extLst>
            </p:cNvSpPr>
            <p:nvPr/>
          </p:nvSpPr>
          <p:spPr>
            <a:xfrm>
              <a:off x="2908300" y="3517265"/>
              <a:ext cx="1625600" cy="584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6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BAAAPgbAAAQGAAAkR8AAAAgAAAmAAAACAAAAP//////////"/>
                </a:ext>
              </a:extLst>
            </p:cNvSpPr>
            <p:nvPr/>
          </p:nvSpPr>
          <p:spPr>
            <a:xfrm>
              <a:off x="2667000" y="45466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7"/>
            <p:cNvSpPr>
              <a:extLst>
                <a:ext uri="smNativeData">
  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7A4AAJgLAAAQGAAAhA0AAAAAAAAmAAAACAAAAP//////////"/>
                </a:ext>
              </a:extLst>
            </p:cNvSpPr>
            <p:nvPr/>
          </p:nvSpPr>
          <p:spPr>
            <a:xfrm>
              <a:off x="2425700" y="1884680"/>
              <a:ext cx="1485900" cy="3124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8"/>
          <p:cNvSpPr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BIAAHURAADUHAAAYRMAABAAAAAmAAAACAAAAP//////////"/>
              </a:ext>
            </a:extLst>
          </p:cNvSpPr>
          <p:nvPr/>
        </p:nvSpPr>
        <p:spPr>
          <a:xfrm>
            <a:off x="2933700" y="2837815"/>
            <a:ext cx="1752600" cy="3124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grpSp>
        <p:nvGrpSpPr>
          <p:cNvPr id="3" name="Grouper 11"/>
          <p:cNvGrpSpPr>
            <a:extLst>
              <a:ext uri="smNativeData">
                <pr:smNativeData xmlns:pr="smNativeData" xmlns="smNativeData" val="SMDATA_6_0rbXYhMAAAAlAAAAAQAAAA8BAAAAkAAAAEgAAACQAAAASAAAAAAAAAAAAAAAAAAAABcAAAAUAAAAAAAAAAAAAAD/fwAA/38AAAAAAAAJAAAABAAAAAAAAAAfAAAAVAAAAAAAAAAAAAAAAAAAAAAAAAAAAAAAAAAAAAAAAAAAAAAAAAAAAAAAAAAAAAAAAAAAAAAAAAAAAAAAAAAAAAAAAAAAAAAAAAAAAAAAAAAAAAAAAAAAACEAAAAYAAAAFAAAABoHAACBCQAA2i0AAL4pAAAQAAAAJgAAAAgAAAD/////AAAAAA=="/>
              </a:ext>
            </a:extLst>
          </p:cNvGrpSpPr>
          <p:nvPr/>
        </p:nvGrpSpPr>
        <p:grpSpPr>
          <a:xfrm>
            <a:off x="1154430" y="1544955"/>
            <a:ext cx="6299200" cy="5240655"/>
            <a:chOff x="1154430" y="1544955"/>
            <a:chExt cx="6299200" cy="5240655"/>
          </a:xfrm>
        </p:grpSpPr>
        <p:pic>
          <p:nvPicPr>
            <p:cNvPr id="8" name="Image 6"/>
            <p:cNvPicPr>
              <a:picLocks noChangeAspect="1"/>
              <a:extLst>
                <a:ext uri="smNativeData">
  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MEw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HAACBCQAA2i0AAL4pAAAAAAAAJgAAAAgAAAD//////////w=="/>
                </a:ext>
              </a:extLst>
            </p:cNvPicPr>
            <p:nvPr/>
          </p:nvPicPr>
          <p:blipFill>
            <a:blip r:embed="rId2"/>
            <a:srcRect l="0" t="0" r="48760" b="0"/>
            <a:stretch>
              <a:fillRect/>
            </a:stretch>
          </p:blipFill>
          <p:spPr>
            <a:xfrm>
              <a:off x="1154430" y="1544955"/>
              <a:ext cx="6299200" cy="52406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7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1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qwgAAPcPAADnEgAAIRUAAAAgAAAmAAAACAAAAP//////////"/>
                </a:ext>
              </a:extLst>
            </p:cNvSpPr>
            <p:nvPr/>
          </p:nvSpPr>
          <p:spPr>
            <a:xfrm>
              <a:off x="1409065" y="259524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8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BR8AALUYAABkLAAA4B0AAAAgAAAmAAAACAAAAP//////////"/>
                </a:ext>
              </a:extLst>
            </p:cNvSpPr>
            <p:nvPr/>
          </p:nvSpPr>
          <p:spPr>
            <a:xfrm>
              <a:off x="5042535" y="4016375"/>
              <a:ext cx="2173605" cy="840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9"/>
            <p:cNvSpPr>
              <a:extLst>
                <a:ext uri="smNativeData">
                  <pr:smNativeData xmlns:pr="smNativeData" xmlns="smNativeData" val="SMDATA_15_0rbX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R0AAM0hAABFJwAA9yYAAAAgAAAmAAAACAAAAP//////////"/>
                </a:ext>
              </a:extLst>
            </p:cNvSpPr>
            <p:nvPr/>
          </p:nvSpPr>
          <p:spPr>
            <a:xfrm>
              <a:off x="4719955" y="549465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10"/>
            <p:cNvSpPr>
              <a:extLst>
                <a:ext uri="smNativeData">
  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RsAAEoKAABFJwAADQ0AAAAAAAAmAAAACAAAAP//////////"/>
                </a:ext>
              </a:extLst>
            </p:cNvSpPr>
            <p:nvPr/>
          </p:nvSpPr>
          <p:spPr>
            <a:xfrm>
              <a:off x="4397375" y="1672590"/>
              <a:ext cx="1986280" cy="44894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12"/>
          <p:cNvSpPr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BR8AABwRAAD8MAAAhBcAABAAAAAmAAAACAAAAP//////////"/>
              </a:ext>
            </a:extLst>
          </p:cNvSpPr>
          <p:nvPr/>
        </p:nvSpPr>
        <p:spPr>
          <a:xfrm>
            <a:off x="5042535" y="2781300"/>
            <a:ext cx="2920365" cy="1041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0rbX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0rbX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OCgAAfDgAAAg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770"/>
            <a:ext cx="9182100" cy="5116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RevBayes for the non-phylogeneticist</dc:title>
  <dc:subject/>
  <dc:creator>xx xx</dc:creator>
  <cp:keywords/>
  <dc:description/>
  <cp:lastModifiedBy>boussau</cp:lastModifiedBy>
  <cp:revision>0</cp:revision>
  <dcterms:created xsi:type="dcterms:W3CDTF">2015-04-01T07:05:29Z</dcterms:created>
  <dcterms:modified xsi:type="dcterms:W3CDTF">2022-07-20T08:03:30Z</dcterms:modified>
</cp:coreProperties>
</file>