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>
        <p:scale>
          <a:sx n="55" d="100"/>
          <a:sy n="55" d="100"/>
        </p:scale>
        <p:origin x="69" y="12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36B0-6B17-58D4-768F-F9330E54A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4A739-78C5-7646-EAAB-FD9D5DD33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4B2B7-E3C3-CEB1-7234-FC1BA3D3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C3AB-F1A9-45F5-BDF7-9C03350E996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F6053-5E66-E8E2-5D3D-64936B47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367B8-8D0D-E747-D6EB-30B2ABC0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77F-B6CF-413C-AC04-6180B6D1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625B1-F9ED-FE38-8675-530D27DF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3BF4D-7703-B110-B985-CF5CC4CEC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C151A-8188-D220-02C0-5BD77057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C3AB-F1A9-45F5-BDF7-9C03350E996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815D-BE1E-DF0E-BE4D-06B53C86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937E3-6CB9-6770-6462-386F486A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77F-B6CF-413C-AC04-6180B6D1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2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A14DB5-D177-F860-CA33-C5776EDCE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D0AFA-E49C-B2DC-D0E9-4EBB5461E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7BE5-F370-D23D-5180-7311C7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C3AB-F1A9-45F5-BDF7-9C03350E996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B1DAF-6089-EF23-0882-B18AC287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49ECF-0325-F769-676D-1C40E749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77F-B6CF-413C-AC04-6180B6D1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3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955B-2D32-D687-2A5A-E2A376B0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12B86-024E-DB14-0501-FA19CD3E9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120B-AB47-A5AC-EBDA-363DF136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C3AB-F1A9-45F5-BDF7-9C03350E996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DA034-F008-54F3-83B7-739636F7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7E7E3-708A-5BD8-5A8D-59279551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77F-B6CF-413C-AC04-6180B6D1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9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554E-A78B-50D6-AB3A-090F17B5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DC844-B991-1DED-8D56-3A7EAA703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3DB1C-1395-A78A-3F7E-25E6F0C6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C3AB-F1A9-45F5-BDF7-9C03350E996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DB8F-14EE-376E-FFFB-4732BD818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5FAF6-7719-FA60-00B7-0C2C3BFA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77F-B6CF-413C-AC04-6180B6D1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7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8651-DCD2-7426-5EAB-41FEE612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A5B27-4FF2-46F2-5DB5-7D074A432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04617-5BDB-9D41-DED0-EE1E150B9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D1F1C-B3A8-18E6-8D0E-84B28F22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C3AB-F1A9-45F5-BDF7-9C03350E996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AFF64-5459-BD4E-F651-63208CE7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DDB03-21D2-316C-5883-6493A20F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77F-B6CF-413C-AC04-6180B6D1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6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D5BB-C341-A082-F80B-3CB4F6AC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70207-6E4A-29C7-65F9-7ADE1130E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739DA-B646-6FEA-17AE-A7FD731DC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2FD69-256D-3BE5-C7DF-A5BA03D50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7D8B7-C7B0-00BE-E3B6-10C7ED646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DEEEA-BFFB-7C23-D72A-0D2AB6EB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C3AB-F1A9-45F5-BDF7-9C03350E996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502C1-3B9D-0E22-3BEF-BD873EC3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1C9AE-2BCB-5A42-302D-95ECBB15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77F-B6CF-413C-AC04-6180B6D1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5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662C-CF1F-D5B3-44A1-99D115F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F3D98-461D-A945-22C2-64760D0E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C3AB-F1A9-45F5-BDF7-9C03350E996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FF353-5935-CA3E-1259-76359512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7E2EB-C39C-DD37-34FE-6AF174B2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77F-B6CF-413C-AC04-6180B6D1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0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9EFCD-C2DA-0708-134B-53E3F195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C3AB-F1A9-45F5-BDF7-9C03350E996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5E43B-BE8E-6D4A-E17B-83ADCACC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CC2B3-36B8-C55E-3D5C-53277240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77F-B6CF-413C-AC04-6180B6D1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0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ED2B-27E1-441C-EE40-B3D60D5D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33C1-AF03-318F-7B8B-5557D7D68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F1354-18C1-3DDA-917F-D21B39756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D3009-3553-E0D9-DE84-A9D730BA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C3AB-F1A9-45F5-BDF7-9C03350E996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E6EBB-D700-7F53-BD67-E6F840F1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93C66-FDC9-E7E7-A26B-2059629D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77F-B6CF-413C-AC04-6180B6D1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8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0D0D-57DF-12C8-0311-1C00AA5C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49889-C582-BF84-9B45-744166181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DA477-CF5F-B316-2932-CE1152D70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34C1D-BE6A-DD18-B608-22DDC431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C3AB-F1A9-45F5-BDF7-9C03350E996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FD3B8-CBD6-A854-5153-8B420BE6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AC4F3-E3CB-6815-9626-0171B9F5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77F-B6CF-413C-AC04-6180B6D1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3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BF6CA-7107-5DBC-65B6-D1F8B938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0A6FC-9ED8-DB0A-F691-7001CF703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3ACA8-41B8-7B2B-18C0-5CD15BB67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5C3AB-F1A9-45F5-BDF7-9C03350E996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099AB-8EBF-4AC7-515B-84E7375CE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C927C-0AEB-98CE-3C73-818D2B150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5977F-B6CF-413C-AC04-6180B6D1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6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insidetrack/blog/rotating-devops-role-improves-engineering-service-quality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C06C-82E2-917F-6B25-DB03888E80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1:Industry Best Practices for Pager Rotation Duties in 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1B8F8-7B04-B268-F50B-BD412793E3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Insights from </a:t>
            </a:r>
            <a:r>
              <a:rPr lang="en-US" i="1" dirty="0"/>
              <a:t>The DevOps Handbook</a:t>
            </a:r>
            <a:r>
              <a:rPr lang="en-US" dirty="0"/>
              <a:t> and Leading Industry Practices</a:t>
            </a:r>
            <a:br>
              <a:rPr lang="en-US" dirty="0"/>
            </a:br>
            <a:r>
              <a:rPr lang="en-US" b="1" dirty="0"/>
              <a:t>Boussofyane Ilboudo</a:t>
            </a:r>
            <a:br>
              <a:rPr lang="en-US" dirty="0"/>
            </a:br>
            <a:r>
              <a:rPr lang="en-US" b="1" dirty="0"/>
              <a:t>04/27/2025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8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91CA64-C96B-A0C0-1C8F-1AB1E2069CA4}"/>
              </a:ext>
            </a:extLst>
          </p:cNvPr>
          <p:cNvSpPr txBox="1"/>
          <p:nvPr/>
        </p:nvSpPr>
        <p:spPr>
          <a:xfrm>
            <a:off x="2912165" y="1361661"/>
            <a:ext cx="623431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 10: References </a:t>
            </a:r>
          </a:p>
          <a:p>
            <a:endParaRPr lang="en-US" dirty="0"/>
          </a:p>
          <a:p>
            <a:r>
              <a:rPr lang="en-US" dirty="0"/>
              <a:t>staff, Inside Track. “Rotating DevOps Role Improves Engineering Service Quality.” </a:t>
            </a:r>
            <a:r>
              <a:rPr lang="en-US" i="1" dirty="0"/>
              <a:t>Inside Track Blog</a:t>
            </a:r>
            <a:r>
              <a:rPr lang="en-US" dirty="0"/>
              <a:t>, 21 Feb. 2023, </a:t>
            </a:r>
            <a:r>
              <a:rPr lang="en-US" dirty="0">
                <a:hlinkClick r:id="rId2"/>
              </a:rPr>
              <a:t>https://www.microsoft.com/insidetrack/blog/rotating-devops-role-improves-engineering-service-quality/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i="1" dirty="0"/>
              <a:t>Google SRE - On-Call Rotations: A Comprehensive Guide</a:t>
            </a:r>
            <a:r>
              <a:rPr lang="en-US" dirty="0"/>
              <a:t>. https://sre.google/workbook/on-call/. Accessed 24 Apr. 2025. </a:t>
            </a:r>
          </a:p>
        </p:txBody>
      </p:sp>
    </p:spTree>
    <p:extLst>
      <p:ext uri="{BB962C8B-B14F-4D97-AF65-F5344CB8AC3E}">
        <p14:creationId xmlns:p14="http://schemas.microsoft.com/office/powerpoint/2010/main" val="42577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225E8E-C375-675E-09C9-7FAC59C028C4}"/>
              </a:ext>
            </a:extLst>
          </p:cNvPr>
          <p:cNvSpPr txBox="1"/>
          <p:nvPr/>
        </p:nvSpPr>
        <p:spPr>
          <a:xfrm>
            <a:off x="2126974" y="1321904"/>
            <a:ext cx="86470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 2: Overview of DevOps Pager Rotation</a:t>
            </a:r>
          </a:p>
          <a:p>
            <a:endParaRPr lang="en-US" dirty="0"/>
          </a:p>
          <a:p>
            <a:r>
              <a:rPr lang="en-US" dirty="0"/>
              <a:t>    Definition: Assigning team members to be on call in order to respond to system incidents is known as pager rotation.</a:t>
            </a:r>
          </a:p>
          <a:p>
            <a:endParaRPr lang="en-US" dirty="0"/>
          </a:p>
          <a:p>
            <a:r>
              <a:rPr lang="en-US" dirty="0"/>
              <a:t>    Significance: Guarantees prompt incident response, upholds system dependability, and facilitates ongoing supply.</a:t>
            </a:r>
          </a:p>
          <a:p>
            <a:endParaRPr lang="en-US" dirty="0"/>
          </a:p>
          <a:p>
            <a:r>
              <a:rPr lang="en-US" dirty="0"/>
              <a:t>    Context of DevOps: Complies with the DevOps culture of cooperation and shared accountability between the development and operations teams.</a:t>
            </a:r>
          </a:p>
        </p:txBody>
      </p:sp>
    </p:spTree>
    <p:extLst>
      <p:ext uri="{BB962C8B-B14F-4D97-AF65-F5344CB8AC3E}">
        <p14:creationId xmlns:p14="http://schemas.microsoft.com/office/powerpoint/2010/main" val="26810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1B6433-44DD-0F5B-E2A5-4B7B97D4F966}"/>
              </a:ext>
            </a:extLst>
          </p:cNvPr>
          <p:cNvSpPr txBox="1"/>
          <p:nvPr/>
        </p:nvSpPr>
        <p:spPr>
          <a:xfrm>
            <a:off x="3048828" y="1859340"/>
            <a:ext cx="609765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 3: The DevOps Handbook's Fundamental Ideas</a:t>
            </a:r>
          </a:p>
          <a:p>
            <a:endParaRPr lang="en-US" dirty="0"/>
          </a:p>
          <a:p>
            <a:r>
              <a:rPr lang="en-US" dirty="0"/>
              <a:t>    Shared Responsibility: To promote ownership, all team members are encouraged to take part in on-call responsibilities.</a:t>
            </a:r>
          </a:p>
          <a:p>
            <a:endParaRPr lang="en-US" dirty="0"/>
          </a:p>
          <a:p>
            <a:r>
              <a:rPr lang="en-US" dirty="0"/>
              <a:t>    Blameless Postmortems: Increase system resilience by encouraging learning from events without placing blame.</a:t>
            </a:r>
          </a:p>
          <a:p>
            <a:endParaRPr lang="en-US" dirty="0"/>
          </a:p>
          <a:p>
            <a:r>
              <a:rPr lang="en-US" dirty="0"/>
              <a:t>    Continuous Improvement: Drives system and process improvements using event data.</a:t>
            </a:r>
          </a:p>
        </p:txBody>
      </p:sp>
    </p:spTree>
    <p:extLst>
      <p:ext uri="{BB962C8B-B14F-4D97-AF65-F5344CB8AC3E}">
        <p14:creationId xmlns:p14="http://schemas.microsoft.com/office/powerpoint/2010/main" val="161674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18EAEF-3811-0DEF-787B-88E2C60D387A}"/>
              </a:ext>
            </a:extLst>
          </p:cNvPr>
          <p:cNvSpPr txBox="1"/>
          <p:nvPr/>
        </p:nvSpPr>
        <p:spPr>
          <a:xfrm>
            <a:off x="3048828" y="1859340"/>
            <a:ext cx="609765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 4: Creating Powerful On-Call Rotations </a:t>
            </a:r>
          </a:p>
          <a:p>
            <a:endParaRPr lang="en-US" dirty="0"/>
          </a:p>
          <a:p>
            <a:r>
              <a:rPr lang="en-US" dirty="0"/>
              <a:t>    Rotation Cadence: To balance workload, implement rotations that correspond with sprint cycles (e.g., bi-weekly).</a:t>
            </a:r>
          </a:p>
          <a:p>
            <a:endParaRPr lang="en-US" dirty="0"/>
          </a:p>
          <a:p>
            <a:r>
              <a:rPr lang="en-US" dirty="0"/>
              <a:t>    Primary &amp; Secondary Roles: To guarantee coverage, designate a primary on-call engineer and a backup.</a:t>
            </a:r>
          </a:p>
          <a:p>
            <a:endParaRPr lang="en-US" dirty="0"/>
          </a:p>
          <a:p>
            <a:r>
              <a:rPr lang="en-US" dirty="0"/>
              <a:t>    Handover Procedures: Clearly define the steps involved in transferring on-call duties, including recording any persistent problems.</a:t>
            </a:r>
          </a:p>
        </p:txBody>
      </p:sp>
    </p:spTree>
    <p:extLst>
      <p:ext uri="{BB962C8B-B14F-4D97-AF65-F5344CB8AC3E}">
        <p14:creationId xmlns:p14="http://schemas.microsoft.com/office/powerpoint/2010/main" val="123881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2C54FD-5ACD-0522-898F-58141F62EA27}"/>
              </a:ext>
            </a:extLst>
          </p:cNvPr>
          <p:cNvSpPr txBox="1"/>
          <p:nvPr/>
        </p:nvSpPr>
        <p:spPr>
          <a:xfrm>
            <a:off x="3048828" y="1859340"/>
            <a:ext cx="609765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 5: Reducing Alert Fatigue </a:t>
            </a:r>
          </a:p>
          <a:p>
            <a:endParaRPr lang="en-US" dirty="0"/>
          </a:p>
          <a:p>
            <a:r>
              <a:rPr lang="en-US" dirty="0"/>
              <a:t>    Tuning alerts: Make sure they are actionable and cut down on irrelevant notifications.</a:t>
            </a:r>
          </a:p>
          <a:p>
            <a:endParaRPr lang="en-US" dirty="0"/>
          </a:p>
          <a:p>
            <a:r>
              <a:rPr lang="en-US" dirty="0"/>
              <a:t>    Escalation Policies: Establish explicit escalation procedures to deal with unrecognized or unsolved issues as soon as possible.</a:t>
            </a:r>
          </a:p>
          <a:p>
            <a:endParaRPr lang="en-US" dirty="0"/>
          </a:p>
          <a:p>
            <a:r>
              <a:rPr lang="en-US" dirty="0"/>
              <a:t>    Tooling: To organize and expedite incident responses, use monitoring and alerting technologies (such as PagerDuty).</a:t>
            </a:r>
          </a:p>
        </p:txBody>
      </p:sp>
    </p:spTree>
    <p:extLst>
      <p:ext uri="{BB962C8B-B14F-4D97-AF65-F5344CB8AC3E}">
        <p14:creationId xmlns:p14="http://schemas.microsoft.com/office/powerpoint/2010/main" val="23771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840C6B-33DE-730D-8C3E-8EBB8C3415CF}"/>
              </a:ext>
            </a:extLst>
          </p:cNvPr>
          <p:cNvSpPr txBox="1"/>
          <p:nvPr/>
        </p:nvSpPr>
        <p:spPr>
          <a:xfrm>
            <a:off x="3048828" y="1859340"/>
            <a:ext cx="609765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 6: Assisting Engineers on Call</a:t>
            </a:r>
          </a:p>
          <a:p>
            <a:endParaRPr lang="en-US" dirty="0"/>
          </a:p>
          <a:p>
            <a:r>
              <a:rPr lang="en-US" dirty="0"/>
              <a:t>    Pay: Give on-call employees the proper compensation or time off, particularly for occurrences that occur after hours.</a:t>
            </a:r>
          </a:p>
          <a:p>
            <a:endParaRPr lang="en-US" dirty="0"/>
          </a:p>
          <a:p>
            <a:r>
              <a:rPr lang="en-US" dirty="0"/>
              <a:t>    Wellness Considerations: To avoid burnout, make sure on-call plans provide enough time for relaxation and personal time.</a:t>
            </a:r>
          </a:p>
          <a:p>
            <a:endParaRPr lang="en-US" dirty="0"/>
          </a:p>
          <a:p>
            <a:r>
              <a:rPr lang="en-US" dirty="0"/>
              <a:t>    Training: Provide materials and instruction to get engineers ready for on-call duties.</a:t>
            </a:r>
          </a:p>
        </p:txBody>
      </p:sp>
    </p:spTree>
    <p:extLst>
      <p:ext uri="{BB962C8B-B14F-4D97-AF65-F5344CB8AC3E}">
        <p14:creationId xmlns:p14="http://schemas.microsoft.com/office/powerpoint/2010/main" val="108641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D06FE3-07C3-D958-CB52-3F38919F1C34}"/>
              </a:ext>
            </a:extLst>
          </p:cNvPr>
          <p:cNvSpPr txBox="1"/>
          <p:nvPr/>
        </p:nvSpPr>
        <p:spPr>
          <a:xfrm>
            <a:off x="3048828" y="1720840"/>
            <a:ext cx="609765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 7: Microsoft's DRI Model Case Study</a:t>
            </a:r>
          </a:p>
          <a:p>
            <a:endParaRPr lang="en-US" dirty="0"/>
          </a:p>
          <a:p>
            <a:r>
              <a:rPr lang="en-US" dirty="0"/>
              <a:t>    Directly Responsible Individual (DRI): A revolving position with an emphasis on incident and service health management.</a:t>
            </a:r>
          </a:p>
          <a:p>
            <a:endParaRPr lang="en-US" dirty="0"/>
          </a:p>
          <a:p>
            <a:r>
              <a:rPr lang="en-US" dirty="0"/>
              <a:t>    Benefits include faster incident reaction times, fewer support tickets, and more productive developers.</a:t>
            </a:r>
          </a:p>
          <a:p>
            <a:endParaRPr lang="en-US" dirty="0"/>
          </a:p>
          <a:p>
            <a:r>
              <a:rPr lang="en-US" dirty="0"/>
              <a:t>    Implementation: A backup DRI is included, and the DRI role rotates every two weeks to correspond with sprint cycles.</a:t>
            </a:r>
          </a:p>
        </p:txBody>
      </p:sp>
    </p:spTree>
    <p:extLst>
      <p:ext uri="{BB962C8B-B14F-4D97-AF65-F5344CB8AC3E}">
        <p14:creationId xmlns:p14="http://schemas.microsoft.com/office/powerpoint/2010/main" val="208254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AC2B08-59E9-E246-953E-FE392C98F14A}"/>
              </a:ext>
            </a:extLst>
          </p:cNvPr>
          <p:cNvSpPr txBox="1"/>
          <p:nvPr/>
        </p:nvSpPr>
        <p:spPr>
          <a:xfrm>
            <a:off x="3048828" y="1582341"/>
            <a:ext cx="609765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 8: Google's SRE Approach Case Study</a:t>
            </a:r>
          </a:p>
          <a:p>
            <a:endParaRPr lang="en-US" dirty="0"/>
          </a:p>
          <a:p>
            <a:r>
              <a:rPr lang="en-US" dirty="0"/>
              <a:t>    The on-call culture places a strong emphasis on team relationships and psychological safety in order to manage large pager loads.</a:t>
            </a:r>
          </a:p>
          <a:p>
            <a:endParaRPr lang="en-US" dirty="0"/>
          </a:p>
          <a:p>
            <a:r>
              <a:rPr lang="en-US" dirty="0"/>
              <a:t>    Reducing false positives and making sure alerts are relevant and actionable are the main goals of alert management.</a:t>
            </a:r>
          </a:p>
          <a:p>
            <a:endParaRPr lang="en-US" dirty="0"/>
          </a:p>
          <a:p>
            <a:r>
              <a:rPr lang="en-US" dirty="0"/>
              <a:t>    Team Structure: Shares responsibilities and knowledge by rotating operations personnel and feature developers on-call.LeadDev+8</a:t>
            </a:r>
          </a:p>
        </p:txBody>
      </p:sp>
    </p:spTree>
    <p:extLst>
      <p:ext uri="{BB962C8B-B14F-4D97-AF65-F5344CB8AC3E}">
        <p14:creationId xmlns:p14="http://schemas.microsoft.com/office/powerpoint/2010/main" val="208094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8328AF-99D2-371E-C026-FD9494F66988}"/>
              </a:ext>
            </a:extLst>
          </p:cNvPr>
          <p:cNvSpPr txBox="1"/>
          <p:nvPr/>
        </p:nvSpPr>
        <p:spPr>
          <a:xfrm>
            <a:off x="3048828" y="1859340"/>
            <a:ext cx="609765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 9: Overview of Best Practices</a:t>
            </a:r>
          </a:p>
          <a:p>
            <a:endParaRPr lang="en-US" dirty="0"/>
          </a:p>
          <a:p>
            <a:r>
              <a:rPr lang="en-US" dirty="0"/>
              <a:t>    Equity in Scheduling: Assign team members' on-call responsibilities equitably.</a:t>
            </a:r>
          </a:p>
          <a:p>
            <a:endParaRPr lang="en-US" dirty="0"/>
          </a:p>
          <a:p>
            <a:r>
              <a:rPr lang="en-US" dirty="0"/>
              <a:t>    Clear Communication: Be open and honest about duties and on-call times.</a:t>
            </a:r>
          </a:p>
          <a:p>
            <a:endParaRPr lang="en-US" dirty="0"/>
          </a:p>
          <a:p>
            <a:r>
              <a:rPr lang="en-US" dirty="0"/>
              <a:t>    Constant Feedback: Evaluate and modify on-call procedures on a regular basis in response to team suggestions and incident information.</a:t>
            </a:r>
          </a:p>
        </p:txBody>
      </p:sp>
    </p:spTree>
    <p:extLst>
      <p:ext uri="{BB962C8B-B14F-4D97-AF65-F5344CB8AC3E}">
        <p14:creationId xmlns:p14="http://schemas.microsoft.com/office/powerpoint/2010/main" val="247436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608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Slide 1:Industry Best Practices for Pager Rotation Duties in DevOps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Boussofyane ILBOUDO</dc:creator>
  <cp:lastModifiedBy>Boussofyane ILBOUDO</cp:lastModifiedBy>
  <cp:revision>2</cp:revision>
  <dcterms:created xsi:type="dcterms:W3CDTF">2025-04-24T04:39:28Z</dcterms:created>
  <dcterms:modified xsi:type="dcterms:W3CDTF">2025-04-24T05:19:53Z</dcterms:modified>
</cp:coreProperties>
</file>