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59" autoAdjust="0"/>
    <p:restoredTop sz="94660"/>
  </p:normalViewPr>
  <p:slideViewPr>
    <p:cSldViewPr snapToGrid="0">
      <p:cViewPr>
        <p:scale>
          <a:sx n="65" d="100"/>
          <a:sy n="65" d="100"/>
        </p:scale>
        <p:origin x="27" y="9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B4083-0F4E-1AB0-EFCB-09C34D0003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4ECFD7-FA48-2E9C-EB79-82A7A9E1B3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FE0C10-D9D8-9316-6467-119D0144A7DE}"/>
              </a:ext>
            </a:extLst>
          </p:cNvPr>
          <p:cNvSpPr>
            <a:spLocks noGrp="1"/>
          </p:cNvSpPr>
          <p:nvPr>
            <p:ph type="dt" sz="half" idx="10"/>
          </p:nvPr>
        </p:nvSpPr>
        <p:spPr/>
        <p:txBody>
          <a:bodyPr/>
          <a:lstStyle/>
          <a:p>
            <a:fld id="{DEFFC452-18DA-412D-9E79-108967067BA7}" type="datetimeFigureOut">
              <a:rPr lang="en-US" smtClean="0"/>
              <a:t>5/6/2025</a:t>
            </a:fld>
            <a:endParaRPr lang="en-US"/>
          </a:p>
        </p:txBody>
      </p:sp>
      <p:sp>
        <p:nvSpPr>
          <p:cNvPr id="5" name="Footer Placeholder 4">
            <a:extLst>
              <a:ext uri="{FF2B5EF4-FFF2-40B4-BE49-F238E27FC236}">
                <a16:creationId xmlns:a16="http://schemas.microsoft.com/office/drawing/2014/main" id="{D15C33AE-5228-3E96-F68C-EF1ACBB4D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03A65-92AE-30E1-5A99-8E6C869B15FC}"/>
              </a:ext>
            </a:extLst>
          </p:cNvPr>
          <p:cNvSpPr>
            <a:spLocks noGrp="1"/>
          </p:cNvSpPr>
          <p:nvPr>
            <p:ph type="sldNum" sz="quarter" idx="12"/>
          </p:nvPr>
        </p:nvSpPr>
        <p:spPr/>
        <p:txBody>
          <a:bodyPr/>
          <a:lstStyle/>
          <a:p>
            <a:fld id="{DBF7C69C-83A9-450C-8145-62FADF97DA01}" type="slidenum">
              <a:rPr lang="en-US" smtClean="0"/>
              <a:t>‹#›</a:t>
            </a:fld>
            <a:endParaRPr lang="en-US"/>
          </a:p>
        </p:txBody>
      </p:sp>
    </p:spTree>
    <p:extLst>
      <p:ext uri="{BB962C8B-B14F-4D97-AF65-F5344CB8AC3E}">
        <p14:creationId xmlns:p14="http://schemas.microsoft.com/office/powerpoint/2010/main" val="2017120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3A273-0383-6AC7-0633-3B692420CB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7A481F-8803-0DFD-3B40-354B279F43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410557-A2E6-10C5-4894-4CC958AD26E1}"/>
              </a:ext>
            </a:extLst>
          </p:cNvPr>
          <p:cNvSpPr>
            <a:spLocks noGrp="1"/>
          </p:cNvSpPr>
          <p:nvPr>
            <p:ph type="dt" sz="half" idx="10"/>
          </p:nvPr>
        </p:nvSpPr>
        <p:spPr/>
        <p:txBody>
          <a:bodyPr/>
          <a:lstStyle/>
          <a:p>
            <a:fld id="{DEFFC452-18DA-412D-9E79-108967067BA7}" type="datetimeFigureOut">
              <a:rPr lang="en-US" smtClean="0"/>
              <a:t>5/6/2025</a:t>
            </a:fld>
            <a:endParaRPr lang="en-US"/>
          </a:p>
        </p:txBody>
      </p:sp>
      <p:sp>
        <p:nvSpPr>
          <p:cNvPr id="5" name="Footer Placeholder 4">
            <a:extLst>
              <a:ext uri="{FF2B5EF4-FFF2-40B4-BE49-F238E27FC236}">
                <a16:creationId xmlns:a16="http://schemas.microsoft.com/office/drawing/2014/main" id="{8ED6327A-CAF9-CC58-C694-56D0A27AA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97246-6542-3967-E869-FFC40C0A6DF8}"/>
              </a:ext>
            </a:extLst>
          </p:cNvPr>
          <p:cNvSpPr>
            <a:spLocks noGrp="1"/>
          </p:cNvSpPr>
          <p:nvPr>
            <p:ph type="sldNum" sz="quarter" idx="12"/>
          </p:nvPr>
        </p:nvSpPr>
        <p:spPr/>
        <p:txBody>
          <a:bodyPr/>
          <a:lstStyle/>
          <a:p>
            <a:fld id="{DBF7C69C-83A9-450C-8145-62FADF97DA01}" type="slidenum">
              <a:rPr lang="en-US" smtClean="0"/>
              <a:t>‹#›</a:t>
            </a:fld>
            <a:endParaRPr lang="en-US"/>
          </a:p>
        </p:txBody>
      </p:sp>
    </p:spTree>
    <p:extLst>
      <p:ext uri="{BB962C8B-B14F-4D97-AF65-F5344CB8AC3E}">
        <p14:creationId xmlns:p14="http://schemas.microsoft.com/office/powerpoint/2010/main" val="1051296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29D678-29B4-34B8-5865-33AF8B0431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E8E4608-846E-369A-982B-7DC6AED207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758E8A-9639-6464-ACA4-3055CF7A6F49}"/>
              </a:ext>
            </a:extLst>
          </p:cNvPr>
          <p:cNvSpPr>
            <a:spLocks noGrp="1"/>
          </p:cNvSpPr>
          <p:nvPr>
            <p:ph type="dt" sz="half" idx="10"/>
          </p:nvPr>
        </p:nvSpPr>
        <p:spPr/>
        <p:txBody>
          <a:bodyPr/>
          <a:lstStyle/>
          <a:p>
            <a:fld id="{DEFFC452-18DA-412D-9E79-108967067BA7}" type="datetimeFigureOut">
              <a:rPr lang="en-US" smtClean="0"/>
              <a:t>5/6/2025</a:t>
            </a:fld>
            <a:endParaRPr lang="en-US"/>
          </a:p>
        </p:txBody>
      </p:sp>
      <p:sp>
        <p:nvSpPr>
          <p:cNvPr id="5" name="Footer Placeholder 4">
            <a:extLst>
              <a:ext uri="{FF2B5EF4-FFF2-40B4-BE49-F238E27FC236}">
                <a16:creationId xmlns:a16="http://schemas.microsoft.com/office/drawing/2014/main" id="{4E67BFDB-A024-B96F-36F0-AEC3973924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F60F4E-46BB-6D67-829C-C62E09C9F76B}"/>
              </a:ext>
            </a:extLst>
          </p:cNvPr>
          <p:cNvSpPr>
            <a:spLocks noGrp="1"/>
          </p:cNvSpPr>
          <p:nvPr>
            <p:ph type="sldNum" sz="quarter" idx="12"/>
          </p:nvPr>
        </p:nvSpPr>
        <p:spPr/>
        <p:txBody>
          <a:bodyPr/>
          <a:lstStyle/>
          <a:p>
            <a:fld id="{DBF7C69C-83A9-450C-8145-62FADF97DA01}" type="slidenum">
              <a:rPr lang="en-US" smtClean="0"/>
              <a:t>‹#›</a:t>
            </a:fld>
            <a:endParaRPr lang="en-US"/>
          </a:p>
        </p:txBody>
      </p:sp>
    </p:spTree>
    <p:extLst>
      <p:ext uri="{BB962C8B-B14F-4D97-AF65-F5344CB8AC3E}">
        <p14:creationId xmlns:p14="http://schemas.microsoft.com/office/powerpoint/2010/main" val="1464327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D6EC4-CC0B-4143-A87A-97CB29DC38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1DE610-EF62-5B6B-FD5E-38EC2D7CA5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B014E1-2C72-B4F7-35E2-08541D2CB574}"/>
              </a:ext>
            </a:extLst>
          </p:cNvPr>
          <p:cNvSpPr>
            <a:spLocks noGrp="1"/>
          </p:cNvSpPr>
          <p:nvPr>
            <p:ph type="dt" sz="half" idx="10"/>
          </p:nvPr>
        </p:nvSpPr>
        <p:spPr/>
        <p:txBody>
          <a:bodyPr/>
          <a:lstStyle/>
          <a:p>
            <a:fld id="{DEFFC452-18DA-412D-9E79-108967067BA7}" type="datetimeFigureOut">
              <a:rPr lang="en-US" smtClean="0"/>
              <a:t>5/6/2025</a:t>
            </a:fld>
            <a:endParaRPr lang="en-US"/>
          </a:p>
        </p:txBody>
      </p:sp>
      <p:sp>
        <p:nvSpPr>
          <p:cNvPr id="5" name="Footer Placeholder 4">
            <a:extLst>
              <a:ext uri="{FF2B5EF4-FFF2-40B4-BE49-F238E27FC236}">
                <a16:creationId xmlns:a16="http://schemas.microsoft.com/office/drawing/2014/main" id="{F5478937-0594-007A-1C66-A818D4C81E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9364C-33D9-4ADC-4127-382CFFE93014}"/>
              </a:ext>
            </a:extLst>
          </p:cNvPr>
          <p:cNvSpPr>
            <a:spLocks noGrp="1"/>
          </p:cNvSpPr>
          <p:nvPr>
            <p:ph type="sldNum" sz="quarter" idx="12"/>
          </p:nvPr>
        </p:nvSpPr>
        <p:spPr/>
        <p:txBody>
          <a:bodyPr/>
          <a:lstStyle/>
          <a:p>
            <a:fld id="{DBF7C69C-83A9-450C-8145-62FADF97DA01}" type="slidenum">
              <a:rPr lang="en-US" smtClean="0"/>
              <a:t>‹#›</a:t>
            </a:fld>
            <a:endParaRPr lang="en-US"/>
          </a:p>
        </p:txBody>
      </p:sp>
    </p:spTree>
    <p:extLst>
      <p:ext uri="{BB962C8B-B14F-4D97-AF65-F5344CB8AC3E}">
        <p14:creationId xmlns:p14="http://schemas.microsoft.com/office/powerpoint/2010/main" val="400793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9CF5-5E5A-EE88-D686-A4015A81D4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F1DD07-3506-756B-A4D0-5BD8A99658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B2C7A2-7DF9-37E4-4724-0BF652BEDB54}"/>
              </a:ext>
            </a:extLst>
          </p:cNvPr>
          <p:cNvSpPr>
            <a:spLocks noGrp="1"/>
          </p:cNvSpPr>
          <p:nvPr>
            <p:ph type="dt" sz="half" idx="10"/>
          </p:nvPr>
        </p:nvSpPr>
        <p:spPr/>
        <p:txBody>
          <a:bodyPr/>
          <a:lstStyle/>
          <a:p>
            <a:fld id="{DEFFC452-18DA-412D-9E79-108967067BA7}" type="datetimeFigureOut">
              <a:rPr lang="en-US" smtClean="0"/>
              <a:t>5/6/2025</a:t>
            </a:fld>
            <a:endParaRPr lang="en-US"/>
          </a:p>
        </p:txBody>
      </p:sp>
      <p:sp>
        <p:nvSpPr>
          <p:cNvPr id="5" name="Footer Placeholder 4">
            <a:extLst>
              <a:ext uri="{FF2B5EF4-FFF2-40B4-BE49-F238E27FC236}">
                <a16:creationId xmlns:a16="http://schemas.microsoft.com/office/drawing/2014/main" id="{111277D7-836F-1C36-7CC6-F5ECF04A9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D49AE2-E843-B6B3-2C96-B63CE75FE11A}"/>
              </a:ext>
            </a:extLst>
          </p:cNvPr>
          <p:cNvSpPr>
            <a:spLocks noGrp="1"/>
          </p:cNvSpPr>
          <p:nvPr>
            <p:ph type="sldNum" sz="quarter" idx="12"/>
          </p:nvPr>
        </p:nvSpPr>
        <p:spPr/>
        <p:txBody>
          <a:bodyPr/>
          <a:lstStyle/>
          <a:p>
            <a:fld id="{DBF7C69C-83A9-450C-8145-62FADF97DA01}" type="slidenum">
              <a:rPr lang="en-US" smtClean="0"/>
              <a:t>‹#›</a:t>
            </a:fld>
            <a:endParaRPr lang="en-US"/>
          </a:p>
        </p:txBody>
      </p:sp>
    </p:spTree>
    <p:extLst>
      <p:ext uri="{BB962C8B-B14F-4D97-AF65-F5344CB8AC3E}">
        <p14:creationId xmlns:p14="http://schemas.microsoft.com/office/powerpoint/2010/main" val="1491108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4118-EEF5-465A-94B4-C5A7A147D2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C0F8E3-2F36-256E-A664-E659C35D2B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5DF516-1E3E-D30D-660C-0FB3189A28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FFCCD0-984E-F07F-82A2-404024B6CFA3}"/>
              </a:ext>
            </a:extLst>
          </p:cNvPr>
          <p:cNvSpPr>
            <a:spLocks noGrp="1"/>
          </p:cNvSpPr>
          <p:nvPr>
            <p:ph type="dt" sz="half" idx="10"/>
          </p:nvPr>
        </p:nvSpPr>
        <p:spPr/>
        <p:txBody>
          <a:bodyPr/>
          <a:lstStyle/>
          <a:p>
            <a:fld id="{DEFFC452-18DA-412D-9E79-108967067BA7}" type="datetimeFigureOut">
              <a:rPr lang="en-US" smtClean="0"/>
              <a:t>5/6/2025</a:t>
            </a:fld>
            <a:endParaRPr lang="en-US"/>
          </a:p>
        </p:txBody>
      </p:sp>
      <p:sp>
        <p:nvSpPr>
          <p:cNvPr id="6" name="Footer Placeholder 5">
            <a:extLst>
              <a:ext uri="{FF2B5EF4-FFF2-40B4-BE49-F238E27FC236}">
                <a16:creationId xmlns:a16="http://schemas.microsoft.com/office/drawing/2014/main" id="{5F344A3D-D064-0431-101C-7AAB9A9BA0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F9CE06-9A7E-BCB6-7A61-977DF20CD708}"/>
              </a:ext>
            </a:extLst>
          </p:cNvPr>
          <p:cNvSpPr>
            <a:spLocks noGrp="1"/>
          </p:cNvSpPr>
          <p:nvPr>
            <p:ph type="sldNum" sz="quarter" idx="12"/>
          </p:nvPr>
        </p:nvSpPr>
        <p:spPr/>
        <p:txBody>
          <a:bodyPr/>
          <a:lstStyle/>
          <a:p>
            <a:fld id="{DBF7C69C-83A9-450C-8145-62FADF97DA01}" type="slidenum">
              <a:rPr lang="en-US" smtClean="0"/>
              <a:t>‹#›</a:t>
            </a:fld>
            <a:endParaRPr lang="en-US"/>
          </a:p>
        </p:txBody>
      </p:sp>
    </p:spTree>
    <p:extLst>
      <p:ext uri="{BB962C8B-B14F-4D97-AF65-F5344CB8AC3E}">
        <p14:creationId xmlns:p14="http://schemas.microsoft.com/office/powerpoint/2010/main" val="3794795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38459-05A3-8AA5-C825-AA747F2156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870156-3A69-5FD1-7D41-3E0056FAF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FC9525-39DC-1B3B-F7E9-9A97D572EA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43E407-2259-201C-1A8C-8E52978C62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BD8CF4-0A66-0A81-AB51-C0E2CD4818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301072-2658-F7CA-4151-D1639842E3E8}"/>
              </a:ext>
            </a:extLst>
          </p:cNvPr>
          <p:cNvSpPr>
            <a:spLocks noGrp="1"/>
          </p:cNvSpPr>
          <p:nvPr>
            <p:ph type="dt" sz="half" idx="10"/>
          </p:nvPr>
        </p:nvSpPr>
        <p:spPr/>
        <p:txBody>
          <a:bodyPr/>
          <a:lstStyle/>
          <a:p>
            <a:fld id="{DEFFC452-18DA-412D-9E79-108967067BA7}" type="datetimeFigureOut">
              <a:rPr lang="en-US" smtClean="0"/>
              <a:t>5/6/2025</a:t>
            </a:fld>
            <a:endParaRPr lang="en-US"/>
          </a:p>
        </p:txBody>
      </p:sp>
      <p:sp>
        <p:nvSpPr>
          <p:cNvPr id="8" name="Footer Placeholder 7">
            <a:extLst>
              <a:ext uri="{FF2B5EF4-FFF2-40B4-BE49-F238E27FC236}">
                <a16:creationId xmlns:a16="http://schemas.microsoft.com/office/drawing/2014/main" id="{F86D139D-6FB6-8755-3F82-AF8DF30387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7B7112-F29B-71FB-4CFF-B0C03C1FF6EA}"/>
              </a:ext>
            </a:extLst>
          </p:cNvPr>
          <p:cNvSpPr>
            <a:spLocks noGrp="1"/>
          </p:cNvSpPr>
          <p:nvPr>
            <p:ph type="sldNum" sz="quarter" idx="12"/>
          </p:nvPr>
        </p:nvSpPr>
        <p:spPr/>
        <p:txBody>
          <a:bodyPr/>
          <a:lstStyle/>
          <a:p>
            <a:fld id="{DBF7C69C-83A9-450C-8145-62FADF97DA01}" type="slidenum">
              <a:rPr lang="en-US" smtClean="0"/>
              <a:t>‹#›</a:t>
            </a:fld>
            <a:endParaRPr lang="en-US"/>
          </a:p>
        </p:txBody>
      </p:sp>
    </p:spTree>
    <p:extLst>
      <p:ext uri="{BB962C8B-B14F-4D97-AF65-F5344CB8AC3E}">
        <p14:creationId xmlns:p14="http://schemas.microsoft.com/office/powerpoint/2010/main" val="3178702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AFDD2-1941-B8BA-4F65-15718F8FE3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0C44F6-65D7-1339-3FFF-21062B96D7B7}"/>
              </a:ext>
            </a:extLst>
          </p:cNvPr>
          <p:cNvSpPr>
            <a:spLocks noGrp="1"/>
          </p:cNvSpPr>
          <p:nvPr>
            <p:ph type="dt" sz="half" idx="10"/>
          </p:nvPr>
        </p:nvSpPr>
        <p:spPr/>
        <p:txBody>
          <a:bodyPr/>
          <a:lstStyle/>
          <a:p>
            <a:fld id="{DEFFC452-18DA-412D-9E79-108967067BA7}" type="datetimeFigureOut">
              <a:rPr lang="en-US" smtClean="0"/>
              <a:t>5/6/2025</a:t>
            </a:fld>
            <a:endParaRPr lang="en-US"/>
          </a:p>
        </p:txBody>
      </p:sp>
      <p:sp>
        <p:nvSpPr>
          <p:cNvPr id="4" name="Footer Placeholder 3">
            <a:extLst>
              <a:ext uri="{FF2B5EF4-FFF2-40B4-BE49-F238E27FC236}">
                <a16:creationId xmlns:a16="http://schemas.microsoft.com/office/drawing/2014/main" id="{794063D1-3E09-BA3E-00C6-12CC4BFD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A2589C-FC6E-2214-A9BA-B8ABE1570D57}"/>
              </a:ext>
            </a:extLst>
          </p:cNvPr>
          <p:cNvSpPr>
            <a:spLocks noGrp="1"/>
          </p:cNvSpPr>
          <p:nvPr>
            <p:ph type="sldNum" sz="quarter" idx="12"/>
          </p:nvPr>
        </p:nvSpPr>
        <p:spPr/>
        <p:txBody>
          <a:bodyPr/>
          <a:lstStyle/>
          <a:p>
            <a:fld id="{DBF7C69C-83A9-450C-8145-62FADF97DA01}" type="slidenum">
              <a:rPr lang="en-US" smtClean="0"/>
              <a:t>‹#›</a:t>
            </a:fld>
            <a:endParaRPr lang="en-US"/>
          </a:p>
        </p:txBody>
      </p:sp>
    </p:spTree>
    <p:extLst>
      <p:ext uri="{BB962C8B-B14F-4D97-AF65-F5344CB8AC3E}">
        <p14:creationId xmlns:p14="http://schemas.microsoft.com/office/powerpoint/2010/main" val="2070128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DAFC0C-4AB5-7506-506A-CBCAD78FDF15}"/>
              </a:ext>
            </a:extLst>
          </p:cNvPr>
          <p:cNvSpPr>
            <a:spLocks noGrp="1"/>
          </p:cNvSpPr>
          <p:nvPr>
            <p:ph type="dt" sz="half" idx="10"/>
          </p:nvPr>
        </p:nvSpPr>
        <p:spPr/>
        <p:txBody>
          <a:bodyPr/>
          <a:lstStyle/>
          <a:p>
            <a:fld id="{DEFFC452-18DA-412D-9E79-108967067BA7}" type="datetimeFigureOut">
              <a:rPr lang="en-US" smtClean="0"/>
              <a:t>5/6/2025</a:t>
            </a:fld>
            <a:endParaRPr lang="en-US"/>
          </a:p>
        </p:txBody>
      </p:sp>
      <p:sp>
        <p:nvSpPr>
          <p:cNvPr id="3" name="Footer Placeholder 2">
            <a:extLst>
              <a:ext uri="{FF2B5EF4-FFF2-40B4-BE49-F238E27FC236}">
                <a16:creationId xmlns:a16="http://schemas.microsoft.com/office/drawing/2014/main" id="{2FEC5618-7564-8E53-AF68-AA32FC054C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59DDB4-7941-409A-AB7A-2F9E11C399D2}"/>
              </a:ext>
            </a:extLst>
          </p:cNvPr>
          <p:cNvSpPr>
            <a:spLocks noGrp="1"/>
          </p:cNvSpPr>
          <p:nvPr>
            <p:ph type="sldNum" sz="quarter" idx="12"/>
          </p:nvPr>
        </p:nvSpPr>
        <p:spPr/>
        <p:txBody>
          <a:bodyPr/>
          <a:lstStyle/>
          <a:p>
            <a:fld id="{DBF7C69C-83A9-450C-8145-62FADF97DA01}" type="slidenum">
              <a:rPr lang="en-US" smtClean="0"/>
              <a:t>‹#›</a:t>
            </a:fld>
            <a:endParaRPr lang="en-US"/>
          </a:p>
        </p:txBody>
      </p:sp>
    </p:spTree>
    <p:extLst>
      <p:ext uri="{BB962C8B-B14F-4D97-AF65-F5344CB8AC3E}">
        <p14:creationId xmlns:p14="http://schemas.microsoft.com/office/powerpoint/2010/main" val="368212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27D4C-3A2D-419A-F4D5-26BFAED789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363E94-331E-D4FA-58B4-61434F3F0B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CFF45A-3F53-BF57-2076-A52E2BEC1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FA5AF5-5105-7975-1FEC-3383FE44C124}"/>
              </a:ext>
            </a:extLst>
          </p:cNvPr>
          <p:cNvSpPr>
            <a:spLocks noGrp="1"/>
          </p:cNvSpPr>
          <p:nvPr>
            <p:ph type="dt" sz="half" idx="10"/>
          </p:nvPr>
        </p:nvSpPr>
        <p:spPr/>
        <p:txBody>
          <a:bodyPr/>
          <a:lstStyle/>
          <a:p>
            <a:fld id="{DEFFC452-18DA-412D-9E79-108967067BA7}" type="datetimeFigureOut">
              <a:rPr lang="en-US" smtClean="0"/>
              <a:t>5/6/2025</a:t>
            </a:fld>
            <a:endParaRPr lang="en-US"/>
          </a:p>
        </p:txBody>
      </p:sp>
      <p:sp>
        <p:nvSpPr>
          <p:cNvPr id="6" name="Footer Placeholder 5">
            <a:extLst>
              <a:ext uri="{FF2B5EF4-FFF2-40B4-BE49-F238E27FC236}">
                <a16:creationId xmlns:a16="http://schemas.microsoft.com/office/drawing/2014/main" id="{6DE6821B-0E22-6FEA-EF91-762A80744C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F3DA75-16A1-268A-C19C-BBF04E67EA13}"/>
              </a:ext>
            </a:extLst>
          </p:cNvPr>
          <p:cNvSpPr>
            <a:spLocks noGrp="1"/>
          </p:cNvSpPr>
          <p:nvPr>
            <p:ph type="sldNum" sz="quarter" idx="12"/>
          </p:nvPr>
        </p:nvSpPr>
        <p:spPr/>
        <p:txBody>
          <a:bodyPr/>
          <a:lstStyle/>
          <a:p>
            <a:fld id="{DBF7C69C-83A9-450C-8145-62FADF97DA01}" type="slidenum">
              <a:rPr lang="en-US" smtClean="0"/>
              <a:t>‹#›</a:t>
            </a:fld>
            <a:endParaRPr lang="en-US"/>
          </a:p>
        </p:txBody>
      </p:sp>
    </p:spTree>
    <p:extLst>
      <p:ext uri="{BB962C8B-B14F-4D97-AF65-F5344CB8AC3E}">
        <p14:creationId xmlns:p14="http://schemas.microsoft.com/office/powerpoint/2010/main" val="2501096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9FD8-9E06-C452-9C09-A816A4168F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1F404C-1095-AB25-8E08-BBC46ACAB2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C2227D-0C63-A758-5322-3796863D6F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538343-EE67-E539-D9C5-6A39718492E1}"/>
              </a:ext>
            </a:extLst>
          </p:cNvPr>
          <p:cNvSpPr>
            <a:spLocks noGrp="1"/>
          </p:cNvSpPr>
          <p:nvPr>
            <p:ph type="dt" sz="half" idx="10"/>
          </p:nvPr>
        </p:nvSpPr>
        <p:spPr/>
        <p:txBody>
          <a:bodyPr/>
          <a:lstStyle/>
          <a:p>
            <a:fld id="{DEFFC452-18DA-412D-9E79-108967067BA7}" type="datetimeFigureOut">
              <a:rPr lang="en-US" smtClean="0"/>
              <a:t>5/6/2025</a:t>
            </a:fld>
            <a:endParaRPr lang="en-US"/>
          </a:p>
        </p:txBody>
      </p:sp>
      <p:sp>
        <p:nvSpPr>
          <p:cNvPr id="6" name="Footer Placeholder 5">
            <a:extLst>
              <a:ext uri="{FF2B5EF4-FFF2-40B4-BE49-F238E27FC236}">
                <a16:creationId xmlns:a16="http://schemas.microsoft.com/office/drawing/2014/main" id="{760700AD-12FA-54FA-EF4C-5BDB16A144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B240DE-BF03-77BF-93CE-E99608D6B079}"/>
              </a:ext>
            </a:extLst>
          </p:cNvPr>
          <p:cNvSpPr>
            <a:spLocks noGrp="1"/>
          </p:cNvSpPr>
          <p:nvPr>
            <p:ph type="sldNum" sz="quarter" idx="12"/>
          </p:nvPr>
        </p:nvSpPr>
        <p:spPr/>
        <p:txBody>
          <a:bodyPr/>
          <a:lstStyle/>
          <a:p>
            <a:fld id="{DBF7C69C-83A9-450C-8145-62FADF97DA01}" type="slidenum">
              <a:rPr lang="en-US" smtClean="0"/>
              <a:t>‹#›</a:t>
            </a:fld>
            <a:endParaRPr lang="en-US"/>
          </a:p>
        </p:txBody>
      </p:sp>
    </p:spTree>
    <p:extLst>
      <p:ext uri="{BB962C8B-B14F-4D97-AF65-F5344CB8AC3E}">
        <p14:creationId xmlns:p14="http://schemas.microsoft.com/office/powerpoint/2010/main" val="985259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7B5472-18DB-D17C-D525-8E6C962442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0F9DCC-2633-2357-31BC-6412BAC8D9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0BF317-734F-0002-4CBC-E6682CE3B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EFFC452-18DA-412D-9E79-108967067BA7}" type="datetimeFigureOut">
              <a:rPr lang="en-US" smtClean="0"/>
              <a:t>5/6/2025</a:t>
            </a:fld>
            <a:endParaRPr lang="en-US"/>
          </a:p>
        </p:txBody>
      </p:sp>
      <p:sp>
        <p:nvSpPr>
          <p:cNvPr id="5" name="Footer Placeholder 4">
            <a:extLst>
              <a:ext uri="{FF2B5EF4-FFF2-40B4-BE49-F238E27FC236}">
                <a16:creationId xmlns:a16="http://schemas.microsoft.com/office/drawing/2014/main" id="{B6B8A5B9-E1C0-5572-0B30-2B36C08AFF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B5D105E-EF87-BDA0-7F10-A9B996C47D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F7C69C-83A9-450C-8145-62FADF97DA01}" type="slidenum">
              <a:rPr lang="en-US" smtClean="0"/>
              <a:t>‹#›</a:t>
            </a:fld>
            <a:endParaRPr lang="en-US"/>
          </a:p>
        </p:txBody>
      </p:sp>
    </p:spTree>
    <p:extLst>
      <p:ext uri="{BB962C8B-B14F-4D97-AF65-F5344CB8AC3E}">
        <p14:creationId xmlns:p14="http://schemas.microsoft.com/office/powerpoint/2010/main" val="877989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psnet.ahrq.gov/issue/barriers-and-enhancers-trust-just-culture-hospital-settings-systematic-review" TargetMode="External"/><Relationship Id="rId2" Type="http://schemas.openxmlformats.org/officeDocument/2006/relationships/hyperlink" Target="https://humanisticsystems.com/2023/10/18/why-is-it-just-so-difficult-barriers-to-just-culture-in-the-real-world/"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79E1D3-54EB-D5A5-D126-B745FE49392C}"/>
              </a:ext>
            </a:extLst>
          </p:cNvPr>
          <p:cNvSpPr txBox="1"/>
          <p:nvPr/>
        </p:nvSpPr>
        <p:spPr>
          <a:xfrm>
            <a:off x="3047301" y="2276935"/>
            <a:ext cx="6094602" cy="2585323"/>
          </a:xfrm>
          <a:prstGeom prst="rect">
            <a:avLst/>
          </a:prstGeom>
          <a:noFill/>
        </p:spPr>
        <p:txBody>
          <a:bodyPr wrap="square">
            <a:spAutoFit/>
          </a:bodyPr>
          <a:lstStyle/>
          <a:p>
            <a:r>
              <a:rPr lang="en-US" dirty="0"/>
              <a:t>Slide 1: Title: Barriers to Implementing a Just Culture in Healthcare</a:t>
            </a:r>
          </a:p>
          <a:p>
            <a:endParaRPr lang="en-US" dirty="0"/>
          </a:p>
          <a:p>
            <a:r>
              <a:rPr lang="en-US" dirty="0"/>
              <a:t>Subtitle: Understanding Challenges to Foster a Learning Environment</a:t>
            </a:r>
          </a:p>
          <a:p>
            <a:endParaRPr lang="en-US" dirty="0"/>
          </a:p>
          <a:p>
            <a:r>
              <a:rPr lang="en-US" dirty="0"/>
              <a:t>Presenter's Name: Boussofyane Ilboudo</a:t>
            </a:r>
          </a:p>
          <a:p>
            <a:endParaRPr lang="en-US" dirty="0"/>
          </a:p>
          <a:p>
            <a:r>
              <a:rPr lang="en-US" dirty="0"/>
              <a:t>Date: 05/04/2025 </a:t>
            </a:r>
          </a:p>
        </p:txBody>
      </p:sp>
    </p:spTree>
    <p:extLst>
      <p:ext uri="{BB962C8B-B14F-4D97-AF65-F5344CB8AC3E}">
        <p14:creationId xmlns:p14="http://schemas.microsoft.com/office/powerpoint/2010/main" val="1712962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D4D9B3-882C-60D1-C767-F3542E1A7299}"/>
              </a:ext>
            </a:extLst>
          </p:cNvPr>
          <p:cNvSpPr txBox="1"/>
          <p:nvPr/>
        </p:nvSpPr>
        <p:spPr>
          <a:xfrm>
            <a:off x="3047301" y="1445938"/>
            <a:ext cx="6094602" cy="3970318"/>
          </a:xfrm>
          <a:prstGeom prst="rect">
            <a:avLst/>
          </a:prstGeom>
          <a:noFill/>
        </p:spPr>
        <p:txBody>
          <a:bodyPr wrap="square">
            <a:spAutoFit/>
          </a:bodyPr>
          <a:lstStyle/>
          <a:p>
            <a:r>
              <a:rPr lang="en-US" dirty="0"/>
              <a:t>Slide 10: Conclusion</a:t>
            </a:r>
          </a:p>
          <a:p>
            <a:endParaRPr lang="en-US" dirty="0"/>
          </a:p>
          <a:p>
            <a:r>
              <a:rPr lang="en-US" dirty="0"/>
              <a:t>    In summary, establishing a just culture is difficult yet necessary for patient safety.</a:t>
            </a:r>
          </a:p>
          <a:p>
            <a:endParaRPr lang="en-US" dirty="0"/>
          </a:p>
          <a:p>
            <a:r>
              <a:rPr lang="en-US" dirty="0"/>
              <a:t>    Call to Action: Evaluate the culture of your company and pinpoint areas that need work.</a:t>
            </a:r>
          </a:p>
          <a:p>
            <a:endParaRPr lang="en-US" dirty="0"/>
          </a:p>
          <a:p>
            <a:r>
              <a:rPr lang="en-US" dirty="0"/>
              <a:t>Notes for the Speaker:</a:t>
            </a:r>
          </a:p>
          <a:p>
            <a:r>
              <a:rPr lang="en-US" dirty="0"/>
              <a:t>In conclusion, even though establishing a Just Culture is fraught with difficulties, it is imperative to acknowledge and resolve these issues. Let's make a commitment to creating settings where mistakes may be learned from and used to drive ongoing development.</a:t>
            </a:r>
          </a:p>
        </p:txBody>
      </p:sp>
    </p:spTree>
    <p:extLst>
      <p:ext uri="{BB962C8B-B14F-4D97-AF65-F5344CB8AC3E}">
        <p14:creationId xmlns:p14="http://schemas.microsoft.com/office/powerpoint/2010/main" val="521636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930EB9-5C0D-79B3-15F3-3EFD0E737A26}"/>
              </a:ext>
            </a:extLst>
          </p:cNvPr>
          <p:cNvSpPr txBox="1"/>
          <p:nvPr/>
        </p:nvSpPr>
        <p:spPr>
          <a:xfrm>
            <a:off x="369116" y="427838"/>
            <a:ext cx="8808440" cy="2862322"/>
          </a:xfrm>
          <a:prstGeom prst="rect">
            <a:avLst/>
          </a:prstGeom>
          <a:noFill/>
        </p:spPr>
        <p:txBody>
          <a:bodyPr wrap="square">
            <a:spAutoFit/>
          </a:bodyPr>
          <a:lstStyle/>
          <a:p>
            <a:r>
              <a:rPr lang="en-US" dirty="0"/>
              <a:t>“Why Is It Just So Difficult? Barriers to ‘Just Culture’ in the Real World.” Humanistic Systems, 18 Oct. 2023, </a:t>
            </a:r>
            <a:r>
              <a:rPr lang="en-US" dirty="0">
                <a:hlinkClick r:id="rId2"/>
              </a:rPr>
              <a:t>https://humanisticsystems.com/2023/10/18/why-is-it-just-so-difficult-barriers-to-just-culture-in-the-real-world/</a:t>
            </a:r>
            <a:r>
              <a:rPr lang="en-US" dirty="0"/>
              <a:t>. </a:t>
            </a:r>
          </a:p>
          <a:p>
            <a:endParaRPr lang="en-US" dirty="0"/>
          </a:p>
          <a:p>
            <a:endParaRPr lang="en-US" dirty="0"/>
          </a:p>
          <a:p>
            <a:r>
              <a:rPr lang="en-US" dirty="0"/>
              <a:t>Marum, Sjoerd van, et al. “The Barriers and Enhancers to Trust in a Just Culture in Hospital Settings: A Systematic Review.” </a:t>
            </a:r>
            <a:r>
              <a:rPr lang="en-US" i="1" dirty="0"/>
              <a:t>The Barriers and Enhancers to Trust in a Just Culture in Hospital Settings: A Systematic Review</a:t>
            </a:r>
            <a:r>
              <a:rPr lang="en-US" dirty="0"/>
              <a:t>, vol. 18, no. 7, May 2022. </a:t>
            </a:r>
            <a:r>
              <a:rPr lang="en-US" i="1" dirty="0"/>
              <a:t>psnet.ahrq.gov</a:t>
            </a:r>
            <a:r>
              <a:rPr lang="en-US" dirty="0"/>
              <a:t>, </a:t>
            </a:r>
            <a:r>
              <a:rPr lang="en-US" dirty="0">
                <a:hlinkClick r:id="rId3"/>
              </a:rPr>
              <a:t>https://psnet.ahrq.gov/issue/barriers-and-enhancers-trust-just-culture-hospital-settings-systematic-review</a:t>
            </a:r>
            <a:r>
              <a:rPr lang="en-US" dirty="0"/>
              <a:t>. </a:t>
            </a:r>
          </a:p>
        </p:txBody>
      </p:sp>
    </p:spTree>
    <p:extLst>
      <p:ext uri="{BB962C8B-B14F-4D97-AF65-F5344CB8AC3E}">
        <p14:creationId xmlns:p14="http://schemas.microsoft.com/office/powerpoint/2010/main" val="4023092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E1222F-6570-6DF0-A0D6-8D86590D8F3A}"/>
              </a:ext>
            </a:extLst>
          </p:cNvPr>
          <p:cNvSpPr txBox="1"/>
          <p:nvPr/>
        </p:nvSpPr>
        <p:spPr>
          <a:xfrm>
            <a:off x="3047301" y="1445938"/>
            <a:ext cx="6094602" cy="3970318"/>
          </a:xfrm>
          <a:prstGeom prst="rect">
            <a:avLst/>
          </a:prstGeom>
          <a:noFill/>
        </p:spPr>
        <p:txBody>
          <a:bodyPr wrap="square">
            <a:spAutoFit/>
          </a:bodyPr>
          <a:lstStyle/>
          <a:p>
            <a:r>
              <a:rPr lang="en-US" dirty="0"/>
              <a:t>Slide 2: Introduction to Just Culture</a:t>
            </a:r>
          </a:p>
          <a:p>
            <a:endParaRPr lang="en-US" dirty="0"/>
          </a:p>
          <a:p>
            <a:r>
              <a:rPr lang="en-US" dirty="0"/>
              <a:t>    Definition: By differentiating between human error, at-risk conduct, and irresponsible activity, a just culture encourages accountability and learning.</a:t>
            </a:r>
          </a:p>
          <a:p>
            <a:endParaRPr lang="en-US" dirty="0"/>
          </a:p>
          <a:p>
            <a:r>
              <a:rPr lang="en-US" dirty="0"/>
              <a:t>    Goal: Replace a blame-based culture with one that emphasizes growth and learning.</a:t>
            </a:r>
          </a:p>
          <a:p>
            <a:endParaRPr lang="en-US" dirty="0"/>
          </a:p>
          <a:p>
            <a:r>
              <a:rPr lang="en-US" dirty="0"/>
              <a:t>Notes for the Speaker:</a:t>
            </a:r>
          </a:p>
          <a:p>
            <a:r>
              <a:rPr lang="en-US" dirty="0"/>
              <a:t>Patient safety requires a just culture. It promotes fearless error reporting, which enables businesses to grow and learn. The first step in putting it into practice is comprehending its guiding ideas.</a:t>
            </a:r>
          </a:p>
        </p:txBody>
      </p:sp>
    </p:spTree>
    <p:extLst>
      <p:ext uri="{BB962C8B-B14F-4D97-AF65-F5344CB8AC3E}">
        <p14:creationId xmlns:p14="http://schemas.microsoft.com/office/powerpoint/2010/main" val="110509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5A8E53-C230-8D43-473E-B26C7CB4CCEC}"/>
              </a:ext>
            </a:extLst>
          </p:cNvPr>
          <p:cNvSpPr txBox="1"/>
          <p:nvPr/>
        </p:nvSpPr>
        <p:spPr>
          <a:xfrm>
            <a:off x="3047301" y="1861437"/>
            <a:ext cx="6094602" cy="3139321"/>
          </a:xfrm>
          <a:prstGeom prst="rect">
            <a:avLst/>
          </a:prstGeom>
          <a:noFill/>
        </p:spPr>
        <p:txBody>
          <a:bodyPr wrap="square">
            <a:spAutoFit/>
          </a:bodyPr>
          <a:lstStyle/>
          <a:p>
            <a:r>
              <a:rPr lang="en-US" dirty="0"/>
              <a:t>Slide 3: Fear of Repercussions and Liability</a:t>
            </a:r>
          </a:p>
          <a:p>
            <a:endParaRPr lang="en-US" dirty="0"/>
          </a:p>
          <a:p>
            <a:r>
              <a:rPr lang="en-US" dirty="0"/>
              <a:t>    Problem: Employees may underreport errors out of fear of disciplinary consequences.</a:t>
            </a:r>
          </a:p>
          <a:p>
            <a:endParaRPr lang="en-US" dirty="0"/>
          </a:p>
          <a:p>
            <a:r>
              <a:rPr lang="en-US" dirty="0"/>
              <a:t>    Impact: Prevents openness and educational chances.</a:t>
            </a:r>
          </a:p>
          <a:p>
            <a:endParaRPr lang="en-US" dirty="0"/>
          </a:p>
          <a:p>
            <a:r>
              <a:rPr lang="en-US" dirty="0"/>
              <a:t>Speaker Notes: One major obstacle is the fear of punishment. Employees are less likely to report errors when they fear consequences, which keeps the company from recognizing and fixing systematic problems.</a:t>
            </a:r>
          </a:p>
        </p:txBody>
      </p:sp>
    </p:spTree>
    <p:extLst>
      <p:ext uri="{BB962C8B-B14F-4D97-AF65-F5344CB8AC3E}">
        <p14:creationId xmlns:p14="http://schemas.microsoft.com/office/powerpoint/2010/main" val="3132768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DCC29D-DC93-8DC8-BB86-225E2134FE5D}"/>
              </a:ext>
            </a:extLst>
          </p:cNvPr>
          <p:cNvSpPr txBox="1"/>
          <p:nvPr/>
        </p:nvSpPr>
        <p:spPr>
          <a:xfrm>
            <a:off x="3047301" y="1722937"/>
            <a:ext cx="6094602" cy="3416320"/>
          </a:xfrm>
          <a:prstGeom prst="rect">
            <a:avLst/>
          </a:prstGeom>
          <a:noFill/>
        </p:spPr>
        <p:txBody>
          <a:bodyPr wrap="square">
            <a:spAutoFit/>
          </a:bodyPr>
          <a:lstStyle/>
          <a:p>
            <a:r>
              <a:rPr lang="en-US" dirty="0"/>
              <a:t>Slide 4: Absence of Commitment to Leadership</a:t>
            </a:r>
          </a:p>
          <a:p>
            <a:endParaRPr lang="en-US" dirty="0"/>
          </a:p>
          <a:p>
            <a:r>
              <a:rPr lang="en-US" dirty="0"/>
              <a:t>    Problem: Just Culture projects could fail if there isn't strong leadership backing.</a:t>
            </a:r>
          </a:p>
          <a:p>
            <a:endParaRPr lang="en-US" dirty="0"/>
          </a:p>
          <a:p>
            <a:r>
              <a:rPr lang="en-US" dirty="0"/>
              <a:t>    Impact: Staff members' lack of trust and inconsistent application of principles.</a:t>
            </a:r>
          </a:p>
          <a:p>
            <a:endParaRPr lang="en-US" dirty="0"/>
          </a:p>
          <a:p>
            <a:r>
              <a:rPr lang="en-US" dirty="0"/>
              <a:t>Speaker Notes: Effective leadership is essential. The efficacy of the effort may be weakened if leaders fail to prioritize the implementation of Just Culture or set an example of its practices.</a:t>
            </a:r>
          </a:p>
        </p:txBody>
      </p:sp>
    </p:spTree>
    <p:extLst>
      <p:ext uri="{BB962C8B-B14F-4D97-AF65-F5344CB8AC3E}">
        <p14:creationId xmlns:p14="http://schemas.microsoft.com/office/powerpoint/2010/main" val="1615220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4AAE08-D861-05AD-8CE6-172B2CDF968D}"/>
              </a:ext>
            </a:extLst>
          </p:cNvPr>
          <p:cNvSpPr txBox="1"/>
          <p:nvPr/>
        </p:nvSpPr>
        <p:spPr>
          <a:xfrm>
            <a:off x="3047301" y="1722937"/>
            <a:ext cx="6094602" cy="3416320"/>
          </a:xfrm>
          <a:prstGeom prst="rect">
            <a:avLst/>
          </a:prstGeom>
          <a:noFill/>
        </p:spPr>
        <p:txBody>
          <a:bodyPr wrap="square">
            <a:spAutoFit/>
          </a:bodyPr>
          <a:lstStyle/>
          <a:p>
            <a:r>
              <a:rPr lang="en-US" dirty="0"/>
              <a:t>Slide 5: Opposition to Change</a:t>
            </a:r>
          </a:p>
          <a:p>
            <a:endParaRPr lang="en-US" dirty="0"/>
          </a:p>
          <a:p>
            <a:r>
              <a:rPr lang="en-US" dirty="0"/>
              <a:t>    Problem: Employees may be wary of novel ideas because they are used to the current cultures.</a:t>
            </a:r>
          </a:p>
          <a:p>
            <a:endParaRPr lang="en-US" dirty="0"/>
          </a:p>
          <a:p>
            <a:r>
              <a:rPr lang="en-US" dirty="0"/>
              <a:t>    Impact: Delays the uptake of Just Culture ideals.</a:t>
            </a:r>
          </a:p>
          <a:p>
            <a:endParaRPr lang="en-US" dirty="0"/>
          </a:p>
          <a:p>
            <a:r>
              <a:rPr lang="en-US" dirty="0"/>
              <a:t>Notes for the Speaker:</a:t>
            </a:r>
          </a:p>
          <a:p>
            <a:r>
              <a:rPr lang="en-US" dirty="0"/>
              <a:t>Change is difficult. Workers may oppose new procedures, particularly if they feel left out of the change process or don't see the advantages. Communication and involvement are essential.</a:t>
            </a:r>
          </a:p>
        </p:txBody>
      </p:sp>
    </p:spTree>
    <p:extLst>
      <p:ext uri="{BB962C8B-B14F-4D97-AF65-F5344CB8AC3E}">
        <p14:creationId xmlns:p14="http://schemas.microsoft.com/office/powerpoint/2010/main" val="3012633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10C2A1-723F-9FC6-740E-3A775AA2FCDE}"/>
              </a:ext>
            </a:extLst>
          </p:cNvPr>
          <p:cNvSpPr txBox="1"/>
          <p:nvPr/>
        </p:nvSpPr>
        <p:spPr>
          <a:xfrm>
            <a:off x="3047301" y="1584438"/>
            <a:ext cx="6094602" cy="3693319"/>
          </a:xfrm>
          <a:prstGeom prst="rect">
            <a:avLst/>
          </a:prstGeom>
          <a:noFill/>
        </p:spPr>
        <p:txBody>
          <a:bodyPr wrap="square">
            <a:spAutoFit/>
          </a:bodyPr>
          <a:lstStyle/>
          <a:p>
            <a:r>
              <a:rPr lang="en-US" dirty="0"/>
              <a:t>Slide 6: Inadequate Resources and Training</a:t>
            </a:r>
          </a:p>
          <a:p>
            <a:endParaRPr lang="en-US" dirty="0"/>
          </a:p>
          <a:p>
            <a:r>
              <a:rPr lang="en-US" dirty="0"/>
              <a:t>    Problem: Inadequate resources and a lack of instruction on Just Culture concepts.</a:t>
            </a:r>
          </a:p>
          <a:p>
            <a:endParaRPr lang="en-US" dirty="0"/>
          </a:p>
          <a:p>
            <a:r>
              <a:rPr lang="en-US" dirty="0"/>
              <a:t>    Impact: Concepts are applied incorrectly, and initiatives are not maintained.</a:t>
            </a:r>
          </a:p>
          <a:p>
            <a:endParaRPr lang="en-US" dirty="0"/>
          </a:p>
          <a:p>
            <a:r>
              <a:rPr lang="en-US" dirty="0"/>
              <a:t>Notes for the Speaker:</a:t>
            </a:r>
          </a:p>
          <a:p>
            <a:r>
              <a:rPr lang="en-US" dirty="0"/>
              <a:t>Staff members who receive the right training are guaranteed to comprehend the subtleties of Just Culture. Without it, there's a chance that activities would be misunderstood, which could result in either undue leniency or punishment.</a:t>
            </a:r>
          </a:p>
        </p:txBody>
      </p:sp>
    </p:spTree>
    <p:extLst>
      <p:ext uri="{BB962C8B-B14F-4D97-AF65-F5344CB8AC3E}">
        <p14:creationId xmlns:p14="http://schemas.microsoft.com/office/powerpoint/2010/main" val="204314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5F8BDA-E5BD-6B6F-1985-1EE82FF2EE4D}"/>
              </a:ext>
            </a:extLst>
          </p:cNvPr>
          <p:cNvSpPr txBox="1"/>
          <p:nvPr/>
        </p:nvSpPr>
        <p:spPr>
          <a:xfrm>
            <a:off x="3047301" y="1584438"/>
            <a:ext cx="6094602" cy="3693319"/>
          </a:xfrm>
          <a:prstGeom prst="rect">
            <a:avLst/>
          </a:prstGeom>
          <a:noFill/>
        </p:spPr>
        <p:txBody>
          <a:bodyPr wrap="square">
            <a:spAutoFit/>
          </a:bodyPr>
          <a:lstStyle/>
          <a:p>
            <a:r>
              <a:rPr lang="en-US" dirty="0"/>
              <a:t>Slide 7: Intricate Organizational Frameworks</a:t>
            </a:r>
          </a:p>
          <a:p>
            <a:endParaRPr lang="en-US" dirty="0"/>
          </a:p>
          <a:p>
            <a:r>
              <a:rPr lang="en-US" dirty="0"/>
              <a:t>    Problem: Open communication may be hampered by hierarchical structures.</a:t>
            </a:r>
          </a:p>
          <a:p>
            <a:endParaRPr lang="en-US" dirty="0"/>
          </a:p>
          <a:p>
            <a:r>
              <a:rPr lang="en-US" dirty="0"/>
              <a:t>    Impact: Difficulties in promoting openness and collective responsibility.</a:t>
            </a:r>
          </a:p>
          <a:p>
            <a:endParaRPr lang="en-US" dirty="0"/>
          </a:p>
          <a:p>
            <a:r>
              <a:rPr lang="en-US" dirty="0"/>
              <a:t>Notes for the Speaker:</a:t>
            </a:r>
          </a:p>
          <a:p>
            <a:r>
              <a:rPr lang="en-US" dirty="0"/>
              <a:t>Communication can get compartmentalized in complicated organizations. It may be challenging to establish a culture that values transparency and collaborative learning with this structure.</a:t>
            </a:r>
          </a:p>
        </p:txBody>
      </p:sp>
    </p:spTree>
    <p:extLst>
      <p:ext uri="{BB962C8B-B14F-4D97-AF65-F5344CB8AC3E}">
        <p14:creationId xmlns:p14="http://schemas.microsoft.com/office/powerpoint/2010/main" val="2066172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6783CA-6982-BA16-1803-4CBD77A09E28}"/>
              </a:ext>
            </a:extLst>
          </p:cNvPr>
          <p:cNvSpPr txBox="1"/>
          <p:nvPr/>
        </p:nvSpPr>
        <p:spPr>
          <a:xfrm>
            <a:off x="3047301" y="1861437"/>
            <a:ext cx="6094602" cy="3139321"/>
          </a:xfrm>
          <a:prstGeom prst="rect">
            <a:avLst/>
          </a:prstGeom>
          <a:noFill/>
        </p:spPr>
        <p:txBody>
          <a:bodyPr wrap="square">
            <a:spAutoFit/>
          </a:bodyPr>
          <a:lstStyle/>
          <a:p>
            <a:r>
              <a:rPr lang="en-US" dirty="0"/>
              <a:t>Slide 8: Graphic Slide: Obstacles to the Implementation of Just Culture</a:t>
            </a:r>
          </a:p>
          <a:p>
            <a:endParaRPr lang="en-US" dirty="0"/>
          </a:p>
          <a:p>
            <a:r>
              <a:rPr lang="en-US" dirty="0"/>
              <a:t>[Insert a pie or bar chart here that shows how common each obstacle is according to research findings.]</a:t>
            </a:r>
          </a:p>
          <a:p>
            <a:endParaRPr lang="en-US" dirty="0"/>
          </a:p>
          <a:p>
            <a:r>
              <a:rPr lang="en-US" dirty="0"/>
              <a:t>Speaker Notes: The typical obstacles that organizations encounter while putting a Just Culture into practice are depicted in this graphic. It draws attention to areas that need concentrated care in order to support successful adoption.</a:t>
            </a:r>
          </a:p>
        </p:txBody>
      </p:sp>
    </p:spTree>
    <p:extLst>
      <p:ext uri="{BB962C8B-B14F-4D97-AF65-F5344CB8AC3E}">
        <p14:creationId xmlns:p14="http://schemas.microsoft.com/office/powerpoint/2010/main" val="897741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A06CA6-239F-45B4-C986-3D5E1C55DF33}"/>
              </a:ext>
            </a:extLst>
          </p:cNvPr>
          <p:cNvSpPr txBox="1"/>
          <p:nvPr/>
        </p:nvSpPr>
        <p:spPr>
          <a:xfrm>
            <a:off x="3047301" y="753441"/>
            <a:ext cx="6094602" cy="5355312"/>
          </a:xfrm>
          <a:prstGeom prst="rect">
            <a:avLst/>
          </a:prstGeom>
          <a:noFill/>
        </p:spPr>
        <p:txBody>
          <a:bodyPr wrap="square">
            <a:spAutoFit/>
          </a:bodyPr>
          <a:lstStyle/>
          <a:p>
            <a:r>
              <a:rPr lang="en-US" dirty="0"/>
              <a:t>Slide 9: Methods for Getting Past Obstacles</a:t>
            </a:r>
          </a:p>
          <a:p>
            <a:endParaRPr lang="en-US" dirty="0"/>
          </a:p>
          <a:p>
            <a:r>
              <a:rPr lang="en-US" dirty="0"/>
              <a:t>    Engagement of Leadership: Leaders must proactively encourage and exemplify Just Culture practices.</a:t>
            </a:r>
          </a:p>
          <a:p>
            <a:endParaRPr lang="en-US" dirty="0"/>
          </a:p>
          <a:p>
            <a:r>
              <a:rPr lang="en-US" dirty="0"/>
              <a:t>    Education and Training: Give all employees thorough training.</a:t>
            </a:r>
          </a:p>
          <a:p>
            <a:endParaRPr lang="en-US" dirty="0"/>
          </a:p>
          <a:p>
            <a:r>
              <a:rPr lang="en-US" dirty="0"/>
              <a:t>    Open Communication: Promote criticism and fearless conversations about mistakes.</a:t>
            </a:r>
          </a:p>
          <a:p>
            <a:endParaRPr lang="en-US" dirty="0"/>
          </a:p>
          <a:p>
            <a:r>
              <a:rPr lang="en-US" dirty="0"/>
              <a:t>    Resource Allocation: Make sure that programs promoting Just Culture receive enough funding.</a:t>
            </a:r>
          </a:p>
          <a:p>
            <a:endParaRPr lang="en-US" dirty="0"/>
          </a:p>
          <a:p>
            <a:r>
              <a:rPr lang="en-US" dirty="0"/>
              <a:t>Speaker Notes: Intentional tactics are needed to get past these obstacles. Organizations should promote an atmosphere where open communication is the norm, employees need to be properly trained, and leadership must be clearly committed.</a:t>
            </a:r>
          </a:p>
        </p:txBody>
      </p:sp>
    </p:spTree>
    <p:extLst>
      <p:ext uri="{BB962C8B-B14F-4D97-AF65-F5344CB8AC3E}">
        <p14:creationId xmlns:p14="http://schemas.microsoft.com/office/powerpoint/2010/main" val="4140433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TotalTime>
  <Words>836</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Boussofyane ILBOUDO</dc:creator>
  <cp:lastModifiedBy>Boussofyane ILBOUDO</cp:lastModifiedBy>
  <cp:revision>1</cp:revision>
  <dcterms:created xsi:type="dcterms:W3CDTF">2025-05-06T23:22:07Z</dcterms:created>
  <dcterms:modified xsi:type="dcterms:W3CDTF">2025-05-07T00:20:18Z</dcterms:modified>
</cp:coreProperties>
</file>