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boto" charset="1" panose="02000000000000000000"/>
      <p:regular r:id="rId10"/>
    </p:embeddedFont>
    <p:embeddedFont>
      <p:font typeface="Roboto Bold" charset="1" panose="02000000000000000000"/>
      <p:regular r:id="rId11"/>
    </p:embeddedFont>
    <p:embeddedFont>
      <p:font typeface="Roboto Italics" charset="1" panose="02000000000000000000"/>
      <p:regular r:id="rId12"/>
    </p:embeddedFont>
    <p:embeddedFont>
      <p:font typeface="Roboto Bold Italics" charset="1" panose="02000000000000000000"/>
      <p:regular r:id="rId13"/>
    </p:embeddedFont>
    <p:embeddedFont>
      <p:font typeface="Radley" charset="1" panose="00000500000000000000"/>
      <p:regular r:id="rId14"/>
    </p:embeddedFont>
    <p:embeddedFont>
      <p:font typeface="Radley Italics" charset="1" panose="00000500000000000000"/>
      <p:regular r:id="rId15"/>
    </p:embeddedFont>
    <p:embeddedFont>
      <p:font typeface="Open Sans" charset="1" panose="020B0606030504020204"/>
      <p:regular r:id="rId16"/>
    </p:embeddedFont>
    <p:embeddedFont>
      <p:font typeface="Open Sans Bold" charset="1" panose="020B0806030504020204"/>
      <p:regular r:id="rId17"/>
    </p:embeddedFont>
    <p:embeddedFont>
      <p:font typeface="Open Sans Italics" charset="1" panose="020B0606030504020204"/>
      <p:regular r:id="rId18"/>
    </p:embeddedFont>
    <p:embeddedFont>
      <p:font typeface="Open Sans Bold Italics" charset="1" panose="020B0806030504020204"/>
      <p:regular r:id="rId19"/>
    </p:embeddedFont>
    <p:embeddedFont>
      <p:font typeface="Open Sans Light" charset="1" panose="020B0306030504020204"/>
      <p:regular r:id="rId20"/>
    </p:embeddedFont>
    <p:embeddedFont>
      <p:font typeface="Open Sans Light Italics" charset="1" panose="020B0306030504020204"/>
      <p:regular r:id="rId21"/>
    </p:embeddedFont>
    <p:embeddedFont>
      <p:font typeface="Open Sans Ultra-Bold" charset="1" panose="00000000000000000000"/>
      <p:regular r:id="rId22"/>
    </p:embeddedFont>
    <p:embeddedFont>
      <p:font typeface="Open Sans Ultra-Bold Italics" charset="1" panose="00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36" Target="slides/slide13.xml" Type="http://schemas.openxmlformats.org/officeDocument/2006/relationships/slide"/><Relationship Id="rId37" Target="slides/slide1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2" Target="https://github.com/Boutainaelatbaoui/resourciumOptima" TargetMode="External" Type="http://schemas.openxmlformats.org/officeDocument/2006/relationships/hyperlink"/><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2.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3.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4.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0.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191380" y="3169365"/>
            <a:ext cx="11905240" cy="4853305"/>
          </a:xfrm>
          <a:prstGeom prst="rect">
            <a:avLst/>
          </a:prstGeom>
        </p:spPr>
        <p:txBody>
          <a:bodyPr anchor="t" rtlCol="false" tIns="0" lIns="0" bIns="0" rIns="0">
            <a:spAutoFit/>
          </a:bodyPr>
          <a:lstStyle/>
          <a:p>
            <a:pPr algn="ctr">
              <a:lnSpc>
                <a:spcPts val="12575"/>
              </a:lnSpc>
            </a:pPr>
            <a:r>
              <a:rPr lang="en-US" sz="12575" u="sng">
                <a:solidFill>
                  <a:srgbClr val="000000"/>
                </a:solidFill>
                <a:latin typeface="Radley"/>
                <a:hlinkClick r:id="rId2" tooltip="https://github.com/Boutainaelatbaoui/resourciumOptima"/>
              </a:rPr>
              <a:t>Resourcium Optima</a:t>
            </a:r>
          </a:p>
          <a:p>
            <a:pPr algn="ctr">
              <a:lnSpc>
                <a:spcPts val="12575"/>
              </a:lnSpc>
            </a:pPr>
          </a:p>
        </p:txBody>
      </p:sp>
      <p:sp>
        <p:nvSpPr>
          <p:cNvPr name="Freeform 3" id="3"/>
          <p:cNvSpPr/>
          <p:nvPr/>
        </p:nvSpPr>
        <p:spPr>
          <a:xfrm flipH="false" flipV="false" rot="-5400000">
            <a:off x="13337941" y="5086872"/>
            <a:ext cx="7284632" cy="5946909"/>
          </a:xfrm>
          <a:custGeom>
            <a:avLst/>
            <a:gdLst/>
            <a:ahLst/>
            <a:cxnLst/>
            <a:rect r="r" b="b" t="t" l="l"/>
            <a:pathLst>
              <a:path h="5946909" w="7284632">
                <a:moveTo>
                  <a:pt x="0" y="0"/>
                </a:moveTo>
                <a:lnTo>
                  <a:pt x="7284632" y="0"/>
                </a:lnTo>
                <a:lnTo>
                  <a:pt x="7284632" y="5946909"/>
                </a:lnTo>
                <a:lnTo>
                  <a:pt x="0" y="59469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5400000">
            <a:off x="-2966719" y="-1029396"/>
            <a:ext cx="8536036" cy="6968510"/>
          </a:xfrm>
          <a:custGeom>
            <a:avLst/>
            <a:gdLst/>
            <a:ahLst/>
            <a:cxnLst/>
            <a:rect r="r" b="b" t="t" l="l"/>
            <a:pathLst>
              <a:path h="6968510" w="8536036">
                <a:moveTo>
                  <a:pt x="0" y="0"/>
                </a:moveTo>
                <a:lnTo>
                  <a:pt x="8536037" y="0"/>
                </a:lnTo>
                <a:lnTo>
                  <a:pt x="8536037" y="6968510"/>
                </a:lnTo>
                <a:lnTo>
                  <a:pt x="0" y="69685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6495484">
            <a:off x="-2650389" y="5766314"/>
            <a:ext cx="7358179" cy="1913126"/>
          </a:xfrm>
          <a:custGeom>
            <a:avLst/>
            <a:gdLst/>
            <a:ahLst/>
            <a:cxnLst/>
            <a:rect r="r" b="b" t="t" l="l"/>
            <a:pathLst>
              <a:path h="1913126" w="7358179">
                <a:moveTo>
                  <a:pt x="0" y="0"/>
                </a:moveTo>
                <a:lnTo>
                  <a:pt x="7358178" y="0"/>
                </a:lnTo>
                <a:lnTo>
                  <a:pt x="7358178" y="1913126"/>
                </a:lnTo>
                <a:lnTo>
                  <a:pt x="0" y="191312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4700908">
            <a:off x="13301167" y="2610905"/>
            <a:ext cx="7358179" cy="1913126"/>
          </a:xfrm>
          <a:custGeom>
            <a:avLst/>
            <a:gdLst/>
            <a:ahLst/>
            <a:cxnLst/>
            <a:rect r="r" b="b" t="t" l="l"/>
            <a:pathLst>
              <a:path h="1913126" w="7358179">
                <a:moveTo>
                  <a:pt x="0" y="0"/>
                </a:moveTo>
                <a:lnTo>
                  <a:pt x="7358179" y="0"/>
                </a:lnTo>
                <a:lnTo>
                  <a:pt x="7358179" y="1913126"/>
                </a:lnTo>
                <a:lnTo>
                  <a:pt x="0" y="191312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1765743" y="8376802"/>
            <a:ext cx="6741676" cy="580390"/>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000000"/>
                </a:solidFill>
                <a:latin typeface="Open Sans"/>
              </a:rPr>
              <a:t>Réalisée par : Boutaina El Atbaoui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4897210" y="-933172"/>
            <a:ext cx="4408980" cy="3599331"/>
          </a:xfrm>
          <a:custGeom>
            <a:avLst/>
            <a:gdLst/>
            <a:ahLst/>
            <a:cxnLst/>
            <a:rect r="r" b="b" t="t" l="l"/>
            <a:pathLst>
              <a:path h="3599331" w="4408980">
                <a:moveTo>
                  <a:pt x="0" y="0"/>
                </a:moveTo>
                <a:lnTo>
                  <a:pt x="4408979" y="0"/>
                </a:lnTo>
                <a:lnTo>
                  <a:pt x="4408979" y="3599330"/>
                </a:lnTo>
                <a:lnTo>
                  <a:pt x="0" y="3599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700908">
            <a:off x="12732497" y="-624001"/>
            <a:ext cx="7358179" cy="1913126"/>
          </a:xfrm>
          <a:custGeom>
            <a:avLst/>
            <a:gdLst/>
            <a:ahLst/>
            <a:cxnLst/>
            <a:rect r="r" b="b" t="t" l="l"/>
            <a:pathLst>
              <a:path h="1913126" w="7358179">
                <a:moveTo>
                  <a:pt x="0" y="0"/>
                </a:moveTo>
                <a:lnTo>
                  <a:pt x="7358179" y="0"/>
                </a:lnTo>
                <a:lnTo>
                  <a:pt x="7358179" y="1913126"/>
                </a:lnTo>
                <a:lnTo>
                  <a:pt x="0" y="1913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74355" y="2091976"/>
            <a:ext cx="6954540" cy="6866945"/>
          </a:xfrm>
          <a:custGeom>
            <a:avLst/>
            <a:gdLst/>
            <a:ahLst/>
            <a:cxnLst/>
            <a:rect r="r" b="b" t="t" l="l"/>
            <a:pathLst>
              <a:path h="6866945" w="6954540">
                <a:moveTo>
                  <a:pt x="0" y="0"/>
                </a:moveTo>
                <a:lnTo>
                  <a:pt x="6954540" y="0"/>
                </a:lnTo>
                <a:lnTo>
                  <a:pt x="6954540" y="6866945"/>
                </a:lnTo>
                <a:lnTo>
                  <a:pt x="0" y="6866945"/>
                </a:lnTo>
                <a:lnTo>
                  <a:pt x="0" y="0"/>
                </a:lnTo>
                <a:close/>
              </a:path>
            </a:pathLst>
          </a:custGeom>
          <a:blipFill>
            <a:blip r:embed="rId6"/>
            <a:stretch>
              <a:fillRect l="-38810" t="0" r="-36882" b="0"/>
            </a:stretch>
          </a:blipFill>
        </p:spPr>
      </p:sp>
      <p:sp>
        <p:nvSpPr>
          <p:cNvPr name="TextBox 5" id="5"/>
          <p:cNvSpPr txBox="true"/>
          <p:nvPr/>
        </p:nvSpPr>
        <p:spPr>
          <a:xfrm rot="0">
            <a:off x="8632203" y="3088203"/>
            <a:ext cx="8112228" cy="1200150"/>
          </a:xfrm>
          <a:prstGeom prst="rect">
            <a:avLst/>
          </a:prstGeom>
        </p:spPr>
        <p:txBody>
          <a:bodyPr anchor="t" rtlCol="false" tIns="0" lIns="0" bIns="0" rIns="0">
            <a:spAutoFit/>
          </a:bodyPr>
          <a:lstStyle/>
          <a:p>
            <a:pPr>
              <a:lnSpc>
                <a:spcPts val="9000"/>
              </a:lnSpc>
            </a:pPr>
            <a:r>
              <a:rPr lang="en-US" sz="9000">
                <a:solidFill>
                  <a:srgbClr val="D49E26"/>
                </a:solidFill>
                <a:latin typeface="Radley"/>
              </a:rPr>
              <a:t>Servlets et JSP</a:t>
            </a:r>
          </a:p>
        </p:txBody>
      </p:sp>
      <p:sp>
        <p:nvSpPr>
          <p:cNvPr name="TextBox 6" id="6"/>
          <p:cNvSpPr txBox="true"/>
          <p:nvPr/>
        </p:nvSpPr>
        <p:spPr>
          <a:xfrm rot="0">
            <a:off x="7528895" y="4741858"/>
            <a:ext cx="9572805" cy="1490981"/>
          </a:xfrm>
          <a:prstGeom prst="rect">
            <a:avLst/>
          </a:prstGeom>
        </p:spPr>
        <p:txBody>
          <a:bodyPr anchor="t" rtlCol="false" tIns="0" lIns="0" bIns="0" rIns="0">
            <a:spAutoFit/>
          </a:bodyPr>
          <a:lstStyle/>
          <a:p>
            <a:pPr algn="ctr">
              <a:lnSpc>
                <a:spcPts val="3919"/>
              </a:lnSpc>
            </a:pPr>
            <a:r>
              <a:rPr lang="en-US" sz="2799" spc="27">
                <a:solidFill>
                  <a:srgbClr val="665D5A"/>
                </a:solidFill>
                <a:latin typeface="Roboto"/>
              </a:rPr>
              <a:t>Les servlets sont des classes Java qui gèrent les demandes HTTP et génèrent des réponses.</a:t>
            </a:r>
          </a:p>
          <a:p>
            <a:pPr algn="ctr">
              <a:lnSpc>
                <a:spcPts val="3919"/>
              </a:lnSpc>
            </a:pPr>
          </a:p>
        </p:txBody>
      </p:sp>
      <p:sp>
        <p:nvSpPr>
          <p:cNvPr name="TextBox 7" id="7"/>
          <p:cNvSpPr txBox="true"/>
          <p:nvPr/>
        </p:nvSpPr>
        <p:spPr>
          <a:xfrm rot="0">
            <a:off x="7605095" y="6404289"/>
            <a:ext cx="9572805" cy="1490981"/>
          </a:xfrm>
          <a:prstGeom prst="rect">
            <a:avLst/>
          </a:prstGeom>
        </p:spPr>
        <p:txBody>
          <a:bodyPr anchor="t" rtlCol="false" tIns="0" lIns="0" bIns="0" rIns="0">
            <a:spAutoFit/>
          </a:bodyPr>
          <a:lstStyle/>
          <a:p>
            <a:pPr algn="ctr">
              <a:lnSpc>
                <a:spcPts val="3919"/>
              </a:lnSpc>
            </a:pPr>
            <a:r>
              <a:rPr lang="en-US" sz="2799" spc="27">
                <a:solidFill>
                  <a:srgbClr val="665D5A"/>
                </a:solidFill>
                <a:latin typeface="Roboto"/>
              </a:rPr>
              <a:t>Les JSP sont une autre technologie Java pour le développement web. Elles permettent d'incorporer du code Java directement dans des pages HTML.</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4897210" y="-933172"/>
            <a:ext cx="4408980" cy="3599331"/>
          </a:xfrm>
          <a:custGeom>
            <a:avLst/>
            <a:gdLst/>
            <a:ahLst/>
            <a:cxnLst/>
            <a:rect r="r" b="b" t="t" l="l"/>
            <a:pathLst>
              <a:path h="3599331" w="4408980">
                <a:moveTo>
                  <a:pt x="0" y="0"/>
                </a:moveTo>
                <a:lnTo>
                  <a:pt x="4408979" y="0"/>
                </a:lnTo>
                <a:lnTo>
                  <a:pt x="4408979" y="3599330"/>
                </a:lnTo>
                <a:lnTo>
                  <a:pt x="0" y="3599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700908">
            <a:off x="12732497" y="-624001"/>
            <a:ext cx="7358179" cy="1913126"/>
          </a:xfrm>
          <a:custGeom>
            <a:avLst/>
            <a:gdLst/>
            <a:ahLst/>
            <a:cxnLst/>
            <a:rect r="r" b="b" t="t" l="l"/>
            <a:pathLst>
              <a:path h="1913126" w="7358179">
                <a:moveTo>
                  <a:pt x="0" y="0"/>
                </a:moveTo>
                <a:lnTo>
                  <a:pt x="7358179" y="0"/>
                </a:lnTo>
                <a:lnTo>
                  <a:pt x="7358179" y="1913126"/>
                </a:lnTo>
                <a:lnTo>
                  <a:pt x="0" y="1913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2861762"/>
            <a:ext cx="5311229" cy="5327373"/>
          </a:xfrm>
          <a:custGeom>
            <a:avLst/>
            <a:gdLst/>
            <a:ahLst/>
            <a:cxnLst/>
            <a:rect r="r" b="b" t="t" l="l"/>
            <a:pathLst>
              <a:path h="5327373" w="5311229">
                <a:moveTo>
                  <a:pt x="0" y="0"/>
                </a:moveTo>
                <a:lnTo>
                  <a:pt x="5311229" y="0"/>
                </a:lnTo>
                <a:lnTo>
                  <a:pt x="5311229" y="5327372"/>
                </a:lnTo>
                <a:lnTo>
                  <a:pt x="0" y="5327372"/>
                </a:lnTo>
                <a:lnTo>
                  <a:pt x="0" y="0"/>
                </a:lnTo>
                <a:close/>
              </a:path>
            </a:pathLst>
          </a:custGeom>
          <a:blipFill>
            <a:blip r:embed="rId6"/>
            <a:stretch>
              <a:fillRect l="0" t="0" r="0" b="0"/>
            </a:stretch>
          </a:blipFill>
        </p:spPr>
      </p:sp>
      <p:sp>
        <p:nvSpPr>
          <p:cNvPr name="TextBox 5" id="5"/>
          <p:cNvSpPr txBox="true"/>
          <p:nvPr/>
        </p:nvSpPr>
        <p:spPr>
          <a:xfrm rot="0">
            <a:off x="8077949" y="2843152"/>
            <a:ext cx="8627097" cy="1200150"/>
          </a:xfrm>
          <a:prstGeom prst="rect">
            <a:avLst/>
          </a:prstGeom>
        </p:spPr>
        <p:txBody>
          <a:bodyPr anchor="t" rtlCol="false" tIns="0" lIns="0" bIns="0" rIns="0">
            <a:spAutoFit/>
          </a:bodyPr>
          <a:lstStyle/>
          <a:p>
            <a:pPr>
              <a:lnSpc>
                <a:spcPts val="9000"/>
              </a:lnSpc>
            </a:pPr>
            <a:r>
              <a:rPr lang="en-US" sz="9000">
                <a:solidFill>
                  <a:srgbClr val="D49E26"/>
                </a:solidFill>
                <a:latin typeface="Radley"/>
              </a:rPr>
              <a:t>JPA &amp; Hibernate</a:t>
            </a:r>
          </a:p>
        </p:txBody>
      </p:sp>
      <p:sp>
        <p:nvSpPr>
          <p:cNvPr name="TextBox 6" id="6"/>
          <p:cNvSpPr txBox="true"/>
          <p:nvPr/>
        </p:nvSpPr>
        <p:spPr>
          <a:xfrm rot="0">
            <a:off x="7528895" y="4741858"/>
            <a:ext cx="9572805" cy="1490981"/>
          </a:xfrm>
          <a:prstGeom prst="rect">
            <a:avLst/>
          </a:prstGeom>
        </p:spPr>
        <p:txBody>
          <a:bodyPr anchor="t" rtlCol="false" tIns="0" lIns="0" bIns="0" rIns="0">
            <a:spAutoFit/>
          </a:bodyPr>
          <a:lstStyle/>
          <a:p>
            <a:pPr algn="ctr">
              <a:lnSpc>
                <a:spcPts val="3919"/>
              </a:lnSpc>
            </a:pPr>
            <a:r>
              <a:rPr lang="en-US" sz="2799" spc="27">
                <a:solidFill>
                  <a:srgbClr val="665D5A"/>
                </a:solidFill>
                <a:latin typeface="Roboto"/>
              </a:rPr>
              <a:t>JPA est une API Java standard qui définit une interface commune pour la gestion des objets et de leur persistance dans une base de données.</a:t>
            </a:r>
          </a:p>
        </p:txBody>
      </p:sp>
      <p:sp>
        <p:nvSpPr>
          <p:cNvPr name="TextBox 7" id="7"/>
          <p:cNvSpPr txBox="true"/>
          <p:nvPr/>
        </p:nvSpPr>
        <p:spPr>
          <a:xfrm rot="0">
            <a:off x="7605095" y="6707679"/>
            <a:ext cx="9572805" cy="1490981"/>
          </a:xfrm>
          <a:prstGeom prst="rect">
            <a:avLst/>
          </a:prstGeom>
        </p:spPr>
        <p:txBody>
          <a:bodyPr anchor="t" rtlCol="false" tIns="0" lIns="0" bIns="0" rIns="0">
            <a:spAutoFit/>
          </a:bodyPr>
          <a:lstStyle/>
          <a:p>
            <a:pPr algn="ctr">
              <a:lnSpc>
                <a:spcPts val="3919"/>
              </a:lnSpc>
            </a:pPr>
            <a:r>
              <a:rPr lang="en-US" sz="2799" spc="27">
                <a:solidFill>
                  <a:srgbClr val="665D5A"/>
                </a:solidFill>
                <a:latin typeface="Roboto"/>
              </a:rPr>
              <a:t>Hibernate est un framework de mise en œuvre de la spécification JPA, ainsi qu'un ORM (Object-Relational Mapping) populaire pour Java.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07460" y="7741862"/>
            <a:ext cx="6235304" cy="5090276"/>
          </a:xfrm>
          <a:custGeom>
            <a:avLst/>
            <a:gdLst/>
            <a:ahLst/>
            <a:cxnLst/>
            <a:rect r="r" b="b" t="t" l="l"/>
            <a:pathLst>
              <a:path h="5090276" w="6235304">
                <a:moveTo>
                  <a:pt x="0" y="0"/>
                </a:moveTo>
                <a:lnTo>
                  <a:pt x="6235304" y="0"/>
                </a:lnTo>
                <a:lnTo>
                  <a:pt x="6235304" y="5090276"/>
                </a:lnTo>
                <a:lnTo>
                  <a:pt x="0" y="50902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875842" y="4289428"/>
            <a:ext cx="12536316" cy="1212843"/>
          </a:xfrm>
          <a:prstGeom prst="rect">
            <a:avLst/>
          </a:prstGeom>
        </p:spPr>
        <p:txBody>
          <a:bodyPr anchor="t" rtlCol="false" tIns="0" lIns="0" bIns="0" rIns="0">
            <a:spAutoFit/>
          </a:bodyPr>
          <a:lstStyle/>
          <a:p>
            <a:pPr algn="ctr">
              <a:lnSpc>
                <a:spcPts val="9124"/>
              </a:lnSpc>
            </a:pPr>
            <a:r>
              <a:rPr lang="en-US" sz="9124">
                <a:solidFill>
                  <a:srgbClr val="000000"/>
                </a:solidFill>
                <a:latin typeface="Radley"/>
              </a:rPr>
              <a:t>Serveur d’application</a:t>
            </a:r>
          </a:p>
        </p:txBody>
      </p:sp>
      <p:sp>
        <p:nvSpPr>
          <p:cNvPr name="Freeform 4" id="4"/>
          <p:cNvSpPr/>
          <p:nvPr/>
        </p:nvSpPr>
        <p:spPr>
          <a:xfrm flipH="false" flipV="false" rot="-10800000">
            <a:off x="13518549" y="-2545138"/>
            <a:ext cx="6235304" cy="5090276"/>
          </a:xfrm>
          <a:custGeom>
            <a:avLst/>
            <a:gdLst/>
            <a:ahLst/>
            <a:cxnLst/>
            <a:rect r="r" b="b" t="t" l="l"/>
            <a:pathLst>
              <a:path h="5090276" w="6235304">
                <a:moveTo>
                  <a:pt x="0" y="0"/>
                </a:moveTo>
                <a:lnTo>
                  <a:pt x="6235305" y="0"/>
                </a:lnTo>
                <a:lnTo>
                  <a:pt x="6235305" y="5090276"/>
                </a:lnTo>
                <a:lnTo>
                  <a:pt x="0" y="5090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4700908">
            <a:off x="13422610" y="-494605"/>
            <a:ext cx="7358179" cy="1913126"/>
          </a:xfrm>
          <a:custGeom>
            <a:avLst/>
            <a:gdLst/>
            <a:ahLst/>
            <a:cxnLst/>
            <a:rect r="r" b="b" t="t" l="l"/>
            <a:pathLst>
              <a:path h="1913126" w="7358179">
                <a:moveTo>
                  <a:pt x="0" y="0"/>
                </a:moveTo>
                <a:lnTo>
                  <a:pt x="7358179" y="0"/>
                </a:lnTo>
                <a:lnTo>
                  <a:pt x="7358179" y="1913127"/>
                </a:lnTo>
                <a:lnTo>
                  <a:pt x="0" y="19131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6495484">
            <a:off x="-2082073" y="8643738"/>
            <a:ext cx="7358179" cy="1913126"/>
          </a:xfrm>
          <a:custGeom>
            <a:avLst/>
            <a:gdLst/>
            <a:ahLst/>
            <a:cxnLst/>
            <a:rect r="r" b="b" t="t" l="l"/>
            <a:pathLst>
              <a:path h="1913126" w="7358179">
                <a:moveTo>
                  <a:pt x="0" y="0"/>
                </a:moveTo>
                <a:lnTo>
                  <a:pt x="7358179" y="0"/>
                </a:lnTo>
                <a:lnTo>
                  <a:pt x="7358179" y="1913127"/>
                </a:lnTo>
                <a:lnTo>
                  <a:pt x="0" y="191312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4897210" y="-933172"/>
            <a:ext cx="4408980" cy="3599331"/>
          </a:xfrm>
          <a:custGeom>
            <a:avLst/>
            <a:gdLst/>
            <a:ahLst/>
            <a:cxnLst/>
            <a:rect r="r" b="b" t="t" l="l"/>
            <a:pathLst>
              <a:path h="3599331" w="4408980">
                <a:moveTo>
                  <a:pt x="0" y="0"/>
                </a:moveTo>
                <a:lnTo>
                  <a:pt x="4408979" y="0"/>
                </a:lnTo>
                <a:lnTo>
                  <a:pt x="4408979" y="3599330"/>
                </a:lnTo>
                <a:lnTo>
                  <a:pt x="0" y="3599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700908">
            <a:off x="12732497" y="-624001"/>
            <a:ext cx="7358179" cy="1913126"/>
          </a:xfrm>
          <a:custGeom>
            <a:avLst/>
            <a:gdLst/>
            <a:ahLst/>
            <a:cxnLst/>
            <a:rect r="r" b="b" t="t" l="l"/>
            <a:pathLst>
              <a:path h="1913126" w="7358179">
                <a:moveTo>
                  <a:pt x="0" y="0"/>
                </a:moveTo>
                <a:lnTo>
                  <a:pt x="7358179" y="0"/>
                </a:lnTo>
                <a:lnTo>
                  <a:pt x="7358179" y="1913126"/>
                </a:lnTo>
                <a:lnTo>
                  <a:pt x="0" y="1913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3272951"/>
            <a:ext cx="5857658" cy="4185793"/>
          </a:xfrm>
          <a:custGeom>
            <a:avLst/>
            <a:gdLst/>
            <a:ahLst/>
            <a:cxnLst/>
            <a:rect r="r" b="b" t="t" l="l"/>
            <a:pathLst>
              <a:path h="4185793" w="5857658">
                <a:moveTo>
                  <a:pt x="0" y="0"/>
                </a:moveTo>
                <a:lnTo>
                  <a:pt x="5857658" y="0"/>
                </a:lnTo>
                <a:lnTo>
                  <a:pt x="5857658" y="4185794"/>
                </a:lnTo>
                <a:lnTo>
                  <a:pt x="0" y="4185794"/>
                </a:lnTo>
                <a:lnTo>
                  <a:pt x="0" y="0"/>
                </a:lnTo>
                <a:close/>
              </a:path>
            </a:pathLst>
          </a:custGeom>
          <a:blipFill>
            <a:blip r:embed="rId6"/>
            <a:stretch>
              <a:fillRect l="0" t="0" r="-385" b="0"/>
            </a:stretch>
          </a:blipFill>
        </p:spPr>
      </p:sp>
      <p:sp>
        <p:nvSpPr>
          <p:cNvPr name="TextBox 5" id="5"/>
          <p:cNvSpPr txBox="true"/>
          <p:nvPr/>
        </p:nvSpPr>
        <p:spPr>
          <a:xfrm rot="0">
            <a:off x="8715195" y="3190056"/>
            <a:ext cx="6991846" cy="1200150"/>
          </a:xfrm>
          <a:prstGeom prst="rect">
            <a:avLst/>
          </a:prstGeom>
        </p:spPr>
        <p:txBody>
          <a:bodyPr anchor="t" rtlCol="false" tIns="0" lIns="0" bIns="0" rIns="0">
            <a:spAutoFit/>
          </a:bodyPr>
          <a:lstStyle/>
          <a:p>
            <a:pPr algn="ctr">
              <a:lnSpc>
                <a:spcPts val="9000"/>
              </a:lnSpc>
            </a:pPr>
            <a:r>
              <a:rPr lang="en-US" sz="9000">
                <a:solidFill>
                  <a:srgbClr val="D49E26"/>
                </a:solidFill>
                <a:latin typeface="Radley"/>
              </a:rPr>
              <a:t>TOMCAT</a:t>
            </a:r>
          </a:p>
        </p:txBody>
      </p:sp>
      <p:sp>
        <p:nvSpPr>
          <p:cNvPr name="TextBox 6" id="6"/>
          <p:cNvSpPr txBox="true"/>
          <p:nvPr/>
        </p:nvSpPr>
        <p:spPr>
          <a:xfrm rot="0">
            <a:off x="7528895" y="5067300"/>
            <a:ext cx="9572805" cy="1490981"/>
          </a:xfrm>
          <a:prstGeom prst="rect">
            <a:avLst/>
          </a:prstGeom>
        </p:spPr>
        <p:txBody>
          <a:bodyPr anchor="t" rtlCol="false" tIns="0" lIns="0" bIns="0" rIns="0">
            <a:spAutoFit/>
          </a:bodyPr>
          <a:lstStyle/>
          <a:p>
            <a:pPr algn="ctr">
              <a:lnSpc>
                <a:spcPts val="3919"/>
              </a:lnSpc>
            </a:pPr>
            <a:r>
              <a:rPr lang="en-US" sz="2799" spc="27">
                <a:solidFill>
                  <a:srgbClr val="665D5A"/>
                </a:solidFill>
                <a:latin typeface="Roboto"/>
              </a:rPr>
              <a:t>un serveur web/application open-source développé par la Fondation Apache. Il est principalement utilisé pour exécuter des applications web Java</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191380" y="3927743"/>
            <a:ext cx="11905240" cy="1765931"/>
          </a:xfrm>
          <a:prstGeom prst="rect">
            <a:avLst/>
          </a:prstGeom>
        </p:spPr>
        <p:txBody>
          <a:bodyPr anchor="t" rtlCol="false" tIns="0" lIns="0" bIns="0" rIns="0">
            <a:spAutoFit/>
          </a:bodyPr>
          <a:lstStyle/>
          <a:p>
            <a:pPr algn="ctr">
              <a:lnSpc>
                <a:spcPts val="13274"/>
              </a:lnSpc>
            </a:pPr>
            <a:r>
              <a:rPr lang="en-US" sz="13274">
                <a:solidFill>
                  <a:srgbClr val="000000"/>
                </a:solidFill>
                <a:latin typeface="Radley"/>
              </a:rPr>
              <a:t>Merci</a:t>
            </a:r>
          </a:p>
        </p:txBody>
      </p:sp>
      <p:sp>
        <p:nvSpPr>
          <p:cNvPr name="Freeform 3" id="3"/>
          <p:cNvSpPr/>
          <p:nvPr/>
        </p:nvSpPr>
        <p:spPr>
          <a:xfrm flipH="false" flipV="false" rot="-5400000">
            <a:off x="13337941" y="5086872"/>
            <a:ext cx="7284632" cy="5946909"/>
          </a:xfrm>
          <a:custGeom>
            <a:avLst/>
            <a:gdLst/>
            <a:ahLst/>
            <a:cxnLst/>
            <a:rect r="r" b="b" t="t" l="l"/>
            <a:pathLst>
              <a:path h="5946909" w="7284632">
                <a:moveTo>
                  <a:pt x="0" y="0"/>
                </a:moveTo>
                <a:lnTo>
                  <a:pt x="7284632" y="0"/>
                </a:lnTo>
                <a:lnTo>
                  <a:pt x="7284632" y="5946909"/>
                </a:lnTo>
                <a:lnTo>
                  <a:pt x="0" y="59469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2966719" y="-1029396"/>
            <a:ext cx="8536036" cy="6968510"/>
          </a:xfrm>
          <a:custGeom>
            <a:avLst/>
            <a:gdLst/>
            <a:ahLst/>
            <a:cxnLst/>
            <a:rect r="r" b="b" t="t" l="l"/>
            <a:pathLst>
              <a:path h="6968510" w="8536036">
                <a:moveTo>
                  <a:pt x="0" y="0"/>
                </a:moveTo>
                <a:lnTo>
                  <a:pt x="8536037" y="0"/>
                </a:lnTo>
                <a:lnTo>
                  <a:pt x="8536037" y="6968510"/>
                </a:lnTo>
                <a:lnTo>
                  <a:pt x="0" y="69685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6495484">
            <a:off x="-1952676" y="5701556"/>
            <a:ext cx="7358179" cy="1913126"/>
          </a:xfrm>
          <a:custGeom>
            <a:avLst/>
            <a:gdLst/>
            <a:ahLst/>
            <a:cxnLst/>
            <a:rect r="r" b="b" t="t" l="l"/>
            <a:pathLst>
              <a:path h="1913126" w="7358179">
                <a:moveTo>
                  <a:pt x="0" y="0"/>
                </a:moveTo>
                <a:lnTo>
                  <a:pt x="7358178" y="0"/>
                </a:lnTo>
                <a:lnTo>
                  <a:pt x="7358178" y="1913127"/>
                </a:lnTo>
                <a:lnTo>
                  <a:pt x="0" y="19131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4700908">
            <a:off x="13301167" y="2610905"/>
            <a:ext cx="7358179" cy="1913126"/>
          </a:xfrm>
          <a:custGeom>
            <a:avLst/>
            <a:gdLst/>
            <a:ahLst/>
            <a:cxnLst/>
            <a:rect r="r" b="b" t="t" l="l"/>
            <a:pathLst>
              <a:path h="1913126" w="7358179">
                <a:moveTo>
                  <a:pt x="0" y="0"/>
                </a:moveTo>
                <a:lnTo>
                  <a:pt x="7358179" y="0"/>
                </a:lnTo>
                <a:lnTo>
                  <a:pt x="7358179" y="1913126"/>
                </a:lnTo>
                <a:lnTo>
                  <a:pt x="0" y="19131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88952" y="-3752183"/>
            <a:ext cx="6235304" cy="5090276"/>
          </a:xfrm>
          <a:custGeom>
            <a:avLst/>
            <a:gdLst/>
            <a:ahLst/>
            <a:cxnLst/>
            <a:rect r="r" b="b" t="t" l="l"/>
            <a:pathLst>
              <a:path h="5090276" w="6235304">
                <a:moveTo>
                  <a:pt x="0" y="0"/>
                </a:moveTo>
                <a:lnTo>
                  <a:pt x="6235304" y="0"/>
                </a:lnTo>
                <a:lnTo>
                  <a:pt x="6235304" y="5090276"/>
                </a:lnTo>
                <a:lnTo>
                  <a:pt x="0" y="50902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495484">
            <a:off x="-3185226" y="-2364289"/>
            <a:ext cx="7358179" cy="1913126"/>
          </a:xfrm>
          <a:custGeom>
            <a:avLst/>
            <a:gdLst/>
            <a:ahLst/>
            <a:cxnLst/>
            <a:rect r="r" b="b" t="t" l="l"/>
            <a:pathLst>
              <a:path h="1913126" w="7358179">
                <a:moveTo>
                  <a:pt x="0" y="0"/>
                </a:moveTo>
                <a:lnTo>
                  <a:pt x="7358179" y="0"/>
                </a:lnTo>
                <a:lnTo>
                  <a:pt x="7358179" y="1913126"/>
                </a:lnTo>
                <a:lnTo>
                  <a:pt x="0" y="1913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766809" y="1911877"/>
            <a:ext cx="6754382" cy="2343150"/>
          </a:xfrm>
          <a:prstGeom prst="rect">
            <a:avLst/>
          </a:prstGeom>
        </p:spPr>
        <p:txBody>
          <a:bodyPr anchor="t" rtlCol="false" tIns="0" lIns="0" bIns="0" rIns="0">
            <a:spAutoFit/>
          </a:bodyPr>
          <a:lstStyle/>
          <a:p>
            <a:pPr>
              <a:lnSpc>
                <a:spcPts val="9000"/>
              </a:lnSpc>
            </a:pPr>
            <a:r>
              <a:rPr lang="en-US" sz="9000">
                <a:solidFill>
                  <a:srgbClr val="D49E26"/>
                </a:solidFill>
                <a:latin typeface="Radley"/>
              </a:rPr>
              <a:t>Introduction</a:t>
            </a:r>
          </a:p>
          <a:p>
            <a:pPr>
              <a:lnSpc>
                <a:spcPts val="9000"/>
              </a:lnSpc>
            </a:pPr>
          </a:p>
        </p:txBody>
      </p:sp>
      <p:sp>
        <p:nvSpPr>
          <p:cNvPr name="TextBox 5" id="5"/>
          <p:cNvSpPr txBox="true"/>
          <p:nvPr/>
        </p:nvSpPr>
        <p:spPr>
          <a:xfrm rot="0">
            <a:off x="2221839" y="4333417"/>
            <a:ext cx="14506365" cy="3046096"/>
          </a:xfrm>
          <a:prstGeom prst="rect">
            <a:avLst/>
          </a:prstGeom>
        </p:spPr>
        <p:txBody>
          <a:bodyPr anchor="t" rtlCol="false" tIns="0" lIns="0" bIns="0" rIns="0">
            <a:spAutoFit/>
          </a:bodyPr>
          <a:lstStyle/>
          <a:p>
            <a:pPr algn="ctr">
              <a:lnSpc>
                <a:spcPts val="4829"/>
              </a:lnSpc>
            </a:pPr>
            <a:r>
              <a:rPr lang="en-US" sz="3449" spc="34">
                <a:solidFill>
                  <a:srgbClr val="000000"/>
                </a:solidFill>
                <a:latin typeface="Roboto"/>
              </a:rPr>
              <a:t>Resourcium Optima est un outil conçu pour optimiser la gestion des talents et des équipements au sein des entreprises. Il offre une interface intuitive permettant aux responsables des ressources humaines et aux superviseurs d'orchestrer efficacement les tâches liées aux employés et aux matériels.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88952" y="-3752183"/>
            <a:ext cx="6235304" cy="5090276"/>
          </a:xfrm>
          <a:custGeom>
            <a:avLst/>
            <a:gdLst/>
            <a:ahLst/>
            <a:cxnLst/>
            <a:rect r="r" b="b" t="t" l="l"/>
            <a:pathLst>
              <a:path h="5090276" w="6235304">
                <a:moveTo>
                  <a:pt x="0" y="0"/>
                </a:moveTo>
                <a:lnTo>
                  <a:pt x="6235304" y="0"/>
                </a:lnTo>
                <a:lnTo>
                  <a:pt x="6235304" y="5090276"/>
                </a:lnTo>
                <a:lnTo>
                  <a:pt x="0" y="50902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495484">
            <a:off x="-3185226" y="-2364289"/>
            <a:ext cx="7358179" cy="1913126"/>
          </a:xfrm>
          <a:custGeom>
            <a:avLst/>
            <a:gdLst/>
            <a:ahLst/>
            <a:cxnLst/>
            <a:rect r="r" b="b" t="t" l="l"/>
            <a:pathLst>
              <a:path h="1913126" w="7358179">
                <a:moveTo>
                  <a:pt x="0" y="0"/>
                </a:moveTo>
                <a:lnTo>
                  <a:pt x="7358179" y="0"/>
                </a:lnTo>
                <a:lnTo>
                  <a:pt x="7358179" y="1913126"/>
                </a:lnTo>
                <a:lnTo>
                  <a:pt x="0" y="1913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766809" y="2483377"/>
            <a:ext cx="6754382" cy="1200150"/>
          </a:xfrm>
          <a:prstGeom prst="rect">
            <a:avLst/>
          </a:prstGeom>
        </p:spPr>
        <p:txBody>
          <a:bodyPr anchor="t" rtlCol="false" tIns="0" lIns="0" bIns="0" rIns="0">
            <a:spAutoFit/>
          </a:bodyPr>
          <a:lstStyle/>
          <a:p>
            <a:pPr algn="ctr">
              <a:lnSpc>
                <a:spcPts val="9000"/>
              </a:lnSpc>
            </a:pPr>
            <a:r>
              <a:rPr lang="en-US" sz="9000">
                <a:solidFill>
                  <a:srgbClr val="D49E26"/>
                </a:solidFill>
                <a:latin typeface="Radley"/>
              </a:rPr>
              <a:t>Objectifs</a:t>
            </a:r>
          </a:p>
        </p:txBody>
      </p:sp>
      <p:sp>
        <p:nvSpPr>
          <p:cNvPr name="TextBox 5" id="5"/>
          <p:cNvSpPr txBox="true"/>
          <p:nvPr/>
        </p:nvSpPr>
        <p:spPr>
          <a:xfrm rot="0">
            <a:off x="2221839" y="4588402"/>
            <a:ext cx="14506365" cy="1217296"/>
          </a:xfrm>
          <a:prstGeom prst="rect">
            <a:avLst/>
          </a:prstGeom>
        </p:spPr>
        <p:txBody>
          <a:bodyPr anchor="t" rtlCol="false" tIns="0" lIns="0" bIns="0" rIns="0">
            <a:spAutoFit/>
          </a:bodyPr>
          <a:lstStyle/>
          <a:p>
            <a:pPr algn="ctr">
              <a:lnSpc>
                <a:spcPts val="4829"/>
              </a:lnSpc>
            </a:pPr>
            <a:r>
              <a:rPr lang="en-US" sz="3449" spc="34">
                <a:solidFill>
                  <a:srgbClr val="000000"/>
                </a:solidFill>
                <a:latin typeface="Roboto"/>
              </a:rPr>
              <a:t>Configurer l'environnement de développement et à définir l'architecture JEE.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88952" y="-3752183"/>
            <a:ext cx="6235304" cy="5090276"/>
          </a:xfrm>
          <a:custGeom>
            <a:avLst/>
            <a:gdLst/>
            <a:ahLst/>
            <a:cxnLst/>
            <a:rect r="r" b="b" t="t" l="l"/>
            <a:pathLst>
              <a:path h="5090276" w="6235304">
                <a:moveTo>
                  <a:pt x="0" y="0"/>
                </a:moveTo>
                <a:lnTo>
                  <a:pt x="6235304" y="0"/>
                </a:lnTo>
                <a:lnTo>
                  <a:pt x="6235304" y="5090276"/>
                </a:lnTo>
                <a:lnTo>
                  <a:pt x="0" y="50902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495484">
            <a:off x="-3185226" y="-2364289"/>
            <a:ext cx="7358179" cy="1913126"/>
          </a:xfrm>
          <a:custGeom>
            <a:avLst/>
            <a:gdLst/>
            <a:ahLst/>
            <a:cxnLst/>
            <a:rect r="r" b="b" t="t" l="l"/>
            <a:pathLst>
              <a:path h="1913126" w="7358179">
                <a:moveTo>
                  <a:pt x="0" y="0"/>
                </a:moveTo>
                <a:lnTo>
                  <a:pt x="7358179" y="0"/>
                </a:lnTo>
                <a:lnTo>
                  <a:pt x="7358179" y="1913126"/>
                </a:lnTo>
                <a:lnTo>
                  <a:pt x="0" y="1913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766809" y="2483377"/>
            <a:ext cx="6754382" cy="1200150"/>
          </a:xfrm>
          <a:prstGeom prst="rect">
            <a:avLst/>
          </a:prstGeom>
        </p:spPr>
        <p:txBody>
          <a:bodyPr anchor="t" rtlCol="false" tIns="0" lIns="0" bIns="0" rIns="0">
            <a:spAutoFit/>
          </a:bodyPr>
          <a:lstStyle/>
          <a:p>
            <a:pPr algn="ctr">
              <a:lnSpc>
                <a:spcPts val="9000"/>
              </a:lnSpc>
            </a:pPr>
            <a:r>
              <a:rPr lang="en-US" sz="9000">
                <a:solidFill>
                  <a:srgbClr val="D49E26"/>
                </a:solidFill>
                <a:latin typeface="Radley"/>
              </a:rPr>
              <a:t>Technologie</a:t>
            </a:r>
          </a:p>
        </p:txBody>
      </p:sp>
      <p:sp>
        <p:nvSpPr>
          <p:cNvPr name="TextBox 5" id="5"/>
          <p:cNvSpPr txBox="true"/>
          <p:nvPr/>
        </p:nvSpPr>
        <p:spPr>
          <a:xfrm rot="0">
            <a:off x="2221839" y="4588402"/>
            <a:ext cx="14506365" cy="1217296"/>
          </a:xfrm>
          <a:prstGeom prst="rect">
            <a:avLst/>
          </a:prstGeom>
        </p:spPr>
        <p:txBody>
          <a:bodyPr anchor="t" rtlCol="false" tIns="0" lIns="0" bIns="0" rIns="0">
            <a:spAutoFit/>
          </a:bodyPr>
          <a:lstStyle/>
          <a:p>
            <a:pPr algn="ctr">
              <a:lnSpc>
                <a:spcPts val="4829"/>
              </a:lnSpc>
            </a:pPr>
            <a:r>
              <a:rPr lang="en-US" sz="3449" spc="34">
                <a:solidFill>
                  <a:srgbClr val="000000"/>
                </a:solidFill>
                <a:latin typeface="Roboto"/>
              </a:rPr>
              <a:t>Jakarta EE / Maven / JPA / Hibernate / MySQL / Git / Servlets / JavaServer Pages (JSP) / Apache Tomcat.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07460" y="7741862"/>
            <a:ext cx="6235304" cy="5090276"/>
          </a:xfrm>
          <a:custGeom>
            <a:avLst/>
            <a:gdLst/>
            <a:ahLst/>
            <a:cxnLst/>
            <a:rect r="r" b="b" t="t" l="l"/>
            <a:pathLst>
              <a:path h="5090276" w="6235304">
                <a:moveTo>
                  <a:pt x="0" y="0"/>
                </a:moveTo>
                <a:lnTo>
                  <a:pt x="6235304" y="0"/>
                </a:lnTo>
                <a:lnTo>
                  <a:pt x="6235304" y="5090276"/>
                </a:lnTo>
                <a:lnTo>
                  <a:pt x="0" y="50902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875842" y="3713166"/>
            <a:ext cx="12536316" cy="2365368"/>
          </a:xfrm>
          <a:prstGeom prst="rect">
            <a:avLst/>
          </a:prstGeom>
        </p:spPr>
        <p:txBody>
          <a:bodyPr anchor="t" rtlCol="false" tIns="0" lIns="0" bIns="0" rIns="0">
            <a:spAutoFit/>
          </a:bodyPr>
          <a:lstStyle/>
          <a:p>
            <a:pPr algn="ctr">
              <a:lnSpc>
                <a:spcPts val="9124"/>
              </a:lnSpc>
            </a:pPr>
            <a:r>
              <a:rPr lang="en-US" sz="9124">
                <a:solidFill>
                  <a:srgbClr val="000000"/>
                </a:solidFill>
                <a:latin typeface="Radley"/>
              </a:rPr>
              <a:t>Conception UML - Diagramme de classes</a:t>
            </a:r>
          </a:p>
        </p:txBody>
      </p:sp>
      <p:sp>
        <p:nvSpPr>
          <p:cNvPr name="Freeform 4" id="4"/>
          <p:cNvSpPr/>
          <p:nvPr/>
        </p:nvSpPr>
        <p:spPr>
          <a:xfrm flipH="false" flipV="false" rot="-10800000">
            <a:off x="13518549" y="-2545138"/>
            <a:ext cx="6235304" cy="5090276"/>
          </a:xfrm>
          <a:custGeom>
            <a:avLst/>
            <a:gdLst/>
            <a:ahLst/>
            <a:cxnLst/>
            <a:rect r="r" b="b" t="t" l="l"/>
            <a:pathLst>
              <a:path h="5090276" w="6235304">
                <a:moveTo>
                  <a:pt x="0" y="0"/>
                </a:moveTo>
                <a:lnTo>
                  <a:pt x="6235305" y="0"/>
                </a:lnTo>
                <a:lnTo>
                  <a:pt x="6235305" y="5090276"/>
                </a:lnTo>
                <a:lnTo>
                  <a:pt x="0" y="5090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4700908">
            <a:off x="13422610" y="-494605"/>
            <a:ext cx="7358179" cy="1913126"/>
          </a:xfrm>
          <a:custGeom>
            <a:avLst/>
            <a:gdLst/>
            <a:ahLst/>
            <a:cxnLst/>
            <a:rect r="r" b="b" t="t" l="l"/>
            <a:pathLst>
              <a:path h="1913126" w="7358179">
                <a:moveTo>
                  <a:pt x="0" y="0"/>
                </a:moveTo>
                <a:lnTo>
                  <a:pt x="7358179" y="0"/>
                </a:lnTo>
                <a:lnTo>
                  <a:pt x="7358179" y="1913127"/>
                </a:lnTo>
                <a:lnTo>
                  <a:pt x="0" y="19131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6495484">
            <a:off x="-2082073" y="8643738"/>
            <a:ext cx="7358179" cy="1913126"/>
          </a:xfrm>
          <a:custGeom>
            <a:avLst/>
            <a:gdLst/>
            <a:ahLst/>
            <a:cxnLst/>
            <a:rect r="r" b="b" t="t" l="l"/>
            <a:pathLst>
              <a:path h="1913126" w="7358179">
                <a:moveTo>
                  <a:pt x="0" y="0"/>
                </a:moveTo>
                <a:lnTo>
                  <a:pt x="7358179" y="0"/>
                </a:lnTo>
                <a:lnTo>
                  <a:pt x="7358179" y="1913127"/>
                </a:lnTo>
                <a:lnTo>
                  <a:pt x="0" y="191312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3872727" y="8013183"/>
            <a:ext cx="5570599" cy="4547634"/>
          </a:xfrm>
          <a:custGeom>
            <a:avLst/>
            <a:gdLst/>
            <a:ahLst/>
            <a:cxnLst/>
            <a:rect r="r" b="b" t="t" l="l"/>
            <a:pathLst>
              <a:path h="4547634" w="5570599">
                <a:moveTo>
                  <a:pt x="5570599" y="0"/>
                </a:moveTo>
                <a:lnTo>
                  <a:pt x="0" y="0"/>
                </a:lnTo>
                <a:lnTo>
                  <a:pt x="0" y="4547634"/>
                </a:lnTo>
                <a:lnTo>
                  <a:pt x="5570599" y="4547634"/>
                </a:lnTo>
                <a:lnTo>
                  <a:pt x="55705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700908">
            <a:off x="14460031" y="7285373"/>
            <a:ext cx="5598538" cy="1455620"/>
          </a:xfrm>
          <a:custGeom>
            <a:avLst/>
            <a:gdLst/>
            <a:ahLst/>
            <a:cxnLst/>
            <a:rect r="r" b="b" t="t" l="l"/>
            <a:pathLst>
              <a:path h="1455620" w="5598538">
                <a:moveTo>
                  <a:pt x="0" y="0"/>
                </a:moveTo>
                <a:lnTo>
                  <a:pt x="5598538" y="0"/>
                </a:lnTo>
                <a:lnTo>
                  <a:pt x="5598538" y="1455620"/>
                </a:lnTo>
                <a:lnTo>
                  <a:pt x="0" y="14556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51376" y="727818"/>
            <a:ext cx="16785248" cy="8119750"/>
          </a:xfrm>
          <a:custGeom>
            <a:avLst/>
            <a:gdLst/>
            <a:ahLst/>
            <a:cxnLst/>
            <a:rect r="r" b="b" t="t" l="l"/>
            <a:pathLst>
              <a:path h="8119750" w="16785248">
                <a:moveTo>
                  <a:pt x="0" y="0"/>
                </a:moveTo>
                <a:lnTo>
                  <a:pt x="16785248" y="0"/>
                </a:lnTo>
                <a:lnTo>
                  <a:pt x="16785248" y="8119751"/>
                </a:lnTo>
                <a:lnTo>
                  <a:pt x="0" y="8119751"/>
                </a:lnTo>
                <a:lnTo>
                  <a:pt x="0" y="0"/>
                </a:lnTo>
                <a:close/>
              </a:path>
            </a:pathLst>
          </a:custGeom>
          <a:blipFill>
            <a:blip r:embed="rId6"/>
            <a:stretch>
              <a:fillRect l="-195"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07460" y="7741862"/>
            <a:ext cx="6235304" cy="5090276"/>
          </a:xfrm>
          <a:custGeom>
            <a:avLst/>
            <a:gdLst/>
            <a:ahLst/>
            <a:cxnLst/>
            <a:rect r="r" b="b" t="t" l="l"/>
            <a:pathLst>
              <a:path h="5090276" w="6235304">
                <a:moveTo>
                  <a:pt x="0" y="0"/>
                </a:moveTo>
                <a:lnTo>
                  <a:pt x="6235304" y="0"/>
                </a:lnTo>
                <a:lnTo>
                  <a:pt x="6235304" y="5090276"/>
                </a:lnTo>
                <a:lnTo>
                  <a:pt x="0" y="50902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875842" y="4289428"/>
            <a:ext cx="12536316" cy="1212843"/>
          </a:xfrm>
          <a:prstGeom prst="rect">
            <a:avLst/>
          </a:prstGeom>
        </p:spPr>
        <p:txBody>
          <a:bodyPr anchor="t" rtlCol="false" tIns="0" lIns="0" bIns="0" rIns="0">
            <a:spAutoFit/>
          </a:bodyPr>
          <a:lstStyle/>
          <a:p>
            <a:pPr algn="ctr">
              <a:lnSpc>
                <a:spcPts val="9124"/>
              </a:lnSpc>
            </a:pPr>
            <a:r>
              <a:rPr lang="en-US" sz="9124">
                <a:solidFill>
                  <a:srgbClr val="000000"/>
                </a:solidFill>
                <a:latin typeface="Radley"/>
              </a:rPr>
              <a:t>Architecture du Projet </a:t>
            </a:r>
          </a:p>
        </p:txBody>
      </p:sp>
      <p:sp>
        <p:nvSpPr>
          <p:cNvPr name="Freeform 4" id="4"/>
          <p:cNvSpPr/>
          <p:nvPr/>
        </p:nvSpPr>
        <p:spPr>
          <a:xfrm flipH="false" flipV="false" rot="-10800000">
            <a:off x="13518549" y="-2545138"/>
            <a:ext cx="6235304" cy="5090276"/>
          </a:xfrm>
          <a:custGeom>
            <a:avLst/>
            <a:gdLst/>
            <a:ahLst/>
            <a:cxnLst/>
            <a:rect r="r" b="b" t="t" l="l"/>
            <a:pathLst>
              <a:path h="5090276" w="6235304">
                <a:moveTo>
                  <a:pt x="0" y="0"/>
                </a:moveTo>
                <a:lnTo>
                  <a:pt x="6235305" y="0"/>
                </a:lnTo>
                <a:lnTo>
                  <a:pt x="6235305" y="5090276"/>
                </a:lnTo>
                <a:lnTo>
                  <a:pt x="0" y="5090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4700908">
            <a:off x="13422610" y="-494605"/>
            <a:ext cx="7358179" cy="1913126"/>
          </a:xfrm>
          <a:custGeom>
            <a:avLst/>
            <a:gdLst/>
            <a:ahLst/>
            <a:cxnLst/>
            <a:rect r="r" b="b" t="t" l="l"/>
            <a:pathLst>
              <a:path h="1913126" w="7358179">
                <a:moveTo>
                  <a:pt x="0" y="0"/>
                </a:moveTo>
                <a:lnTo>
                  <a:pt x="7358179" y="0"/>
                </a:lnTo>
                <a:lnTo>
                  <a:pt x="7358179" y="1913127"/>
                </a:lnTo>
                <a:lnTo>
                  <a:pt x="0" y="19131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6495484">
            <a:off x="-2082073" y="8643738"/>
            <a:ext cx="7358179" cy="1913126"/>
          </a:xfrm>
          <a:custGeom>
            <a:avLst/>
            <a:gdLst/>
            <a:ahLst/>
            <a:cxnLst/>
            <a:rect r="r" b="b" t="t" l="l"/>
            <a:pathLst>
              <a:path h="1913126" w="7358179">
                <a:moveTo>
                  <a:pt x="0" y="0"/>
                </a:moveTo>
                <a:lnTo>
                  <a:pt x="7358179" y="0"/>
                </a:lnTo>
                <a:lnTo>
                  <a:pt x="7358179" y="1913127"/>
                </a:lnTo>
                <a:lnTo>
                  <a:pt x="0" y="191312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4897210" y="-933172"/>
            <a:ext cx="4408980" cy="3599331"/>
          </a:xfrm>
          <a:custGeom>
            <a:avLst/>
            <a:gdLst/>
            <a:ahLst/>
            <a:cxnLst/>
            <a:rect r="r" b="b" t="t" l="l"/>
            <a:pathLst>
              <a:path h="3599331" w="4408980">
                <a:moveTo>
                  <a:pt x="0" y="0"/>
                </a:moveTo>
                <a:lnTo>
                  <a:pt x="4408979" y="0"/>
                </a:lnTo>
                <a:lnTo>
                  <a:pt x="4408979" y="3599330"/>
                </a:lnTo>
                <a:lnTo>
                  <a:pt x="0" y="3599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700908">
            <a:off x="12732497" y="-624001"/>
            <a:ext cx="7358179" cy="1913126"/>
          </a:xfrm>
          <a:custGeom>
            <a:avLst/>
            <a:gdLst/>
            <a:ahLst/>
            <a:cxnLst/>
            <a:rect r="r" b="b" t="t" l="l"/>
            <a:pathLst>
              <a:path h="1913126" w="7358179">
                <a:moveTo>
                  <a:pt x="0" y="0"/>
                </a:moveTo>
                <a:lnTo>
                  <a:pt x="7358179" y="0"/>
                </a:lnTo>
                <a:lnTo>
                  <a:pt x="7358179" y="1913126"/>
                </a:lnTo>
                <a:lnTo>
                  <a:pt x="0" y="1913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1277" y="1748136"/>
            <a:ext cx="7565993" cy="6383317"/>
          </a:xfrm>
          <a:custGeom>
            <a:avLst/>
            <a:gdLst/>
            <a:ahLst/>
            <a:cxnLst/>
            <a:rect r="r" b="b" t="t" l="l"/>
            <a:pathLst>
              <a:path h="6383317" w="7565993">
                <a:moveTo>
                  <a:pt x="0" y="0"/>
                </a:moveTo>
                <a:lnTo>
                  <a:pt x="7565993" y="0"/>
                </a:lnTo>
                <a:lnTo>
                  <a:pt x="7565993" y="6383317"/>
                </a:lnTo>
                <a:lnTo>
                  <a:pt x="0" y="6383317"/>
                </a:lnTo>
                <a:lnTo>
                  <a:pt x="0" y="0"/>
                </a:lnTo>
                <a:close/>
              </a:path>
            </a:pathLst>
          </a:custGeom>
          <a:blipFill>
            <a:blip r:embed="rId6"/>
            <a:stretch>
              <a:fillRect l="0" t="0" r="0" b="0"/>
            </a:stretch>
          </a:blipFill>
        </p:spPr>
      </p:sp>
      <p:sp>
        <p:nvSpPr>
          <p:cNvPr name="TextBox 5" id="5"/>
          <p:cNvSpPr txBox="true"/>
          <p:nvPr/>
        </p:nvSpPr>
        <p:spPr>
          <a:xfrm rot="0">
            <a:off x="8715195" y="3190056"/>
            <a:ext cx="6991846" cy="1200150"/>
          </a:xfrm>
          <a:prstGeom prst="rect">
            <a:avLst/>
          </a:prstGeom>
        </p:spPr>
        <p:txBody>
          <a:bodyPr anchor="t" rtlCol="false" tIns="0" lIns="0" bIns="0" rIns="0">
            <a:spAutoFit/>
          </a:bodyPr>
          <a:lstStyle/>
          <a:p>
            <a:pPr>
              <a:lnSpc>
                <a:spcPts val="9000"/>
              </a:lnSpc>
            </a:pPr>
            <a:r>
              <a:rPr lang="en-US" sz="9000">
                <a:solidFill>
                  <a:srgbClr val="D49E26"/>
                </a:solidFill>
                <a:latin typeface="Radley"/>
              </a:rPr>
              <a:t>JAKARTA EE</a:t>
            </a:r>
          </a:p>
        </p:txBody>
      </p:sp>
      <p:sp>
        <p:nvSpPr>
          <p:cNvPr name="TextBox 6" id="6"/>
          <p:cNvSpPr txBox="true"/>
          <p:nvPr/>
        </p:nvSpPr>
        <p:spPr>
          <a:xfrm rot="0">
            <a:off x="7424716" y="5095875"/>
            <a:ext cx="9572805" cy="2481581"/>
          </a:xfrm>
          <a:prstGeom prst="rect">
            <a:avLst/>
          </a:prstGeom>
        </p:spPr>
        <p:txBody>
          <a:bodyPr anchor="t" rtlCol="false" tIns="0" lIns="0" bIns="0" rIns="0">
            <a:spAutoFit/>
          </a:bodyPr>
          <a:lstStyle/>
          <a:p>
            <a:pPr algn="ctr">
              <a:lnSpc>
                <a:spcPts val="3919"/>
              </a:lnSpc>
            </a:pPr>
            <a:r>
              <a:rPr lang="en-US" sz="2799" spc="27">
                <a:solidFill>
                  <a:srgbClr val="665D5A"/>
                </a:solidFill>
                <a:latin typeface="Roboto"/>
              </a:rPr>
              <a:t>Jakarta EE est une plateforme de développement logiciel basée sur Java, conçue pour créer des applications d'entreprise robustes et fiables. Elle fournit des outils et des normes pour simplifier le développement de logiciels professionnels.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4897210" y="-933172"/>
            <a:ext cx="4408980" cy="3599331"/>
          </a:xfrm>
          <a:custGeom>
            <a:avLst/>
            <a:gdLst/>
            <a:ahLst/>
            <a:cxnLst/>
            <a:rect r="r" b="b" t="t" l="l"/>
            <a:pathLst>
              <a:path h="3599331" w="4408980">
                <a:moveTo>
                  <a:pt x="0" y="0"/>
                </a:moveTo>
                <a:lnTo>
                  <a:pt x="4408979" y="0"/>
                </a:lnTo>
                <a:lnTo>
                  <a:pt x="4408979" y="3599330"/>
                </a:lnTo>
                <a:lnTo>
                  <a:pt x="0" y="3599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700908">
            <a:off x="12732497" y="-624001"/>
            <a:ext cx="7358179" cy="1913126"/>
          </a:xfrm>
          <a:custGeom>
            <a:avLst/>
            <a:gdLst/>
            <a:ahLst/>
            <a:cxnLst/>
            <a:rect r="r" b="b" t="t" l="l"/>
            <a:pathLst>
              <a:path h="1913126" w="7358179">
                <a:moveTo>
                  <a:pt x="0" y="0"/>
                </a:moveTo>
                <a:lnTo>
                  <a:pt x="7358179" y="0"/>
                </a:lnTo>
                <a:lnTo>
                  <a:pt x="7358179" y="1913126"/>
                </a:lnTo>
                <a:lnTo>
                  <a:pt x="0" y="1913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2666158"/>
            <a:ext cx="5505318" cy="6108132"/>
          </a:xfrm>
          <a:custGeom>
            <a:avLst/>
            <a:gdLst/>
            <a:ahLst/>
            <a:cxnLst/>
            <a:rect r="r" b="b" t="t" l="l"/>
            <a:pathLst>
              <a:path h="6108132" w="5505318">
                <a:moveTo>
                  <a:pt x="0" y="0"/>
                </a:moveTo>
                <a:lnTo>
                  <a:pt x="5505318" y="0"/>
                </a:lnTo>
                <a:lnTo>
                  <a:pt x="5505318" y="6108132"/>
                </a:lnTo>
                <a:lnTo>
                  <a:pt x="0" y="6108132"/>
                </a:lnTo>
                <a:lnTo>
                  <a:pt x="0" y="0"/>
                </a:lnTo>
                <a:close/>
              </a:path>
            </a:pathLst>
          </a:custGeom>
          <a:blipFill>
            <a:blip r:embed="rId6"/>
            <a:stretch>
              <a:fillRect l="-4625" t="0" r="-7400" b="0"/>
            </a:stretch>
          </a:blipFill>
        </p:spPr>
      </p:sp>
      <p:sp>
        <p:nvSpPr>
          <p:cNvPr name="TextBox 5" id="5"/>
          <p:cNvSpPr txBox="true"/>
          <p:nvPr/>
        </p:nvSpPr>
        <p:spPr>
          <a:xfrm rot="0">
            <a:off x="8715195" y="3190056"/>
            <a:ext cx="6991846" cy="1200150"/>
          </a:xfrm>
          <a:prstGeom prst="rect">
            <a:avLst/>
          </a:prstGeom>
        </p:spPr>
        <p:txBody>
          <a:bodyPr anchor="t" rtlCol="false" tIns="0" lIns="0" bIns="0" rIns="0">
            <a:spAutoFit/>
          </a:bodyPr>
          <a:lstStyle/>
          <a:p>
            <a:pPr algn="ctr">
              <a:lnSpc>
                <a:spcPts val="9000"/>
              </a:lnSpc>
            </a:pPr>
            <a:r>
              <a:rPr lang="en-US" sz="9000">
                <a:solidFill>
                  <a:srgbClr val="D49E26"/>
                </a:solidFill>
                <a:latin typeface="Radley"/>
              </a:rPr>
              <a:t>Maven</a:t>
            </a:r>
          </a:p>
        </p:txBody>
      </p:sp>
      <p:sp>
        <p:nvSpPr>
          <p:cNvPr name="TextBox 6" id="6"/>
          <p:cNvSpPr txBox="true"/>
          <p:nvPr/>
        </p:nvSpPr>
        <p:spPr>
          <a:xfrm rot="0">
            <a:off x="7528895" y="5067300"/>
            <a:ext cx="9572805" cy="1986281"/>
          </a:xfrm>
          <a:prstGeom prst="rect">
            <a:avLst/>
          </a:prstGeom>
        </p:spPr>
        <p:txBody>
          <a:bodyPr anchor="t" rtlCol="false" tIns="0" lIns="0" bIns="0" rIns="0">
            <a:spAutoFit/>
          </a:bodyPr>
          <a:lstStyle/>
          <a:p>
            <a:pPr algn="ctr">
              <a:lnSpc>
                <a:spcPts val="3919"/>
              </a:lnSpc>
            </a:pPr>
            <a:r>
              <a:rPr lang="en-US" sz="2799" spc="27">
                <a:solidFill>
                  <a:srgbClr val="665D5A"/>
                </a:solidFill>
                <a:latin typeface="Roboto"/>
              </a:rPr>
              <a:t>Maven est un outil de gestion de projet utilisé dans le développement logiciel pour automatiser la construction, la gestion des dépendances et la distribution de projets, en particulier dans l'écosystème Java.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DAFxD4wMCD0</dc:identifier>
  <dcterms:modified xsi:type="dcterms:W3CDTF">2011-08-01T06:04:30Z</dcterms:modified>
  <cp:revision>1</cp:revision>
  <dc:title>Présentation</dc:title>
</cp:coreProperties>
</file>