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4" r:id="rId3"/>
    <p:sldId id="266" r:id="rId4"/>
    <p:sldId id="267" r:id="rId5"/>
    <p:sldId id="269" r:id="rId6"/>
    <p:sldId id="271" r:id="rId7"/>
    <p:sldId id="274" r:id="rId8"/>
    <p:sldId id="272" r:id="rId9"/>
    <p:sldId id="273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96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12" descr="logo FIIW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6021388"/>
            <a:ext cx="604837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771099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5" name="Afbeelding 7" descr="logokes-FII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6381750"/>
            <a:ext cx="229076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Afbeelding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E1E062-7FA6-4494-9DBB-F8C0B8B46DDA}" type="datetimeFigureOut">
              <a:rPr lang="nl-BE" smtClean="0"/>
              <a:t>31/05/2015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0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8124A2AC-9481-49F2-988A-BE2BED31E5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636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7" descr="logokes-FII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6381750"/>
            <a:ext cx="229076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E1E062-7FA6-4494-9DBB-F8C0B8B46DDA}" type="datetimeFigureOut">
              <a:rPr lang="nl-BE" smtClean="0"/>
              <a:t>31/05/2015</a:t>
            </a:fld>
            <a:endParaRPr lang="nl-B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63817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0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8124A2AC-9481-49F2-988A-BE2BED31E5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3300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fld id="{66E1E062-7FA6-4494-9DBB-F8C0B8B46DDA}" type="datetimeFigureOut">
              <a:rPr lang="nl-BE" smtClean="0"/>
              <a:t>31/05/2015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fld id="{8124A2AC-9481-49F2-988A-BE2BED31E5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4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detection</a:t>
            </a:r>
            <a:r>
              <a:rPr lang="nl-BE" dirty="0" smtClean="0"/>
              <a:t> of wine bottles by camera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552" y="802013"/>
            <a:ext cx="6400800" cy="538755"/>
          </a:xfrm>
        </p:spPr>
        <p:txBody>
          <a:bodyPr/>
          <a:lstStyle/>
          <a:p>
            <a:r>
              <a:rPr lang="nl-BE" b="1" dirty="0" err="1" smtClean="0"/>
              <a:t>Innovation</a:t>
            </a:r>
            <a:r>
              <a:rPr lang="nl-BE" b="1" dirty="0" smtClean="0"/>
              <a:t> in </a:t>
            </a:r>
            <a:r>
              <a:rPr lang="nl-BE" b="1" dirty="0" err="1" smtClean="0"/>
              <a:t>sensortechnology</a:t>
            </a:r>
            <a:endParaRPr lang="nl-BE" b="1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23528" y="5849106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2054" name="Picture 6" descr="http://pngimg.com/upload/bottle_PNG2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36712"/>
            <a:ext cx="1240903" cy="51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379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bottling process</a:t>
            </a:r>
          </a:p>
          <a:p>
            <a:r>
              <a:rPr lang="en-US" dirty="0"/>
              <a:t>Consistent filling</a:t>
            </a:r>
          </a:p>
          <a:p>
            <a:r>
              <a:rPr lang="en-US" dirty="0"/>
              <a:t>Need for Quality control</a:t>
            </a:r>
          </a:p>
          <a:p>
            <a:pPr lvl="1"/>
            <a:r>
              <a:rPr lang="en-US" dirty="0"/>
              <a:t>Large equipment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Not portable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Introduction</a:t>
            </a:r>
          </a:p>
        </p:txBody>
      </p:sp>
      <p:pic>
        <p:nvPicPr>
          <p:cNvPr id="4" name="Picture 2" descr="http://www.aneclecticmind.com/wp-content/uploads/2012/04/FillingBott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93168"/>
            <a:ext cx="41148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</p:spTree>
    <p:extLst>
      <p:ext uri="{BB962C8B-B14F-4D97-AF65-F5344CB8AC3E}">
        <p14:creationId xmlns:p14="http://schemas.microsoft.com/office/powerpoint/2010/main" val="882515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Future of wine bottling</a:t>
            </a:r>
          </a:p>
          <a:p>
            <a:r>
              <a:rPr lang="nl-BE" dirty="0"/>
              <a:t>Mobile plant</a:t>
            </a:r>
          </a:p>
          <a:p>
            <a:r>
              <a:rPr lang="nl-BE" dirty="0"/>
              <a:t>Onsite bottling</a:t>
            </a:r>
          </a:p>
          <a:p>
            <a:r>
              <a:rPr lang="nl-BE" dirty="0"/>
              <a:t>Cost efficiënt</a:t>
            </a:r>
          </a:p>
          <a:p>
            <a:r>
              <a:rPr lang="nl-BE" dirty="0"/>
              <a:t>Problem:</a:t>
            </a:r>
          </a:p>
          <a:p>
            <a:pPr lvl="1"/>
            <a:r>
              <a:rPr lang="nl-BE" dirty="0"/>
              <a:t>No room for fill level detector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/>
              <a:t>Mobile filling station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75180"/>
            <a:ext cx="34563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60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Future of wine bottling</a:t>
            </a:r>
          </a:p>
          <a:p>
            <a:r>
              <a:rPr lang="nl-BE" dirty="0"/>
              <a:t>Mobile plant</a:t>
            </a:r>
          </a:p>
          <a:p>
            <a:r>
              <a:rPr lang="nl-BE" dirty="0"/>
              <a:t>Onsite bottling</a:t>
            </a:r>
          </a:p>
          <a:p>
            <a:r>
              <a:rPr lang="nl-BE" dirty="0"/>
              <a:t>Cost efficiënt</a:t>
            </a:r>
          </a:p>
          <a:p>
            <a:r>
              <a:rPr lang="nl-BE" dirty="0"/>
              <a:t>Problem:</a:t>
            </a:r>
          </a:p>
          <a:p>
            <a:pPr lvl="1"/>
            <a:r>
              <a:rPr lang="nl-BE" dirty="0"/>
              <a:t>No room for fill level detector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/>
              <a:t>Mobile filling station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75180"/>
            <a:ext cx="34563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9672" y="4077072"/>
            <a:ext cx="3567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rgbClr val="FF0000"/>
                </a:solidFill>
              </a:rPr>
              <a:t>→ Smaller detectors</a:t>
            </a:r>
            <a:endParaRPr lang="nl-B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318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= Unfilled space in a container</a:t>
            </a:r>
          </a:p>
          <a:p>
            <a:r>
              <a:rPr lang="nl-BE" dirty="0"/>
              <a:t>Consistent </a:t>
            </a:r>
            <a:r>
              <a:rPr lang="nl-BE" dirty="0" smtClean="0"/>
              <a:t>level </a:t>
            </a:r>
            <a:r>
              <a:rPr lang="nl-BE" dirty="0"/>
              <a:t>= happy </a:t>
            </a:r>
            <a:r>
              <a:rPr lang="nl-BE" dirty="0" smtClean="0"/>
              <a:t>customer</a:t>
            </a:r>
            <a:endParaRPr lang="nl-BE" dirty="0"/>
          </a:p>
          <a:p>
            <a:r>
              <a:rPr lang="nl-BE" dirty="0"/>
              <a:t>Indicates state of the wine</a:t>
            </a:r>
          </a:p>
          <a:p>
            <a:pPr lvl="1"/>
            <a:r>
              <a:rPr lang="nl-BE" dirty="0"/>
              <a:t>Important for resellers/auction houses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 smtClean="0"/>
              <a:t>Ullage</a:t>
            </a:r>
            <a:endParaRPr lang="nl-BE" b="1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73332"/>
            <a:ext cx="8496944" cy="22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4621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Raspberry </a:t>
            </a:r>
            <a:r>
              <a:rPr lang="nl-BE" dirty="0" smtClean="0"/>
              <a:t>Pi</a:t>
            </a:r>
            <a:endParaRPr lang="nl-BE" dirty="0"/>
          </a:p>
          <a:p>
            <a:r>
              <a:rPr lang="nl-BE" dirty="0"/>
              <a:t>Camera </a:t>
            </a:r>
            <a:r>
              <a:rPr lang="nl-BE" dirty="0" smtClean="0"/>
              <a:t>module (Pi NOIR)</a:t>
            </a:r>
            <a:endParaRPr lang="nl-BE" dirty="0"/>
          </a:p>
          <a:p>
            <a:r>
              <a:rPr lang="nl-BE" dirty="0"/>
              <a:t>LDR</a:t>
            </a:r>
          </a:p>
          <a:p>
            <a:r>
              <a:rPr lang="nl-BE" dirty="0"/>
              <a:t>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 smtClean="0"/>
              <a:t>Portable level detection of wine bottles</a:t>
            </a:r>
            <a:endParaRPr lang="nl-BE" b="1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11640"/>
            <a:ext cx="5165551" cy="426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4163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LDR without ADC</a:t>
            </a:r>
          </a:p>
          <a:p>
            <a:r>
              <a:rPr lang="nl-BE" dirty="0"/>
              <a:t>Charge/discharge circuit.</a:t>
            </a:r>
          </a:p>
          <a:p>
            <a:pPr lvl="1"/>
            <a:r>
              <a:rPr lang="el-GR" dirty="0"/>
              <a:t>Τ</a:t>
            </a:r>
            <a:r>
              <a:rPr lang="nl-BE" dirty="0"/>
              <a:t> = R*C</a:t>
            </a:r>
          </a:p>
          <a:p>
            <a:pPr lvl="1"/>
            <a:r>
              <a:rPr lang="nl-BE" dirty="0"/>
              <a:t>1cycle </a:t>
            </a:r>
            <a:r>
              <a:rPr lang="nl-BE" dirty="0">
                <a:sym typeface="Wingdings" panose="05000000000000000000" pitchFamily="2" charset="2"/>
              </a:rPr>
              <a:t> charge capacitor</a:t>
            </a:r>
            <a:endParaRPr lang="nl-BE" dirty="0"/>
          </a:p>
          <a:p>
            <a:pPr lvl="1"/>
            <a:r>
              <a:rPr lang="nl-BE" dirty="0" err="1"/>
              <a:t>Count</a:t>
            </a:r>
            <a:r>
              <a:rPr lang="nl-BE" dirty="0"/>
              <a:t>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until</a:t>
            </a:r>
            <a:r>
              <a:rPr lang="nl-BE" dirty="0"/>
              <a:t> capacitor is </a:t>
            </a:r>
            <a:r>
              <a:rPr lang="nl-BE" dirty="0" err="1"/>
              <a:t>discharged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Reading LDR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0" y="3337520"/>
            <a:ext cx="723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20751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Left = original image</a:t>
            </a:r>
          </a:p>
          <a:p>
            <a:r>
              <a:rPr lang="nl-BE" sz="2400" dirty="0"/>
              <a:t>Right = image after processing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400" dirty="0"/>
              <a:t>Blue line = wanted level</a:t>
            </a:r>
          </a:p>
          <a:p>
            <a:r>
              <a:rPr lang="nl-BE" sz="2400" dirty="0" smtClean="0"/>
              <a:t>Red/green </a:t>
            </a:r>
            <a:r>
              <a:rPr lang="nl-BE" sz="2400" dirty="0"/>
              <a:t>line = measured </a:t>
            </a:r>
            <a:r>
              <a:rPr lang="nl-BE" sz="2400" dirty="0" smtClean="0"/>
              <a:t>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 smtClean="0"/>
              <a:t>Results</a:t>
            </a:r>
            <a:endParaRPr lang="nl-BE" b="1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  <p:pic>
        <p:nvPicPr>
          <p:cNvPr id="7" name="Picture 9" descr="C:\Users\Leenerd\Dropbox\Apps\Embed_api\20150527_14372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4" t="18879" r="37534" b="9512"/>
          <a:stretch/>
        </p:blipFill>
        <p:spPr bwMode="auto">
          <a:xfrm>
            <a:off x="6156176" y="1628800"/>
            <a:ext cx="1400934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Leenerd\Dropbox\Apps\Embed_api\20150527_143905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9" t="20617" r="32623" b="3125"/>
          <a:stretch/>
        </p:blipFill>
        <p:spPr bwMode="auto">
          <a:xfrm>
            <a:off x="7524328" y="1628800"/>
            <a:ext cx="1388378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16938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Level </a:t>
            </a:r>
            <a:r>
              <a:rPr lang="nl-BE" dirty="0"/>
              <a:t>detection with cheap </a:t>
            </a:r>
            <a:r>
              <a:rPr lang="nl-BE" dirty="0" smtClean="0"/>
              <a:t>setup</a:t>
            </a:r>
            <a:endParaRPr lang="nl-BE" dirty="0"/>
          </a:p>
          <a:p>
            <a:endParaRPr lang="nl-BE" dirty="0"/>
          </a:p>
          <a:p>
            <a:r>
              <a:rPr lang="nl-BE" dirty="0"/>
              <a:t>Portable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l"/>
            <a:r>
              <a:rPr lang="nl-BE" b="1" dirty="0" smtClean="0"/>
              <a:t>Conclusion</a:t>
            </a:r>
            <a:endParaRPr lang="nl-BE" b="1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79512" y="6432708"/>
            <a:ext cx="6400800" cy="4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sz="1400" dirty="0" smtClean="0">
                <a:solidFill>
                  <a:schemeClr val="tx1"/>
                </a:solidFill>
              </a:rPr>
              <a:t>Project by Stijn Boutsen &amp; Leendert Wilms</a:t>
            </a:r>
          </a:p>
        </p:txBody>
      </p:sp>
    </p:spTree>
    <p:extLst>
      <p:ext uri="{BB962C8B-B14F-4D97-AF65-F5344CB8AC3E}">
        <p14:creationId xmlns:p14="http://schemas.microsoft.com/office/powerpoint/2010/main" val="41047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_Uhasse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ndaard_Uhasselt" id="{09732884-828F-40A8-995D-0351EE4FE4B5}" vid="{EE228317-6417-49E2-9C12-784B3C4CFC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Standaard_Uhasselt</Template>
  <TotalTime>297</TotalTime>
  <Words>213</Words>
  <Application>Microsoft Office PowerPoint</Application>
  <PresentationFormat>Diavoorstelling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Standaard_Uhasselt</vt:lpstr>
      <vt:lpstr>Level detection of wine bottles by camera</vt:lpstr>
      <vt:lpstr>Introduction</vt:lpstr>
      <vt:lpstr>Mobile filling station</vt:lpstr>
      <vt:lpstr>Mobile filling station</vt:lpstr>
      <vt:lpstr>Ullage</vt:lpstr>
      <vt:lpstr>Portable level detection of wine bottles</vt:lpstr>
      <vt:lpstr>Reading LDR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Stijn Boutsen</dc:creator>
  <cp:lastModifiedBy>Stijn Boutsen</cp:lastModifiedBy>
  <cp:revision>52</cp:revision>
  <dcterms:created xsi:type="dcterms:W3CDTF">2015-05-30T10:17:21Z</dcterms:created>
  <dcterms:modified xsi:type="dcterms:W3CDTF">2015-05-31T14:17:02Z</dcterms:modified>
</cp:coreProperties>
</file>