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72" r:id="rId5"/>
    <p:sldMasterId id="2147483708" r:id="rId6"/>
    <p:sldMasterId id="2147483845" r:id="rId7"/>
  </p:sldMasterIdLst>
  <p:notesMasterIdLst>
    <p:notesMasterId r:id="rId29"/>
  </p:notesMasterIdLst>
  <p:handoutMasterIdLst>
    <p:handoutMasterId r:id="rId30"/>
  </p:handoutMasterIdLst>
  <p:sldIdLst>
    <p:sldId id="352" r:id="rId8"/>
    <p:sldId id="353" r:id="rId9"/>
    <p:sldId id="355" r:id="rId10"/>
    <p:sldId id="357" r:id="rId11"/>
    <p:sldId id="356" r:id="rId12"/>
    <p:sldId id="358" r:id="rId13"/>
    <p:sldId id="362" r:id="rId14"/>
    <p:sldId id="359" r:id="rId15"/>
    <p:sldId id="360" r:id="rId16"/>
    <p:sldId id="361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3" r:id="rId27"/>
    <p:sldId id="372" r:id="rId28"/>
  </p:sldIdLst>
  <p:sldSz cx="12192000" cy="6858000"/>
  <p:notesSz cx="6858000" cy="9144000"/>
  <p:embeddedFontLst>
    <p:embeddedFont>
      <p:font typeface="Inter" panose="020B0502030000000004" pitchFamily="34" charset="0"/>
      <p:regular r:id="rId31"/>
      <p:bold r:id="rId32"/>
      <p:italic r:id="rId33"/>
      <p:boldItalic r:id="rId34"/>
    </p:embeddedFont>
    <p:embeddedFont>
      <p:font typeface="Inter SemiBold" panose="020B0502030000000004" pitchFamily="34" charset="0"/>
      <p:regular r:id="rId35"/>
      <p:bold r:id="rId36"/>
      <p:italic r:id="rId37"/>
      <p:boldItalic r:id="rId38"/>
    </p:embeddedFont>
    <p:embeddedFont>
      <p:font typeface="Roboto Mono" panose="00000009000000000000" pitchFamily="49" charset="0"/>
      <p:regular r:id="rId39"/>
      <p:bold r:id="rId40"/>
      <p:italic r:id="rId41"/>
      <p:boldItalic r:id="rId42"/>
    </p:embeddedFont>
  </p:embeddedFontLst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33C"/>
    <a:srgbClr val="F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4A8F1-A173-46BA-AACD-4B56CD5DF88E}" v="26" dt="2023-08-23T16:40:41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6327" autoAdjust="0"/>
  </p:normalViewPr>
  <p:slideViewPr>
    <p:cSldViewPr snapToGrid="0" snapToObjects="1">
      <p:cViewPr varScale="1">
        <p:scale>
          <a:sx n="103" d="100"/>
          <a:sy n="103" d="100"/>
        </p:scale>
        <p:origin x="150" y="1344"/>
      </p:cViewPr>
      <p:guideLst/>
    </p:cSldViewPr>
  </p:slideViewPr>
  <p:outlineViewPr>
    <p:cViewPr>
      <p:scale>
        <a:sx n="33" d="100"/>
        <a:sy n="33" d="100"/>
      </p:scale>
      <p:origin x="0" y="-26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4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9.fntdata"/><Relationship Id="rId21" Type="http://schemas.openxmlformats.org/officeDocument/2006/relationships/slide" Target="slides/slide14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microsoft.com/office/2015/10/relationships/revisionInfo" Target="revisionInfo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6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AD9DE-1F29-5C41-8E32-770DE9D852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A1136-FFFC-9944-93C0-5A1285B48D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9BF96-3AA1-B643-8D1B-55251D8BAECC}" type="datetimeFigureOut">
              <a:rPr lang="en-NO" sz="1000" smtClean="0"/>
              <a:t>10/11/2023</a:t>
            </a:fld>
            <a:endParaRPr lang="en-NO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181C-215C-744D-9A97-A8A751A21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0984-8444-B74D-BA5A-D0E09AE88C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9C76-E51B-F447-9A9F-482D9FFE1C50}" type="slidenum">
              <a:rPr lang="en-NO" sz="1000" smtClean="0"/>
              <a:t>‹#›</a:t>
            </a:fld>
            <a:endParaRPr lang="en-NO" sz="1000"/>
          </a:p>
        </p:txBody>
      </p:sp>
    </p:spTree>
    <p:extLst>
      <p:ext uri="{BB962C8B-B14F-4D97-AF65-F5344CB8AC3E}">
        <p14:creationId xmlns:p14="http://schemas.microsoft.com/office/powerpoint/2010/main" val="13787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CAD244F-7093-42B7-9078-BDE2FF42C4C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D4FD609-AC37-4350-99D2-8A26A41D9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>
            <a:norm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1637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255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4534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507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50084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31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5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0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89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93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3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>
            <a:normAutofit/>
          </a:bodyPr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7738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bg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931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72486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bg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57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5399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59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606957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9025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7754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2189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9430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26927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1927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508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519969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05052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2598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3284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445396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26462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959797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8727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3921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9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71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4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07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13666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40068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21696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4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0924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8352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66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887402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9308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627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8936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1247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3299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60138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0401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58736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29091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038856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06087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94009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95334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en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5988542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01902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28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5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12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085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8192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9729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319025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53893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2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221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9008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6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6872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9913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13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4574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AB6F7A2-99CB-458D-821B-234EC5F56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75"/>
            <a:ext cx="525780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 noProof="0"/>
              <a:t>Bouvet presentasjonsmal Oktober 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0309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20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7" r:id="rId2"/>
    <p:sldLayoutId id="2147483822" r:id="rId3"/>
    <p:sldLayoutId id="2147483831" r:id="rId4"/>
    <p:sldLayoutId id="2147483832" r:id="rId5"/>
    <p:sldLayoutId id="2147483830" r:id="rId6"/>
    <p:sldLayoutId id="2147483771" r:id="rId7"/>
    <p:sldLayoutId id="2147483778" r:id="rId8"/>
    <p:sldLayoutId id="2147483773" r:id="rId9"/>
    <p:sldLayoutId id="2147483774" r:id="rId10"/>
    <p:sldLayoutId id="2147483776" r:id="rId11"/>
    <p:sldLayoutId id="2147483777" r:id="rId12"/>
    <p:sldLayoutId id="2147483826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28" r:id="rId25"/>
    <p:sldLayoutId id="2147483829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7558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hyperlink" Target="https://docs.podman.io/en/lates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roxmox.com/en/" TargetMode="External"/><Relationship Id="rId5" Type="http://schemas.openxmlformats.org/officeDocument/2006/relationships/hyperlink" Target="https://linuxcontainers.org/" TargetMode="External"/><Relationship Id="rId4" Type="http://schemas.openxmlformats.org/officeDocument/2006/relationships/hyperlink" Target="https://kubernetes.io/docs/hom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0082468F-E5E4-0243-8E9A-A62B53C3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 dirty="0" err="1"/>
              <a:t>Docker</a:t>
            </a:r>
            <a:r>
              <a:rPr lang="nb-NO" noProof="0" dirty="0"/>
              <a:t> workshop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7405D-02C6-43AA-8E3E-39193617B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b-NO" noProof="0" dirty="0"/>
              <a:t>En introduksjon til bruk av </a:t>
            </a:r>
            <a:r>
              <a:rPr lang="nb-NO" noProof="0" dirty="0" err="1"/>
              <a:t>Docker</a:t>
            </a:r>
            <a:r>
              <a:rPr lang="nb-NO" noProof="0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9316C-40AC-260B-B2BA-2865DC891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Bouvet</a:t>
            </a:r>
            <a:r>
              <a:rPr lang="nb-NO" dirty="0"/>
              <a:t> </a:t>
            </a:r>
            <a:r>
              <a:rPr lang="nb-NO" dirty="0" err="1"/>
              <a:t>backend</a:t>
            </a:r>
            <a:r>
              <a:rPr lang="nb-NO" dirty="0"/>
              <a:t> gruppa, høsten 2023.</a:t>
            </a:r>
          </a:p>
        </p:txBody>
      </p:sp>
    </p:spTree>
    <p:extLst>
      <p:ext uri="{BB962C8B-B14F-4D97-AF65-F5344CB8AC3E}">
        <p14:creationId xmlns:p14="http://schemas.microsoft.com/office/powerpoint/2010/main" val="280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10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Oppgave: Lag </a:t>
            </a:r>
            <a:r>
              <a:rPr lang="nb-NO"/>
              <a:t>en enkel </a:t>
            </a:r>
            <a:r>
              <a:rPr lang="nb-NO" dirty="0"/>
              <a:t>kontainer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524000"/>
            <a:ext cx="10514012" cy="4676775"/>
          </a:xfrm>
        </p:spPr>
        <p:txBody>
          <a:bodyPr/>
          <a:lstStyle/>
          <a:p>
            <a:r>
              <a:rPr lang="nb-NO" dirty="0"/>
              <a:t>Start med å </a:t>
            </a:r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enten lokalt eller på sky tjeneste.</a:t>
            </a:r>
          </a:p>
          <a:p>
            <a:r>
              <a:rPr lang="nb-NO" dirty="0"/>
              <a:t>Forsikre deg om at det virker ved å kjøre ‘</a:t>
            </a:r>
            <a:r>
              <a:rPr lang="nb-NO" dirty="0" err="1"/>
              <a:t>hello-world</a:t>
            </a:r>
            <a:r>
              <a:rPr lang="nb-NO" dirty="0"/>
              <a:t>’ kontainer.</a:t>
            </a:r>
          </a:p>
          <a:p>
            <a:r>
              <a:rPr lang="nb-NO" dirty="0"/>
              <a:t>Lag det lille Python scriptet og benytt </a:t>
            </a:r>
            <a:r>
              <a:rPr lang="nb-NO" dirty="0" err="1"/>
              <a:t>docker</a:t>
            </a:r>
            <a:r>
              <a:rPr lang="nb-NO" dirty="0"/>
              <a:t> script til å bygge din egen kontainer.</a:t>
            </a:r>
          </a:p>
          <a:p>
            <a:r>
              <a:rPr lang="nb-NO" dirty="0"/>
              <a:t>Start opp kontaineren. Sjekk at den kjører, eks: ‘</a:t>
            </a:r>
            <a:r>
              <a:rPr lang="nb-NO" dirty="0" err="1"/>
              <a:t>docker</a:t>
            </a:r>
            <a:r>
              <a:rPr lang="nb-NO" dirty="0"/>
              <a:t> container </a:t>
            </a:r>
            <a:r>
              <a:rPr lang="nb-NO" dirty="0" err="1"/>
              <a:t>ls</a:t>
            </a:r>
            <a:r>
              <a:rPr lang="nb-NO" dirty="0"/>
              <a:t>’</a:t>
            </a:r>
          </a:p>
          <a:p>
            <a:r>
              <a:rPr lang="nb-NO" dirty="0"/>
              <a:t>Prøv å gå til </a:t>
            </a:r>
            <a:r>
              <a:rPr lang="nb-NO" dirty="0">
                <a:solidFill>
                  <a:schemeClr val="accent1"/>
                </a:solidFill>
              </a:rPr>
              <a:t>http://127.0.0.1/8000/</a:t>
            </a:r>
          </a:p>
        </p:txBody>
      </p:sp>
    </p:spTree>
    <p:extLst>
      <p:ext uri="{BB962C8B-B14F-4D97-AF65-F5344CB8AC3E}">
        <p14:creationId xmlns:p14="http://schemas.microsoft.com/office/powerpoint/2010/main" val="105653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629DA453-2826-AF0E-40D2-75AD6F5CCA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11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B0F27EB-21D0-8AA2-2949-C41B998A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44A98F5-3999-21F6-8ED9-ED89B5EEF45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Hvordan utvikle for STM32</a:t>
            </a:r>
          </a:p>
          <a:p>
            <a:pPr lvl="1"/>
            <a:r>
              <a:rPr lang="nb-NO" dirty="0"/>
              <a:t>Egen PC med kryss kompilering.</a:t>
            </a:r>
          </a:p>
          <a:p>
            <a:pPr lvl="1"/>
            <a:r>
              <a:rPr lang="nb-NO" dirty="0" err="1"/>
              <a:t>Raspberry</a:t>
            </a:r>
            <a:r>
              <a:rPr lang="nb-NO" dirty="0"/>
              <a:t> PI e.l. med kompilering</a:t>
            </a:r>
          </a:p>
          <a:p>
            <a:pPr lvl="1"/>
            <a:r>
              <a:rPr lang="nb-NO" dirty="0"/>
              <a:t>Skreddersydd konteiner?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782BF41-4CA5-2F77-2E0C-1153320BBB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Utvikle for mikro kontrollere fra din egen datamaskin.</a:t>
            </a:r>
          </a:p>
        </p:txBody>
      </p:sp>
      <p:pic>
        <p:nvPicPr>
          <p:cNvPr id="7" name="Bilde 6" descr="Et bilde som inneholder elektronikk, tekst, innendørs, Datakomponent&#10;&#10;Automatisk generert beskrivelse">
            <a:extLst>
              <a:ext uri="{FF2B5EF4-FFF2-40B4-BE49-F238E27FC236}">
                <a16:creationId xmlns:a16="http://schemas.microsoft.com/office/drawing/2014/main" id="{DD180661-5A86-14F4-F2C6-45EA1062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14" y="2025650"/>
            <a:ext cx="5471583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3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44BA49AE-4EBA-9C7C-E7D0-C07AC2CAC0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DEA7B3C2-641D-B735-8A50-2B8F2892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C4D60C-8F05-A1BE-9BA3-99663C6BDE4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32500" lnSpcReduction="20000"/>
          </a:bodyPr>
          <a:lstStyle/>
          <a:p>
            <a:r>
              <a:rPr lang="nb-NO" dirty="0"/>
              <a:t>FROM </a:t>
            </a:r>
            <a:r>
              <a:rPr lang="nb-NO" dirty="0" err="1"/>
              <a:t>ubuntu:latest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        # </a:t>
            </a:r>
            <a:r>
              <a:rPr lang="nb-NO" dirty="0" err="1"/>
              <a:t>Download</a:t>
            </a:r>
            <a:r>
              <a:rPr lang="nb-NO" dirty="0"/>
              <a:t> Linux support </a:t>
            </a:r>
            <a:r>
              <a:rPr lang="nb-NO" dirty="0" err="1"/>
              <a:t>tools</a:t>
            </a:r>
            <a:endParaRPr lang="nb-NO" dirty="0"/>
          </a:p>
          <a:p>
            <a:r>
              <a:rPr lang="nb-NO" dirty="0"/>
              <a:t>RUN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update</a:t>
            </a:r>
            <a:r>
              <a:rPr lang="nb-NO" dirty="0"/>
              <a:t> &amp;&amp; \</a:t>
            </a:r>
          </a:p>
          <a:p>
            <a:r>
              <a:rPr lang="nb-NO" dirty="0"/>
              <a:t>        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clean</a:t>
            </a:r>
            <a:r>
              <a:rPr lang="nb-NO" dirty="0"/>
              <a:t> &amp;&amp; \ </a:t>
            </a:r>
          </a:p>
          <a:p>
            <a:r>
              <a:rPr lang="nb-NO" dirty="0"/>
              <a:t>        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-y \</a:t>
            </a:r>
          </a:p>
          <a:p>
            <a:r>
              <a:rPr lang="nb-NO" dirty="0"/>
              <a:t>             </a:t>
            </a:r>
            <a:r>
              <a:rPr lang="nb-NO" dirty="0" err="1"/>
              <a:t>build-essential</a:t>
            </a:r>
            <a:r>
              <a:rPr lang="nb-NO" dirty="0"/>
              <a:t> \</a:t>
            </a:r>
          </a:p>
          <a:p>
            <a:r>
              <a:rPr lang="nb-NO" dirty="0"/>
              <a:t>             </a:t>
            </a:r>
            <a:r>
              <a:rPr lang="nb-NO" dirty="0" err="1"/>
              <a:t>wget</a:t>
            </a:r>
            <a:r>
              <a:rPr lang="nb-NO" dirty="0"/>
              <a:t> \</a:t>
            </a:r>
          </a:p>
          <a:p>
            <a:pPr marL="0" indent="0">
              <a:buNone/>
            </a:pPr>
            <a:r>
              <a:rPr lang="nb-NO" dirty="0"/>
              <a:t>                         </a:t>
            </a:r>
            <a:r>
              <a:rPr lang="nb-NO" dirty="0" err="1"/>
              <a:t>curl</a:t>
            </a:r>
            <a:r>
              <a:rPr lang="nb-NO" dirty="0"/>
              <a:t> \</a:t>
            </a:r>
          </a:p>
          <a:p>
            <a:r>
              <a:rPr lang="nb-NO" dirty="0"/>
              <a:t>             </a:t>
            </a:r>
            <a:r>
              <a:rPr lang="nb-NO" dirty="0" err="1"/>
              <a:t>nano</a:t>
            </a:r>
            <a:endParaRPr lang="nb-NO" dirty="0"/>
          </a:p>
          <a:p>
            <a:endParaRPr lang="nb-NO" dirty="0"/>
          </a:p>
          <a:p>
            <a:r>
              <a:rPr lang="nb-NO" dirty="0"/>
              <a:t># Set up a </a:t>
            </a:r>
            <a:r>
              <a:rPr lang="nb-NO" dirty="0" err="1"/>
              <a:t>development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 </a:t>
            </a:r>
            <a:r>
              <a:rPr lang="nb-NO" dirty="0" err="1"/>
              <a:t>directory</a:t>
            </a:r>
            <a:endParaRPr lang="nb-NO" dirty="0"/>
          </a:p>
          <a:p>
            <a:r>
              <a:rPr lang="nb-NO" dirty="0"/>
              <a:t>WORKDIR 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ADD </a:t>
            </a:r>
            <a:r>
              <a:rPr lang="nb-NO" dirty="0" err="1"/>
              <a:t>dev</a:t>
            </a:r>
            <a:r>
              <a:rPr lang="nb-NO" dirty="0"/>
              <a:t> 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RUN </a:t>
            </a:r>
            <a:r>
              <a:rPr lang="nb-NO" dirty="0" err="1"/>
              <a:t>wget</a:t>
            </a:r>
            <a:r>
              <a:rPr lang="nb-NO" dirty="0"/>
              <a:t> -</a:t>
            </a:r>
            <a:r>
              <a:rPr lang="nb-NO" dirty="0" err="1"/>
              <a:t>qO</a:t>
            </a:r>
            <a:r>
              <a:rPr lang="nb-NO" dirty="0"/>
              <a:t>- https://developer.arm.com/-/media/Files/downloads/gnu-rm/10.3-2021.10/gcc-arm-none-eabi-10.3-2021.10-x86_64-linux.tar.bz2 | tar -</a:t>
            </a:r>
            <a:r>
              <a:rPr lang="nb-NO" dirty="0" err="1"/>
              <a:t>xj</a:t>
            </a:r>
            <a:endParaRPr lang="nb-NO" dirty="0"/>
          </a:p>
          <a:p>
            <a:r>
              <a:rPr lang="nb-NO" dirty="0"/>
              <a:t>ENV PATH $PATH:/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r>
              <a:rPr lang="nb-NO" dirty="0"/>
              <a:t>/gcc-arm-none-eabi-10.3-2021.10/bin</a:t>
            </a:r>
          </a:p>
          <a:p>
            <a:r>
              <a:rPr lang="nb-NO" dirty="0"/>
              <a:t>WORKDIR /</a:t>
            </a:r>
            <a:r>
              <a:rPr lang="nb-NO" dirty="0" err="1"/>
              <a:t>home</a:t>
            </a:r>
            <a:r>
              <a:rPr lang="nb-NO" dirty="0"/>
              <a:t>/app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C9CB206-046E-935B-07BE-FD4A2BBB13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 err="1"/>
              <a:t>Dockerfile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93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EA27FFBF-F26A-0C75-4729-3ACD029B15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13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34311318-A9B6-AA51-22AC-E1D25BE5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EDEAA44-EFBA-F13F-CF9C-524B4D2864B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For å bygge Konteineren:</a:t>
            </a:r>
          </a:p>
          <a:p>
            <a:pPr lvl="1"/>
            <a:r>
              <a:rPr lang="nb-NO" dirty="0" err="1"/>
              <a:t>podman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-t </a:t>
            </a:r>
            <a:r>
              <a:rPr lang="nb-NO" dirty="0" err="1"/>
              <a:t>stenbror</a:t>
            </a:r>
            <a:r>
              <a:rPr lang="nb-NO" dirty="0"/>
              <a:t>/</a:t>
            </a:r>
            <a:r>
              <a:rPr lang="nb-NO" dirty="0" err="1"/>
              <a:t>gcc</a:t>
            </a:r>
            <a:r>
              <a:rPr lang="nb-NO" dirty="0"/>
              <a:t>-arm .</a:t>
            </a:r>
          </a:p>
          <a:p>
            <a:pPr lvl="1"/>
            <a:endParaRPr lang="nb-NO" dirty="0"/>
          </a:p>
          <a:p>
            <a:r>
              <a:rPr lang="nb-NO" dirty="0"/>
              <a:t>For å kjøre konteineren i interaktiv modus:</a:t>
            </a:r>
          </a:p>
          <a:p>
            <a:pPr lvl="1"/>
            <a:r>
              <a:rPr lang="en-US" dirty="0" err="1"/>
              <a:t>podman</a:t>
            </a:r>
            <a:r>
              <a:rPr lang="en-US" dirty="0"/>
              <a:t> run --rm -it --privileged -v "$(PWD):/home/app" </a:t>
            </a:r>
            <a:r>
              <a:rPr lang="en-US" dirty="0" err="1"/>
              <a:t>stenbror</a:t>
            </a:r>
            <a:r>
              <a:rPr lang="en-US" dirty="0"/>
              <a:t>/</a:t>
            </a:r>
            <a:r>
              <a:rPr lang="en-US" dirty="0" err="1"/>
              <a:t>gcc-arm:latest</a:t>
            </a:r>
            <a:r>
              <a:rPr lang="en-US" dirty="0"/>
              <a:t> bash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280E3BF-FFFF-5FA5-3388-8BEE1BF89F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Bygge og kjøre vår kryss kompilerings Konteiner</a:t>
            </a:r>
          </a:p>
        </p:txBody>
      </p:sp>
    </p:spTree>
    <p:extLst>
      <p:ext uri="{BB962C8B-B14F-4D97-AF65-F5344CB8AC3E}">
        <p14:creationId xmlns:p14="http://schemas.microsoft.com/office/powerpoint/2010/main" val="198501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88E470A6-7B0A-9D91-31AA-3F23B4EDE1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14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7EC6483-984F-B761-1028-0DDD9F66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550BEE8-19CB-6142-2997-4F97785A276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Start med å gå inn i bygge mappen:</a:t>
            </a:r>
          </a:p>
          <a:p>
            <a:pPr lvl="1"/>
            <a:r>
              <a:rPr lang="nb-NO" dirty="0"/>
              <a:t>cd /</a:t>
            </a:r>
            <a:r>
              <a:rPr lang="nb-NO" dirty="0" err="1"/>
              <a:t>home</a:t>
            </a:r>
            <a:r>
              <a:rPr lang="nb-NO" dirty="0"/>
              <a:t>/app/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Sjekk om du har </a:t>
            </a:r>
            <a:r>
              <a:rPr lang="nb-NO" dirty="0" err="1"/>
              <a:t>test.c</a:t>
            </a:r>
            <a:r>
              <a:rPr lang="nb-NO" dirty="0"/>
              <a:t> og build.sh filene</a:t>
            </a:r>
          </a:p>
          <a:p>
            <a:pPr lvl="1"/>
            <a:r>
              <a:rPr lang="nb-NO" dirty="0" err="1"/>
              <a:t>ls</a:t>
            </a:r>
            <a:r>
              <a:rPr lang="nb-NO" dirty="0"/>
              <a:t> –l</a:t>
            </a:r>
          </a:p>
          <a:p>
            <a:r>
              <a:rPr lang="nb-NO" dirty="0"/>
              <a:t>Kjør bygge skriptet:</a:t>
            </a:r>
          </a:p>
          <a:p>
            <a:pPr lvl="1"/>
            <a:r>
              <a:rPr lang="nb-NO" dirty="0"/>
              <a:t>./build.sh</a:t>
            </a:r>
          </a:p>
          <a:p>
            <a:r>
              <a:rPr lang="nb-NO" dirty="0"/>
              <a:t>Se om du har en kompilert fil både inni konteineren og utenfor.</a:t>
            </a:r>
          </a:p>
          <a:p>
            <a:pPr lvl="1"/>
            <a:r>
              <a:rPr lang="nb-NO" dirty="0" err="1"/>
              <a:t>ls</a:t>
            </a:r>
            <a:r>
              <a:rPr lang="nb-NO" dirty="0"/>
              <a:t> –l ( Konteiner )  / </a:t>
            </a:r>
            <a:r>
              <a:rPr lang="nb-NO" dirty="0" err="1"/>
              <a:t>dir</a:t>
            </a:r>
            <a:r>
              <a:rPr lang="nb-NO" dirty="0"/>
              <a:t> ( Windows maskinen i </a:t>
            </a:r>
            <a:r>
              <a:rPr lang="nb-NO" dirty="0" err="1"/>
              <a:t>powershell</a:t>
            </a:r>
            <a:r>
              <a:rPr lang="nb-NO" dirty="0"/>
              <a:t> / </a:t>
            </a:r>
            <a:r>
              <a:rPr lang="nb-NO" dirty="0" err="1"/>
              <a:t>Command</a:t>
            </a:r>
            <a:r>
              <a:rPr lang="nb-NO" dirty="0"/>
              <a:t> Line ) 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9D7C25-7FBA-A8B9-B4C5-32DF3FE64E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Følgende skjer i konteineren og til slutt utenfor i PS.</a:t>
            </a:r>
          </a:p>
        </p:txBody>
      </p:sp>
    </p:spTree>
    <p:extLst>
      <p:ext uri="{BB962C8B-B14F-4D97-AF65-F5344CB8AC3E}">
        <p14:creationId xmlns:p14="http://schemas.microsoft.com/office/powerpoint/2010/main" val="122508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28F9609A-88B3-5B1A-0315-9772AB91EF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15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1A518A89-78EC-B53E-993C-5999F513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3A93F0F-556C-08B8-B6B8-89B43A7C729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Usage:</a:t>
            </a:r>
          </a:p>
          <a:p>
            <a:r>
              <a:rPr lang="en-US" dirty="0"/>
              <a:t>  </a:t>
            </a:r>
            <a:r>
              <a:rPr lang="en-US" dirty="0" err="1"/>
              <a:t>podman</a:t>
            </a:r>
            <a:r>
              <a:rPr lang="en-US" dirty="0"/>
              <a:t> pod [command]</a:t>
            </a:r>
          </a:p>
          <a:p>
            <a:endParaRPr lang="en-US" dirty="0"/>
          </a:p>
          <a:p>
            <a:r>
              <a:rPr lang="en-US" dirty="0"/>
              <a:t>Available Commands:</a:t>
            </a:r>
          </a:p>
          <a:p>
            <a:r>
              <a:rPr lang="en-US" dirty="0"/>
              <a:t>  create      </a:t>
            </a:r>
            <a:r>
              <a:rPr lang="en-US" dirty="0" err="1"/>
              <a:t>Create</a:t>
            </a:r>
            <a:r>
              <a:rPr lang="en-US" dirty="0"/>
              <a:t> a new empty pod</a:t>
            </a:r>
          </a:p>
          <a:p>
            <a:r>
              <a:rPr lang="en-US" dirty="0"/>
              <a:t>  exists      Check if a pod exists in local storage</a:t>
            </a:r>
          </a:p>
          <a:p>
            <a:r>
              <a:rPr lang="en-US" dirty="0"/>
              <a:t>  inspect     Displays a pod configuration</a:t>
            </a:r>
          </a:p>
          <a:p>
            <a:r>
              <a:rPr lang="en-US" dirty="0"/>
              <a:t>  kill        Send the specified signal or SIGKILL to containers in pod</a:t>
            </a:r>
          </a:p>
          <a:p>
            <a:r>
              <a:rPr lang="en-US" dirty="0"/>
              <a:t>  logs        Fetch logs for pod with one or more containers</a:t>
            </a:r>
          </a:p>
          <a:p>
            <a:r>
              <a:rPr lang="en-US" dirty="0"/>
              <a:t>  pause       </a:t>
            </a:r>
            <a:r>
              <a:rPr lang="en-US" dirty="0" err="1"/>
              <a:t>Pause</a:t>
            </a:r>
            <a:r>
              <a:rPr lang="en-US" dirty="0"/>
              <a:t> one or more pods</a:t>
            </a:r>
          </a:p>
          <a:p>
            <a:r>
              <a:rPr lang="en-US" dirty="0"/>
              <a:t>  prune       Remove all stopped pods and their containers</a:t>
            </a:r>
          </a:p>
          <a:p>
            <a:r>
              <a:rPr lang="en-US" dirty="0"/>
              <a:t>  </a:t>
            </a:r>
            <a:r>
              <a:rPr lang="en-US" dirty="0" err="1"/>
              <a:t>ps</a:t>
            </a:r>
            <a:r>
              <a:rPr lang="en-US" dirty="0"/>
              <a:t>          List pods</a:t>
            </a:r>
          </a:p>
          <a:p>
            <a:r>
              <a:rPr lang="en-US" dirty="0"/>
              <a:t>  restart     </a:t>
            </a:r>
            <a:r>
              <a:rPr lang="en-US" dirty="0" err="1"/>
              <a:t>Restart</a:t>
            </a:r>
            <a:r>
              <a:rPr lang="en-US" dirty="0"/>
              <a:t> one or more pods</a:t>
            </a:r>
          </a:p>
          <a:p>
            <a:r>
              <a:rPr lang="en-US" dirty="0"/>
              <a:t>  rm          Remove one or more pods</a:t>
            </a:r>
          </a:p>
          <a:p>
            <a:r>
              <a:rPr lang="en-US" dirty="0"/>
              <a:t>  start       </a:t>
            </a:r>
            <a:r>
              <a:rPr lang="en-US" dirty="0" err="1"/>
              <a:t>Start</a:t>
            </a:r>
            <a:r>
              <a:rPr lang="en-US" dirty="0"/>
              <a:t> one or more pods</a:t>
            </a:r>
          </a:p>
          <a:p>
            <a:r>
              <a:rPr lang="en-US" dirty="0"/>
              <a:t>  stats       Display a live stream of resource usage statistics for the containers in one or more pods</a:t>
            </a:r>
          </a:p>
          <a:p>
            <a:r>
              <a:rPr lang="en-US" dirty="0"/>
              <a:t>  stop        </a:t>
            </a:r>
            <a:r>
              <a:rPr lang="en-US" dirty="0" err="1"/>
              <a:t>Stop</a:t>
            </a:r>
            <a:r>
              <a:rPr lang="en-US" dirty="0"/>
              <a:t> one or more pods</a:t>
            </a:r>
          </a:p>
          <a:p>
            <a:r>
              <a:rPr lang="en-US" dirty="0"/>
              <a:t>  top         Display the running processes of containers in a pod</a:t>
            </a:r>
          </a:p>
          <a:p>
            <a:r>
              <a:rPr lang="en-US" dirty="0"/>
              <a:t>  </a:t>
            </a:r>
            <a:r>
              <a:rPr lang="en-US" dirty="0" err="1"/>
              <a:t>unpause</a:t>
            </a:r>
            <a:r>
              <a:rPr lang="en-US" dirty="0"/>
              <a:t>     </a:t>
            </a:r>
            <a:r>
              <a:rPr lang="en-US" dirty="0" err="1"/>
              <a:t>Unpause</a:t>
            </a:r>
            <a:r>
              <a:rPr lang="en-US" dirty="0"/>
              <a:t> one or more pods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C63CEAD-2F45-2915-77CB-595387E290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373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BAD06CA4-1B48-415A-5D3A-27313236CA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16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26F3CB8E-12E2-8BB7-2EC8-BF8F6C1B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7D2D4F7-876A-E60E-55EC-6AFC2E62DE2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Kjør ‘</a:t>
            </a:r>
            <a:r>
              <a:rPr lang="nb-NO" dirty="0" err="1"/>
              <a:t>podman</a:t>
            </a:r>
            <a:r>
              <a:rPr lang="nb-NO" dirty="0"/>
              <a:t> --</a:t>
            </a:r>
            <a:r>
              <a:rPr lang="nb-NO" dirty="0" err="1"/>
              <a:t>help</a:t>
            </a:r>
            <a:r>
              <a:rPr lang="nb-NO" dirty="0"/>
              <a:t>’ som lister kommandoer og hva de gjør.</a:t>
            </a:r>
          </a:p>
          <a:p>
            <a:r>
              <a:rPr lang="nb-NO" dirty="0" err="1"/>
              <a:t>Build</a:t>
            </a:r>
            <a:r>
              <a:rPr lang="nb-NO" dirty="0"/>
              <a:t> =&gt; Bygger image fra </a:t>
            </a:r>
            <a:r>
              <a:rPr lang="nb-NO" dirty="0" err="1"/>
              <a:t>Dockerfile</a:t>
            </a:r>
            <a:r>
              <a:rPr lang="nb-NO" dirty="0"/>
              <a:t> «oppskrift»</a:t>
            </a:r>
          </a:p>
          <a:p>
            <a:r>
              <a:rPr lang="nb-NO" dirty="0"/>
              <a:t>Run =&gt; Kjører en kommando i en ny konteiner. Eks. /bin/</a:t>
            </a:r>
            <a:r>
              <a:rPr lang="nb-NO" dirty="0" err="1"/>
              <a:t>bash</a:t>
            </a:r>
            <a:endParaRPr lang="nb-NO" dirty="0"/>
          </a:p>
          <a:p>
            <a:r>
              <a:rPr lang="nb-NO" dirty="0"/>
              <a:t>Top =&gt; Lister alle kjørende prosesser i en konteiner.</a:t>
            </a:r>
          </a:p>
          <a:p>
            <a:r>
              <a:rPr lang="nb-NO" dirty="0"/>
              <a:t>Start =&gt; Starte en eller flere konteinere.</a:t>
            </a:r>
          </a:p>
          <a:p>
            <a:r>
              <a:rPr lang="nb-NO" dirty="0"/>
              <a:t>Stop =&gt; stoppe en eller flere konteinere.</a:t>
            </a:r>
          </a:p>
          <a:p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system info’ =&gt; Detaljer om </a:t>
            </a:r>
            <a:r>
              <a:rPr lang="nb-NO" dirty="0" err="1"/>
              <a:t>podman</a:t>
            </a:r>
            <a:r>
              <a:rPr lang="nb-NO" dirty="0"/>
              <a:t> miljøet.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0959D2-F217-84A1-E1EF-C52D35D938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724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D2B8D472-5329-2FEF-4221-3836D0B82C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17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B7E65544-9EA0-CCC8-C344-FAA5A8B4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pic>
        <p:nvPicPr>
          <p:cNvPr id="7" name="Plassholder for innhold 6" descr="Et bilde som inneholder tekst, skjermbilde, programvare&#10;&#10;Automatisk generert beskrivelse">
            <a:extLst>
              <a:ext uri="{FF2B5EF4-FFF2-40B4-BE49-F238E27FC236}">
                <a16:creationId xmlns:a16="http://schemas.microsoft.com/office/drawing/2014/main" id="{0F641DAD-919F-AC2E-1B19-C4A2C331BAB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839788" y="2025650"/>
            <a:ext cx="5953341" cy="4103687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AE1DBE4-637F-943B-CFC0-5D9DF609AD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Styring av Volumer.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3E4752A-1561-2FF9-9298-B98F420E40AE}"/>
              </a:ext>
            </a:extLst>
          </p:cNvPr>
          <p:cNvSpPr txBox="1"/>
          <p:nvPr/>
        </p:nvSpPr>
        <p:spPr>
          <a:xfrm>
            <a:off x="7109927" y="2025650"/>
            <a:ext cx="4786604" cy="41036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Volume er den foretrukne måten å ta vare på data generert og brukt av </a:t>
            </a:r>
            <a:r>
              <a:rPr lang="nb-NO" sz="1600" dirty="0" err="1">
                <a:solidFill>
                  <a:schemeClr val="bg2"/>
                </a:solidFill>
              </a:rPr>
              <a:t>podman</a:t>
            </a:r>
            <a:r>
              <a:rPr lang="nb-NO" sz="1600" dirty="0">
                <a:solidFill>
                  <a:schemeClr val="bg2"/>
                </a:solidFill>
              </a:rPr>
              <a:t> / </a:t>
            </a:r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konteinere.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Det er her man lagrer data som skal overleve levetiden til den enkelte konteiner, som kan startes, stoppes, slettes og skapes etter behov.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Lage et nytt tomt volum: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 - </a:t>
            </a:r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volume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create</a:t>
            </a:r>
            <a:r>
              <a:rPr lang="nb-NO" sz="1600" dirty="0">
                <a:solidFill>
                  <a:schemeClr val="bg2"/>
                </a:solidFill>
              </a:rPr>
              <a:t> my-vol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Liste volumer: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 -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docker</a:t>
            </a:r>
            <a:r>
              <a:rPr lang="nb-NO" sz="1600" b="0" i="0" dirty="0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volume</a:t>
            </a:r>
            <a:r>
              <a:rPr lang="nb-NO" sz="1600" b="0" i="0" dirty="0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ls</a:t>
            </a:r>
            <a:endParaRPr lang="nb-NO" sz="1600" b="0" i="0" dirty="0">
              <a:solidFill>
                <a:srgbClr val="F9F9FA"/>
              </a:solidFill>
              <a:effectLst/>
              <a:latin typeface="Roboto Mono" panose="020F0502020204030204" pitchFamily="49" charset="0"/>
            </a:endParaRPr>
          </a:p>
          <a:p>
            <a:pPr algn="l"/>
            <a:endParaRPr lang="nb-NO" sz="1600" dirty="0">
              <a:solidFill>
                <a:srgbClr val="F9F9FA"/>
              </a:solidFill>
              <a:latin typeface="Roboto Mono" panose="020F0502020204030204" pitchFamily="49" charset="0"/>
            </a:endParaRPr>
          </a:p>
          <a:p>
            <a:pPr algn="l"/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Fjerne et volum:</a:t>
            </a:r>
          </a:p>
          <a:p>
            <a:pPr algn="l"/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-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docker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volume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rm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my-vol</a:t>
            </a:r>
            <a:endParaRPr lang="nb-NO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97483EB9-CB74-9EA3-D378-CA7DF85D99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18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599C7A1-E715-01C1-9556-879F402C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– Nettverk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F34C299-4E9B-A4C5-5347-9287766016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483568"/>
            <a:ext cx="10514012" cy="4717208"/>
          </a:xfrm>
        </p:spPr>
        <p:txBody>
          <a:bodyPr/>
          <a:lstStyle/>
          <a:p>
            <a:r>
              <a:rPr lang="nb-NO" dirty="0"/>
              <a:t>For å styre nettverkstrafikk inn og ut av en konteiner, setter man opp en port </a:t>
            </a:r>
            <a:r>
              <a:rPr lang="nb-NO" dirty="0" err="1"/>
              <a:t>mapping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-p 8080:80</a:t>
            </a:r>
          </a:p>
          <a:p>
            <a:pPr lvl="2"/>
            <a:r>
              <a:rPr lang="nb-NO" dirty="0"/>
              <a:t>8080 er porten som er tilgjengelig hos «host maskinen» som mappes til konteinerens port 80</a:t>
            </a:r>
          </a:p>
          <a:p>
            <a:pPr lvl="1"/>
            <a:r>
              <a:rPr lang="nb-NO" dirty="0"/>
              <a:t>-p 8080:80/</a:t>
            </a:r>
            <a:r>
              <a:rPr lang="nb-NO" dirty="0" err="1"/>
              <a:t>udp</a:t>
            </a:r>
            <a:r>
              <a:rPr lang="nb-NO" dirty="0"/>
              <a:t> Setter opp </a:t>
            </a:r>
            <a:r>
              <a:rPr lang="nb-NO" dirty="0" err="1"/>
              <a:t>mapping</a:t>
            </a:r>
            <a:r>
              <a:rPr lang="nb-NO" dirty="0"/>
              <a:t> fra «Host» 8080 porten til konteiner port 80 for pakker av typen </a:t>
            </a:r>
            <a:r>
              <a:rPr lang="nb-NO" dirty="0" err="1"/>
              <a:t>udp</a:t>
            </a:r>
            <a:r>
              <a:rPr lang="nb-NO" dirty="0"/>
              <a:t>.</a:t>
            </a:r>
          </a:p>
          <a:p>
            <a:pPr lvl="1"/>
            <a:r>
              <a:rPr lang="da-DK" b="0" i="0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-p 8080:80/tcp -p 8080:80/udp</a:t>
            </a:r>
            <a:endParaRPr lang="nb-NO" b="0" i="0" dirty="0">
              <a:solidFill>
                <a:srgbClr val="FFFFFF"/>
              </a:solidFill>
              <a:effectLst/>
              <a:latin typeface="Roboto Mono" panose="00000009000000000000" pitchFamily="49" charset="0"/>
            </a:endParaRPr>
          </a:p>
          <a:p>
            <a:pPr lvl="2"/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Setter opp flere </a:t>
            </a:r>
            <a:r>
              <a:rPr lang="nb-NO" dirty="0" err="1">
                <a:solidFill>
                  <a:srgbClr val="FFFFFF"/>
                </a:solidFill>
                <a:latin typeface="Roboto Mono" panose="00000009000000000000" pitchFamily="49" charset="0"/>
              </a:rPr>
              <a:t>mappinger</a:t>
            </a:r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 </a:t>
            </a:r>
            <a:r>
              <a:rPr lang="nb-NO" dirty="0" err="1">
                <a:solidFill>
                  <a:srgbClr val="FFFFFF"/>
                </a:solidFill>
                <a:latin typeface="Roboto Mono" panose="00000009000000000000" pitchFamily="49" charset="0"/>
              </a:rPr>
              <a:t>samtidlig</a:t>
            </a:r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.</a:t>
            </a:r>
          </a:p>
          <a:p>
            <a:pPr lvl="1"/>
            <a:r>
              <a:rPr lang="nb-NO" b="0" i="0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-p 192.168.1.100:8080:80</a:t>
            </a:r>
          </a:p>
          <a:p>
            <a:pPr lvl="2"/>
            <a:r>
              <a:rPr lang="nb-NO" dirty="0"/>
              <a:t>Mapper </a:t>
            </a:r>
            <a:r>
              <a:rPr lang="nb-NO" dirty="0" err="1"/>
              <a:t>ip</a:t>
            </a:r>
            <a:r>
              <a:rPr lang="nb-NO" dirty="0"/>
              <a:t>/port på host til port 80 i konteiner.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E82A682-5349-9862-76D4-1E0C9970BD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76006"/>
          </a:xfrm>
        </p:spPr>
        <p:txBody>
          <a:bodyPr>
            <a:normAutofit fontScale="25000" lnSpcReduction="20000"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752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08A7A6E-3EE1-FA96-0BF1-5109234B90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19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AC4480B3-EBD5-52F7-64F8-7B789CBC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Push / Pull imager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95AAF61-D14D-E176-E24A-A6CE2CB7560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Man kan både «push» imager lokalt og til sentrale servere, samt «pull» fra det samme.</a:t>
            </a:r>
          </a:p>
          <a:p>
            <a:pPr lvl="1"/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push </a:t>
            </a:r>
            <a:r>
              <a:rPr lang="nb-NO" dirty="0" err="1"/>
              <a:t>dir</a:t>
            </a:r>
            <a:r>
              <a:rPr lang="nb-NO" dirty="0"/>
              <a:t>://</a:t>
            </a:r>
            <a:r>
              <a:rPr lang="nb-NO" dirty="0" err="1"/>
              <a:t>tmp</a:t>
            </a:r>
            <a:r>
              <a:rPr lang="nb-NO" dirty="0"/>
              <a:t>/</a:t>
            </a:r>
            <a:r>
              <a:rPr lang="nb-NO" dirty="0" err="1"/>
              <a:t>myImage</a:t>
            </a:r>
            <a:r>
              <a:rPr lang="nb-NO" dirty="0"/>
              <a:t>’  ( Lokalt lagret image )</a:t>
            </a:r>
          </a:p>
          <a:p>
            <a:pPr lvl="1"/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pull </a:t>
            </a:r>
            <a:r>
              <a:rPr lang="nb-NO" dirty="0" err="1"/>
              <a:t>dir</a:t>
            </a:r>
            <a:r>
              <a:rPr lang="nb-NO" dirty="0"/>
              <a:t>://</a:t>
            </a:r>
            <a:r>
              <a:rPr lang="nb-NO" dirty="0" err="1"/>
              <a:t>tmp</a:t>
            </a:r>
            <a:r>
              <a:rPr lang="nb-NO" dirty="0"/>
              <a:t>/</a:t>
            </a:r>
            <a:r>
              <a:rPr lang="nb-NO" dirty="0" err="1"/>
              <a:t>myImage</a:t>
            </a:r>
            <a:r>
              <a:rPr lang="nb-NO" dirty="0"/>
              <a:t>’ ( Hente lokalt lagret image ) 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Man kan også lagre / hente fra sentrale ‘</a:t>
            </a:r>
            <a:r>
              <a:rPr lang="nb-NO" dirty="0" err="1"/>
              <a:t>registry</a:t>
            </a:r>
            <a:r>
              <a:rPr lang="nb-NO" dirty="0"/>
              <a:t>’ og lokale ‘</a:t>
            </a:r>
            <a:r>
              <a:rPr lang="nb-NO" dirty="0" err="1"/>
              <a:t>registry</a:t>
            </a:r>
            <a:r>
              <a:rPr lang="nb-NO" dirty="0"/>
              <a:t>’ og kan benyttes av </a:t>
            </a:r>
            <a:r>
              <a:rPr lang="nb-NO" dirty="0" err="1"/>
              <a:t>kubernetes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 til å distribuere konteinere på flere servere fra lagrede imager.</a:t>
            </a:r>
          </a:p>
          <a:p>
            <a:pPr lvl="1"/>
            <a:r>
              <a:rPr lang="nb-NO" dirty="0"/>
              <a:t>Et senere Workshop vil ta for seg </a:t>
            </a:r>
            <a:r>
              <a:rPr lang="nb-NO" dirty="0" err="1"/>
              <a:t>Kubernetes</a:t>
            </a:r>
            <a:r>
              <a:rPr lang="nb-NO" dirty="0"/>
              <a:t>.</a:t>
            </a:r>
          </a:p>
          <a:p>
            <a:pPr lvl="1"/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4441358-C2E2-33EB-D363-B9A2A60AE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082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Docker</a:t>
            </a:r>
            <a:r>
              <a:rPr lang="nb-NO" dirty="0"/>
              <a:t>?</a:t>
            </a:r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C75F80EC-31B0-368E-E00E-95D2A8C8DCD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6713" y="2606255"/>
            <a:ext cx="5905500" cy="3276600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 err="1"/>
              <a:t>Docker</a:t>
            </a:r>
            <a:r>
              <a:rPr lang="nb-NO" dirty="0"/>
              <a:t> er en plattform for applikasjoner.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FD9DDD2-0F80-4905-0E67-64B071DC45B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nb-NO" sz="1600" dirty="0" err="1">
              <a:solidFill>
                <a:schemeClr val="bg2"/>
              </a:solidFill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A1194A8-0BF3-1770-BEB4-523F0F8E48B9}"/>
              </a:ext>
            </a:extLst>
          </p:cNvPr>
          <p:cNvSpPr txBox="1"/>
          <p:nvPr/>
        </p:nvSpPr>
        <p:spPr>
          <a:xfrm>
            <a:off x="839787" y="2057399"/>
            <a:ext cx="4140922" cy="407193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er en teknologi som gir oss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muligheten til å pakke inn programmer i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små containere som deler på maskinvare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og operativ systemer.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Fordeler: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Isolering av applikasjon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Betydelig bedre sikkerhet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Dele på maskinvare / nettverk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Benytte ferdige imager å bygge videre på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Flyttbart mellom datasystemer.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Fleksibel for </a:t>
            </a:r>
            <a:r>
              <a:rPr lang="nb-NO" sz="1600" dirty="0" err="1">
                <a:solidFill>
                  <a:schemeClr val="bg2"/>
                </a:solidFill>
              </a:rPr>
              <a:t>legacy</a:t>
            </a:r>
            <a:r>
              <a:rPr lang="nb-NO" sz="1600" dirty="0">
                <a:solidFill>
                  <a:schemeClr val="bg2"/>
                </a:solidFill>
              </a:rPr>
              <a:t> systemer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Automatisere utrulling av applikasjoner.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Lagre imager i sentrale lagre.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Lett å bygge og slette kontainere.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Kort oppstartstid for kontainere.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Mulighet for bruk i </a:t>
            </a:r>
            <a:r>
              <a:rPr lang="nb-NO" sz="1600" dirty="0" err="1">
                <a:solidFill>
                  <a:schemeClr val="bg2"/>
                </a:solidFill>
              </a:rPr>
              <a:t>kubernetes</a:t>
            </a:r>
            <a:r>
              <a:rPr lang="nb-NO" sz="1600" dirty="0">
                <a:solidFill>
                  <a:schemeClr val="bg2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9823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97ADD30-6BC2-2E32-202E-73B0BA3E39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20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AB933F81-F761-8325-D57F-23D472F3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Proxmox</a:t>
            </a:r>
            <a:r>
              <a:rPr lang="nb-NO" dirty="0"/>
              <a:t> med </a:t>
            </a:r>
            <a:r>
              <a:rPr lang="nb-NO" dirty="0" err="1"/>
              <a:t>Kubernetes</a:t>
            </a:r>
            <a:r>
              <a:rPr lang="nb-NO" dirty="0"/>
              <a:t> med </a:t>
            </a:r>
            <a:r>
              <a:rPr lang="nb-NO" dirty="0" err="1"/>
              <a:t>docker</a:t>
            </a:r>
            <a:r>
              <a:rPr lang="nb-NO" dirty="0"/>
              <a:t>:</a:t>
            </a:r>
          </a:p>
        </p:txBody>
      </p:sp>
      <p:pic>
        <p:nvPicPr>
          <p:cNvPr id="7" name="Plassholder for innhold 6" descr="Et bilde som inneholder skjermbilde, tekst, programvare, Multimedieprogramvare&#10;&#10;Automatisk generert beskrivelse">
            <a:extLst>
              <a:ext uri="{FF2B5EF4-FFF2-40B4-BE49-F238E27FC236}">
                <a16:creationId xmlns:a16="http://schemas.microsoft.com/office/drawing/2014/main" id="{886F5232-F1A1-D0F8-1782-4484F90416F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053699" y="2097088"/>
            <a:ext cx="8086190" cy="4103687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FD80CF1-0F04-298C-C2BF-920D0D5AEA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4462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45F23A66-62F4-B142-4152-C8995A91EF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21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1BA43BB7-ED76-0E38-CCC6-8287751E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Mere informasjon på nettet: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411DC1D-41C8-1D78-7336-F7267B764A4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https://docs.podman.io/en/latest</a:t>
            </a:r>
            <a:endParaRPr lang="nb-NO" dirty="0"/>
          </a:p>
          <a:p>
            <a:r>
              <a:rPr lang="nb-NO" dirty="0">
                <a:hlinkClick r:id="rId3"/>
              </a:rPr>
              <a:t>https://docs.docker.com</a:t>
            </a:r>
            <a:endParaRPr lang="nb-NO" dirty="0"/>
          </a:p>
          <a:p>
            <a:r>
              <a:rPr lang="nb-NO" dirty="0">
                <a:hlinkClick r:id="rId4"/>
              </a:rPr>
              <a:t>https://kubernetes.io/docs/home/</a:t>
            </a:r>
            <a:endParaRPr lang="nb-NO" dirty="0"/>
          </a:p>
          <a:p>
            <a:r>
              <a:rPr lang="nb-NO" dirty="0">
                <a:hlinkClick r:id="rId5"/>
              </a:rPr>
              <a:t>https://linuxcontainers.org</a:t>
            </a:r>
            <a:endParaRPr lang="nb-NO" dirty="0"/>
          </a:p>
          <a:p>
            <a:r>
              <a:rPr lang="nb-NO" dirty="0">
                <a:hlinkClick r:id="rId6"/>
              </a:rPr>
              <a:t>https://www.proxmox.com/en/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C6DE470-625D-9D56-53D0-C86B210F8E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27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3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bruke </a:t>
            </a:r>
            <a:r>
              <a:rPr lang="nb-NO" dirty="0" err="1"/>
              <a:t>Docker</a:t>
            </a:r>
            <a:r>
              <a:rPr lang="nb-NO" dirty="0"/>
              <a:t>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1" name="Plassholder for innhold 10" descr="Et bilde som inneholder Elektrisk kobling, kabel, Elektronteknikk, elektronikk&#10;&#10;Automatisk generert beskrivelse">
            <a:extLst>
              <a:ext uri="{FF2B5EF4-FFF2-40B4-BE49-F238E27FC236}">
                <a16:creationId xmlns:a16="http://schemas.microsoft.com/office/drawing/2014/main" id="{EDA0CF3F-1985-2206-27F0-A64973EBCDC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818466" y="2488883"/>
            <a:ext cx="4533747" cy="3400311"/>
          </a:xfr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DD3AC8-F991-F0E8-48B1-094F36AD2FC6}"/>
              </a:ext>
            </a:extLst>
          </p:cNvPr>
          <p:cNvSpPr txBox="1"/>
          <p:nvPr/>
        </p:nvSpPr>
        <p:spPr>
          <a:xfrm>
            <a:off x="775854" y="2285999"/>
            <a:ext cx="5735781" cy="4309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Å </a:t>
            </a:r>
            <a:r>
              <a:rPr lang="nb-NO" sz="1600" dirty="0" err="1">
                <a:solidFill>
                  <a:schemeClr val="bg2"/>
                </a:solidFill>
              </a:rPr>
              <a:t>paketere</a:t>
            </a:r>
            <a:r>
              <a:rPr lang="nb-NO" sz="1600" dirty="0">
                <a:solidFill>
                  <a:schemeClr val="bg2"/>
                </a:solidFill>
              </a:rPr>
              <a:t> programmer, tjenester, databaser </a:t>
            </a:r>
            <a:r>
              <a:rPr lang="nb-NO" sz="1600" dirty="0" err="1">
                <a:solidFill>
                  <a:schemeClr val="bg2"/>
                </a:solidFill>
              </a:rPr>
              <a:t>etc</a:t>
            </a:r>
            <a:r>
              <a:rPr lang="nb-NO" sz="1600" dirty="0">
                <a:solidFill>
                  <a:schemeClr val="bg2"/>
                </a:solidFill>
              </a:rPr>
              <a:t> i små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Kontainere, gjør at man kan utnytte maskinvaren mye bedre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enn ved å ha separate maskiner eller Virtuelle maskiner for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hver applikasjon.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Slike kontainere kan dele på samme maskin eller kjøres i et</a:t>
            </a:r>
          </a:p>
          <a:p>
            <a:pPr algn="l"/>
            <a:r>
              <a:rPr lang="nb-NO" sz="1600" dirty="0" err="1">
                <a:solidFill>
                  <a:schemeClr val="bg2"/>
                </a:solidFill>
              </a:rPr>
              <a:t>Kluster</a:t>
            </a:r>
            <a:r>
              <a:rPr lang="nb-NO" sz="1600" dirty="0">
                <a:solidFill>
                  <a:schemeClr val="bg2"/>
                </a:solidFill>
              </a:rPr>
              <a:t> av maskiner som </a:t>
            </a:r>
            <a:r>
              <a:rPr lang="nb-NO" sz="1600" dirty="0" err="1">
                <a:solidFill>
                  <a:schemeClr val="bg2"/>
                </a:solidFill>
              </a:rPr>
              <a:t>f.eks</a:t>
            </a:r>
            <a:r>
              <a:rPr lang="nb-NO" sz="1600" dirty="0">
                <a:solidFill>
                  <a:schemeClr val="bg2"/>
                </a:solidFill>
              </a:rPr>
              <a:t> under </a:t>
            </a:r>
            <a:r>
              <a:rPr lang="nb-NO" sz="1600" dirty="0" err="1">
                <a:solidFill>
                  <a:schemeClr val="bg2"/>
                </a:solidFill>
              </a:rPr>
              <a:t>kubernetes</a:t>
            </a:r>
            <a:r>
              <a:rPr lang="nb-NO" sz="1600" dirty="0">
                <a:solidFill>
                  <a:schemeClr val="bg2"/>
                </a:solidFill>
              </a:rPr>
              <a:t>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Da kan man flytte kontainere mellom noder ette behov, eller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kjøre flere kontainere på samme maskin, eller spredt utover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flere noder for last balansering eller feil håndtering.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 stor fordel er at man kan benytte seg av forhånds lagde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 imager med os, databaser </a:t>
            </a:r>
            <a:r>
              <a:rPr lang="nb-NO" sz="1600" dirty="0" err="1">
                <a:solidFill>
                  <a:schemeClr val="bg2"/>
                </a:solidFill>
              </a:rPr>
              <a:t>etc</a:t>
            </a:r>
            <a:r>
              <a:rPr lang="nb-NO" sz="1600" dirty="0">
                <a:solidFill>
                  <a:schemeClr val="bg2"/>
                </a:solidFill>
              </a:rPr>
              <a:t>, som man selv kan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Bygge videre på. Da slipper man å vedlikeholde os og annen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Infrastruktur avhengigheter selv.</a:t>
            </a:r>
          </a:p>
        </p:txBody>
      </p:sp>
    </p:spTree>
    <p:extLst>
      <p:ext uri="{BB962C8B-B14F-4D97-AF65-F5344CB8AC3E}">
        <p14:creationId xmlns:p14="http://schemas.microsoft.com/office/powerpoint/2010/main" val="234714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4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forskjellen på VM og kontainer?</a:t>
            </a:r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F29BF082-D84B-5209-904A-076472F5473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8300" y="2122975"/>
            <a:ext cx="5905500" cy="3276600"/>
          </a:xfr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9A41F031-BF37-052D-7275-E426ED30255D}"/>
              </a:ext>
            </a:extLst>
          </p:cNvPr>
          <p:cNvSpPr txBox="1"/>
          <p:nvPr/>
        </p:nvSpPr>
        <p:spPr>
          <a:xfrm>
            <a:off x="742807" y="1475509"/>
            <a:ext cx="4244830" cy="49933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Kontainer(e) deler på maskinvare,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Operativsystem og selve kontainer systemet.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deler på maskinvaren, men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Bringer selv operativ systemer, nødvendige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Komponenter og applikasjonen.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trenger vesentlig mere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Maskinvare som minne og lagring. Krever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mye mere administrasjon og vedlikehold og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starter tregere.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Kontainere er ofte svært små og bygger på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andre imager for nødvendige støtte systemer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og deler på operativsystemet og maskinvaren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 bunn.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Kontainere er lette og raske å starte og 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fjerne. Uten bruk av Volumer lagrer de ikke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data etter at de stoppes / slettes.</a:t>
            </a:r>
          </a:p>
        </p:txBody>
      </p:sp>
    </p:spTree>
    <p:extLst>
      <p:ext uri="{BB962C8B-B14F-4D97-AF65-F5344CB8AC3E}">
        <p14:creationId xmlns:p14="http://schemas.microsoft.com/office/powerpoint/2010/main" val="20905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5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Anatomien til en </a:t>
            </a:r>
            <a:r>
              <a:rPr lang="nb-NO" dirty="0" err="1"/>
              <a:t>Docker</a:t>
            </a:r>
            <a:r>
              <a:rPr lang="nb-NO" dirty="0"/>
              <a:t> kontainer</a:t>
            </a:r>
          </a:p>
        </p:txBody>
      </p:sp>
      <p:pic>
        <p:nvPicPr>
          <p:cNvPr id="7" name="Plassholder for innhold 6" descr="Et bilde som inneholder tekst, skjermbilde, Font, diagram">
            <a:extLst>
              <a:ext uri="{FF2B5EF4-FFF2-40B4-BE49-F238E27FC236}">
                <a16:creationId xmlns:a16="http://schemas.microsoft.com/office/drawing/2014/main" id="{82AA1F85-DB46-A701-DD13-7E1AAAC2860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142570" y="1320642"/>
            <a:ext cx="7613504" cy="3010109"/>
          </a:xfr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838B4519-14E1-FF24-AA11-EFDF2CDD2726}"/>
              </a:ext>
            </a:extLst>
          </p:cNvPr>
          <p:cNvSpPr txBox="1"/>
          <p:nvPr/>
        </p:nvSpPr>
        <p:spPr>
          <a:xfrm>
            <a:off x="838200" y="4564076"/>
            <a:ext cx="8444346" cy="1752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Kontainere er lagvis laget. Man starter med en grunn image som </a:t>
            </a:r>
            <a:r>
              <a:rPr lang="nb-NO" sz="1600" dirty="0" err="1">
                <a:solidFill>
                  <a:schemeClr val="bg2"/>
                </a:solidFill>
              </a:rPr>
              <a:t>f.eks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alphine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linux</a:t>
            </a:r>
            <a:r>
              <a:rPr lang="nb-NO" sz="1600" dirty="0">
                <a:solidFill>
                  <a:schemeClr val="bg2"/>
                </a:solidFill>
              </a:rPr>
              <a:t>, eller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 som også inneholder en spesialisering for dot.net e.l.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På denne bygger man lagvis på sine egne avhengigheter og til slutt selve applikasjonen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eller tjenesten e.l.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Trenger man lagring utover levetiden til kontaineren, så må man sette opp et </a:t>
            </a:r>
            <a:r>
              <a:rPr lang="nb-NO" sz="1600" dirty="0" err="1">
                <a:solidFill>
                  <a:schemeClr val="bg2"/>
                </a:solidFill>
              </a:rPr>
              <a:t>volume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som lagrer data også etter at kontaineren er stoppet.</a:t>
            </a:r>
          </a:p>
        </p:txBody>
      </p:sp>
    </p:spTree>
    <p:extLst>
      <p:ext uri="{BB962C8B-B14F-4D97-AF65-F5344CB8AC3E}">
        <p14:creationId xmlns:p14="http://schemas.microsoft.com/office/powerpoint/2010/main" val="192359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6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ca-certificates curl </a:t>
            </a:r>
            <a:r>
              <a:rPr lang="en-US" dirty="0" err="1"/>
              <a:t>gnupg</a:t>
            </a:r>
            <a:endParaRPr lang="nb-NO" dirty="0"/>
          </a:p>
          <a:p>
            <a:r>
              <a:rPr lang="nb-NO" dirty="0"/>
              <a:t>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-m 0755 -d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endParaRPr lang="nb-NO" dirty="0"/>
          </a:p>
          <a:p>
            <a:r>
              <a:rPr lang="nb-NO" dirty="0" err="1"/>
              <a:t>curl</a:t>
            </a:r>
            <a:r>
              <a:rPr lang="nb-NO" dirty="0"/>
              <a:t> -</a:t>
            </a:r>
            <a:r>
              <a:rPr lang="nb-NO" dirty="0" err="1"/>
              <a:t>fsSL</a:t>
            </a:r>
            <a:r>
              <a:rPr lang="nb-NO" dirty="0"/>
              <a:t> https://download.docker.com/linux/ubuntu/gpg |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gpg</a:t>
            </a:r>
            <a:r>
              <a:rPr lang="nb-NO" dirty="0"/>
              <a:t> --</a:t>
            </a:r>
            <a:r>
              <a:rPr lang="nb-NO" dirty="0" err="1"/>
              <a:t>dearmor</a:t>
            </a:r>
            <a:r>
              <a:rPr lang="nb-NO" dirty="0"/>
              <a:t> -o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chmod</a:t>
            </a:r>
            <a:r>
              <a:rPr lang="nb-NO" dirty="0"/>
              <a:t> </a:t>
            </a:r>
            <a:r>
              <a:rPr lang="nb-NO" dirty="0" err="1"/>
              <a:t>a+r</a:t>
            </a:r>
            <a:r>
              <a:rPr lang="nb-NO" dirty="0"/>
              <a:t>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echo</a:t>
            </a:r>
            <a:r>
              <a:rPr lang="nb-NO" dirty="0"/>
              <a:t> \</a:t>
            </a:r>
          </a:p>
          <a:p>
            <a:r>
              <a:rPr lang="nb-NO" dirty="0"/>
              <a:t>  "</a:t>
            </a:r>
            <a:r>
              <a:rPr lang="nb-NO" dirty="0" err="1"/>
              <a:t>deb</a:t>
            </a:r>
            <a:r>
              <a:rPr lang="nb-NO" dirty="0"/>
              <a:t> [</a:t>
            </a:r>
            <a:r>
              <a:rPr lang="nb-NO" dirty="0" err="1"/>
              <a:t>arch</a:t>
            </a:r>
            <a:r>
              <a:rPr lang="nb-NO" dirty="0"/>
              <a:t>="$(</a:t>
            </a:r>
            <a:r>
              <a:rPr lang="nb-NO" dirty="0" err="1"/>
              <a:t>dpkg</a:t>
            </a:r>
            <a:r>
              <a:rPr lang="nb-NO" dirty="0"/>
              <a:t> --</a:t>
            </a:r>
            <a:r>
              <a:rPr lang="nb-NO" dirty="0" err="1"/>
              <a:t>print-architecture</a:t>
            </a:r>
            <a:r>
              <a:rPr lang="nb-NO" dirty="0"/>
              <a:t>)" </a:t>
            </a:r>
            <a:r>
              <a:rPr lang="nb-NO" dirty="0" err="1"/>
              <a:t>signed</a:t>
            </a:r>
            <a:r>
              <a:rPr lang="nb-NO" dirty="0"/>
              <a:t>-by=/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r>
              <a:rPr lang="nb-NO" dirty="0"/>
              <a:t>] https://download.docker.com/linux/ubuntu \</a:t>
            </a:r>
          </a:p>
          <a:p>
            <a:r>
              <a:rPr lang="nb-NO" dirty="0"/>
              <a:t>  "$(. /</a:t>
            </a:r>
            <a:r>
              <a:rPr lang="nb-NO" dirty="0" err="1"/>
              <a:t>etc</a:t>
            </a:r>
            <a:r>
              <a:rPr lang="nb-NO" dirty="0"/>
              <a:t>/os-</a:t>
            </a:r>
            <a:r>
              <a:rPr lang="nb-NO" dirty="0" err="1"/>
              <a:t>release</a:t>
            </a:r>
            <a:r>
              <a:rPr lang="nb-NO" dirty="0"/>
              <a:t> &amp;&amp; </a:t>
            </a:r>
            <a:r>
              <a:rPr lang="nb-NO" dirty="0" err="1"/>
              <a:t>echo</a:t>
            </a:r>
            <a:r>
              <a:rPr lang="nb-NO" dirty="0"/>
              <a:t> "$VERSION_CODENAME")" stable" | \</a:t>
            </a:r>
          </a:p>
          <a:p>
            <a:r>
              <a:rPr lang="nb-NO" dirty="0"/>
              <a:t>  </a:t>
            </a:r>
            <a:r>
              <a:rPr lang="nb-NO" dirty="0" err="1"/>
              <a:t>sudo</a:t>
            </a:r>
            <a:r>
              <a:rPr lang="nb-NO" dirty="0"/>
              <a:t> tee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sources.list.d</a:t>
            </a:r>
            <a:r>
              <a:rPr lang="nb-NO" dirty="0"/>
              <a:t>/</a:t>
            </a:r>
            <a:r>
              <a:rPr lang="nb-NO" dirty="0" err="1"/>
              <a:t>docker.list</a:t>
            </a:r>
            <a:r>
              <a:rPr lang="nb-NO" dirty="0"/>
              <a:t> &gt; /</a:t>
            </a:r>
            <a:r>
              <a:rPr lang="nb-NO" dirty="0" err="1"/>
              <a:t>dev</a:t>
            </a:r>
            <a:r>
              <a:rPr lang="nb-NO" dirty="0"/>
              <a:t>/null</a:t>
            </a:r>
          </a:p>
          <a:p>
            <a:r>
              <a:rPr lang="nb-NO" dirty="0" err="1"/>
              <a:t>sudo</a:t>
            </a:r>
            <a:r>
              <a:rPr lang="nb-NO" dirty="0"/>
              <a:t>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update</a:t>
            </a:r>
            <a:endParaRPr lang="nb-NO" dirty="0"/>
          </a:p>
          <a:p>
            <a:r>
              <a:rPr lang="en-US" dirty="0" err="1"/>
              <a:t>sudo</a:t>
            </a:r>
            <a:r>
              <a:rPr lang="en-US" dirty="0"/>
              <a:t> apt-get install docker-</a:t>
            </a:r>
            <a:r>
              <a:rPr lang="en-US" dirty="0" err="1"/>
              <a:t>ce</a:t>
            </a:r>
            <a:r>
              <a:rPr lang="en-US" dirty="0"/>
              <a:t> docker-</a:t>
            </a:r>
            <a:r>
              <a:rPr lang="en-US" dirty="0" err="1"/>
              <a:t>ce</a:t>
            </a:r>
            <a:r>
              <a:rPr lang="en-US" dirty="0"/>
              <a:t>-cli containerd.io docker-</a:t>
            </a:r>
            <a:r>
              <a:rPr lang="en-US" dirty="0" err="1"/>
              <a:t>buildx</a:t>
            </a:r>
            <a:r>
              <a:rPr lang="en-US" dirty="0"/>
              <a:t>-plugin docker-compose-plugin</a:t>
            </a:r>
          </a:p>
          <a:p>
            <a:r>
              <a:rPr lang="en-US" dirty="0" err="1"/>
              <a:t>sudo</a:t>
            </a:r>
            <a:r>
              <a:rPr lang="en-US" dirty="0"/>
              <a:t> docker run hello-world</a:t>
            </a:r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På en Linux maskin eller under WSL på Windows</a:t>
            </a:r>
          </a:p>
        </p:txBody>
      </p:sp>
    </p:spTree>
    <p:extLst>
      <p:ext uri="{BB962C8B-B14F-4D97-AF65-F5344CB8AC3E}">
        <p14:creationId xmlns:p14="http://schemas.microsoft.com/office/powerpoint/2010/main" val="310589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4B96B8E-336C-46E5-A4E2-BD3C1D8936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7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50800CA2-C630-1414-8966-1055B933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Installere </a:t>
            </a:r>
            <a:r>
              <a:rPr lang="nb-NO" dirty="0" err="1"/>
              <a:t>podman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desktop</a:t>
            </a:r>
          </a:p>
        </p:txBody>
      </p:sp>
      <p:pic>
        <p:nvPicPr>
          <p:cNvPr id="7" name="Plassholder for innhold 6" descr="Et bilde som inneholder tekst, skjermbilde, programvare, Multimedieprogramvare&#10;&#10;Automatisk generert beskrivelse">
            <a:extLst>
              <a:ext uri="{FF2B5EF4-FFF2-40B4-BE49-F238E27FC236}">
                <a16:creationId xmlns:a16="http://schemas.microsoft.com/office/drawing/2014/main" id="{3ECB2237-4577-D52C-65E6-933EF03FFDCA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486525" y="2220087"/>
            <a:ext cx="4867275" cy="3258599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2C2ECD6-33B9-C992-F7E4-F8B1C0EF98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En </a:t>
            </a:r>
            <a:r>
              <a:rPr lang="nb-NO" dirty="0" err="1"/>
              <a:t>opensource</a:t>
            </a:r>
            <a:r>
              <a:rPr lang="nb-NO" dirty="0"/>
              <a:t> alternativ til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2067F915-014E-C6D3-6C2D-D430DC764DCE}"/>
              </a:ext>
            </a:extLst>
          </p:cNvPr>
          <p:cNvSpPr txBox="1"/>
          <p:nvPr/>
        </p:nvSpPr>
        <p:spPr>
          <a:xfrm>
            <a:off x="772510" y="2254218"/>
            <a:ext cx="5533697" cy="39806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Last ned </a:t>
            </a:r>
            <a:r>
              <a:rPr lang="nb-NO" sz="1600" dirty="0" err="1">
                <a:solidFill>
                  <a:schemeClr val="bg2"/>
                </a:solidFill>
              </a:rPr>
              <a:t>Podman</a:t>
            </a:r>
            <a:r>
              <a:rPr lang="nb-NO" sz="1600" dirty="0">
                <a:solidFill>
                  <a:schemeClr val="bg2"/>
                </a:solidFill>
              </a:rPr>
              <a:t> Desktop for Windows fra: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https://podman-desktop.io/downloads/windows</a:t>
            </a:r>
          </a:p>
          <a:p>
            <a:pPr algn="l"/>
            <a:endParaRPr lang="nb-NO" sz="1600" dirty="0">
              <a:solidFill>
                <a:schemeClr val="accent1"/>
              </a:solidFill>
            </a:endParaRP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For å </a:t>
            </a:r>
            <a:r>
              <a:rPr lang="nb-NO" sz="1600" dirty="0" err="1">
                <a:solidFill>
                  <a:schemeClr val="bg1"/>
                </a:solidFill>
              </a:rPr>
              <a:t>innstallere</a:t>
            </a:r>
            <a:r>
              <a:rPr lang="nb-NO" sz="1600" dirty="0">
                <a:solidFill>
                  <a:schemeClr val="bg1"/>
                </a:solidFill>
              </a:rPr>
              <a:t> under WSL eller på Linux maskiner, kan</a:t>
            </a: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Man enkelt skrive i </a:t>
            </a:r>
            <a:r>
              <a:rPr lang="nb-NO" sz="1600" dirty="0" err="1">
                <a:solidFill>
                  <a:schemeClr val="bg1"/>
                </a:solidFill>
              </a:rPr>
              <a:t>wsl</a:t>
            </a:r>
            <a:r>
              <a:rPr lang="nb-NO" sz="1600" dirty="0">
                <a:solidFill>
                  <a:schemeClr val="bg1"/>
                </a:solidFill>
              </a:rPr>
              <a:t> / </a:t>
            </a:r>
            <a:r>
              <a:rPr lang="nb-NO" sz="1600" dirty="0" err="1">
                <a:solidFill>
                  <a:schemeClr val="bg1"/>
                </a:solidFill>
              </a:rPr>
              <a:t>bash</a:t>
            </a:r>
            <a:r>
              <a:rPr lang="nb-NO" sz="1600" dirty="0">
                <a:solidFill>
                  <a:schemeClr val="bg1"/>
                </a:solidFill>
              </a:rPr>
              <a:t>:</a:t>
            </a:r>
          </a:p>
          <a:p>
            <a:pPr algn="l"/>
            <a:endParaRPr lang="nb-NO" sz="1600" dirty="0">
              <a:solidFill>
                <a:schemeClr val="bg1"/>
              </a:solidFill>
            </a:endParaRPr>
          </a:p>
          <a:p>
            <a:pPr algn="l"/>
            <a:r>
              <a:rPr lang="es-ES" sz="1600" dirty="0">
                <a:solidFill>
                  <a:schemeClr val="bg1"/>
                </a:solidFill>
              </a:rPr>
              <a:t>sudo </a:t>
            </a:r>
            <a:r>
              <a:rPr lang="es-ES" sz="1600" dirty="0" err="1">
                <a:solidFill>
                  <a:schemeClr val="bg1"/>
                </a:solidFill>
              </a:rPr>
              <a:t>apt</a:t>
            </a:r>
            <a:r>
              <a:rPr lang="es-ES" sz="1600" dirty="0">
                <a:solidFill>
                  <a:schemeClr val="bg1"/>
                </a:solidFill>
              </a:rPr>
              <a:t> -y </a:t>
            </a:r>
            <a:r>
              <a:rPr lang="es-ES" sz="1600" dirty="0" err="1">
                <a:solidFill>
                  <a:schemeClr val="bg1"/>
                </a:solidFill>
              </a:rPr>
              <a:t>install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podman</a:t>
            </a:r>
            <a:endParaRPr lang="nb-NO" sz="1600" dirty="0">
              <a:solidFill>
                <a:schemeClr val="bg1"/>
              </a:solidFill>
            </a:endParaRPr>
          </a:p>
          <a:p>
            <a:pPr algn="l"/>
            <a:endParaRPr lang="nb-N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8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Enkel image script</a:t>
            </a:r>
          </a:p>
        </p:txBody>
      </p:sp>
      <p:graphicFrame>
        <p:nvGraphicFramePr>
          <p:cNvPr id="6" name="Tabell 6">
            <a:extLst>
              <a:ext uri="{FF2B5EF4-FFF2-40B4-BE49-F238E27FC236}">
                <a16:creationId xmlns:a16="http://schemas.microsoft.com/office/drawing/2014/main" id="{6801AE9F-57BF-8637-2CC2-DA9C5B6CF9A1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452500357"/>
              </p:ext>
            </p:extLst>
          </p:nvPr>
        </p:nvGraphicFramePr>
        <p:xfrm>
          <a:off x="839788" y="2097087"/>
          <a:ext cx="10514012" cy="4276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006">
                  <a:extLst>
                    <a:ext uri="{9D8B030D-6E8A-4147-A177-3AD203B41FA5}">
                      <a16:colId xmlns:a16="http://schemas.microsoft.com/office/drawing/2014/main" val="230005289"/>
                    </a:ext>
                  </a:extLst>
                </a:gridCol>
                <a:gridCol w="5257006">
                  <a:extLst>
                    <a:ext uri="{9D8B030D-6E8A-4147-A177-3AD203B41FA5}">
                      <a16:colId xmlns:a16="http://schemas.microsoft.com/office/drawing/2014/main" val="4158827556"/>
                    </a:ext>
                  </a:extLst>
                </a:gridCol>
              </a:tblGrid>
              <a:tr h="4276003">
                <a:tc>
                  <a:txBody>
                    <a:bodyPr/>
                    <a:lstStyle/>
                    <a:p>
                      <a:r>
                        <a:rPr lang="en-US" dirty="0"/>
                        <a:t>from flask import Flask</a:t>
                      </a:r>
                    </a:p>
                    <a:p>
                      <a:r>
                        <a:rPr lang="en-US" dirty="0"/>
                        <a:t>app = Flask(__name__)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@app.route("/")</a:t>
                      </a:r>
                    </a:p>
                    <a:p>
                      <a:r>
                        <a:rPr lang="en-US" dirty="0"/>
                        <a:t>def hello():</a:t>
                      </a:r>
                    </a:p>
                    <a:p>
                      <a:r>
                        <a:rPr lang="en-US" dirty="0"/>
                        <a:t>    return "Hello World!"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FROM python:3-alpine</a:t>
                      </a:r>
                    </a:p>
                    <a:p>
                      <a:r>
                        <a:rPr lang="nb-NO" dirty="0"/>
                        <a:t>RUN </a:t>
                      </a:r>
                      <a:r>
                        <a:rPr lang="nb-NO" dirty="0" err="1"/>
                        <a:t>python</a:t>
                      </a:r>
                      <a:r>
                        <a:rPr lang="nb-NO" dirty="0"/>
                        <a:t> -m pip </a:t>
                      </a:r>
                      <a:r>
                        <a:rPr lang="nb-NO" dirty="0" err="1"/>
                        <a:t>install</a:t>
                      </a:r>
                      <a:r>
                        <a:rPr lang="nb-NO" dirty="0"/>
                        <a:t> --</a:t>
                      </a:r>
                      <a:r>
                        <a:rPr lang="nb-NO" dirty="0" err="1"/>
                        <a:t>upgrade</a:t>
                      </a:r>
                      <a:r>
                        <a:rPr lang="nb-NO" dirty="0"/>
                        <a:t> pip</a:t>
                      </a:r>
                    </a:p>
                    <a:p>
                      <a:r>
                        <a:rPr lang="nb-NO" dirty="0"/>
                        <a:t>RUN pip </a:t>
                      </a:r>
                      <a:r>
                        <a:rPr lang="nb-NO" dirty="0" err="1"/>
                        <a:t>install</a:t>
                      </a:r>
                      <a:r>
                        <a:rPr lang="nb-NO" dirty="0"/>
                        <a:t> flask==2.1.*</a:t>
                      </a:r>
                    </a:p>
                    <a:p>
                      <a:endParaRPr lang="nb-NO" dirty="0"/>
                    </a:p>
                    <a:p>
                      <a:r>
                        <a:rPr lang="nb-NO" dirty="0"/>
                        <a:t># </a:t>
                      </a:r>
                      <a:r>
                        <a:rPr lang="nb-NO" dirty="0" err="1"/>
                        <a:t>install</a:t>
                      </a:r>
                      <a:r>
                        <a:rPr lang="nb-NO" dirty="0"/>
                        <a:t> app</a:t>
                      </a:r>
                    </a:p>
                    <a:p>
                      <a:r>
                        <a:rPr lang="nb-NO" dirty="0"/>
                        <a:t>COPY hello.py /</a:t>
                      </a:r>
                    </a:p>
                    <a:p>
                      <a:endParaRPr lang="nb-NO" dirty="0"/>
                    </a:p>
                    <a:p>
                      <a:r>
                        <a:rPr lang="nb-NO" dirty="0"/>
                        <a:t># final </a:t>
                      </a:r>
                      <a:r>
                        <a:rPr lang="nb-NO" dirty="0" err="1"/>
                        <a:t>configuration</a:t>
                      </a:r>
                      <a:endParaRPr lang="nb-NO" dirty="0"/>
                    </a:p>
                    <a:p>
                      <a:r>
                        <a:rPr lang="nb-NO" dirty="0"/>
                        <a:t>ENV FLASK_APP=</a:t>
                      </a:r>
                      <a:r>
                        <a:rPr lang="nb-NO" dirty="0" err="1"/>
                        <a:t>hello</a:t>
                      </a:r>
                      <a:endParaRPr lang="nb-NO" dirty="0"/>
                    </a:p>
                    <a:p>
                      <a:r>
                        <a:rPr lang="nb-NO" dirty="0"/>
                        <a:t>EXPOSE 8000</a:t>
                      </a:r>
                    </a:p>
                    <a:p>
                      <a:r>
                        <a:rPr lang="nb-NO" dirty="0"/>
                        <a:t>CMD flask run --host 0.0.0.0 --port 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13345"/>
                  </a:ext>
                </a:extLst>
              </a:tr>
            </a:tbl>
          </a:graphicData>
        </a:graphic>
      </p:graphicFrame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Et enkelt Python basert eksempel</a:t>
            </a:r>
          </a:p>
        </p:txBody>
      </p:sp>
    </p:spTree>
    <p:extLst>
      <p:ext uri="{BB962C8B-B14F-4D97-AF65-F5344CB8AC3E}">
        <p14:creationId xmlns:p14="http://schemas.microsoft.com/office/powerpoint/2010/main" val="34143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9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Kjøre kontainere basert på egne imager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427018"/>
            <a:ext cx="10514012" cy="4773757"/>
          </a:xfrm>
        </p:spPr>
        <p:txBody>
          <a:bodyPr/>
          <a:lstStyle/>
          <a:p>
            <a:r>
              <a:rPr lang="en-US" dirty="0" err="1"/>
              <a:t>podman</a:t>
            </a:r>
            <a:r>
              <a:rPr lang="en-US" dirty="0"/>
              <a:t> build .  </a:t>
            </a:r>
          </a:p>
          <a:p>
            <a:r>
              <a:rPr lang="en-US" dirty="0" err="1"/>
              <a:t>podman</a:t>
            </a:r>
            <a:r>
              <a:rPr lang="en-US" dirty="0"/>
              <a:t> run --rm -p 127.0.0.1:8000:8000 [hash value from build]</a:t>
            </a:r>
          </a:p>
          <a:p>
            <a:r>
              <a:rPr lang="en-US" dirty="0" err="1"/>
              <a:t>Videre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pushe</a:t>
            </a:r>
            <a:r>
              <a:rPr lang="en-US" dirty="0"/>
              <a:t> imager </a:t>
            </a:r>
            <a:r>
              <a:rPr lang="en-US" dirty="0" err="1"/>
              <a:t>til</a:t>
            </a:r>
            <a:r>
              <a:rPr lang="en-US" dirty="0"/>
              <a:t> repositories </a:t>
            </a:r>
            <a:r>
              <a:rPr lang="en-US" dirty="0" err="1"/>
              <a:t>lokalt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f.eks</a:t>
            </a:r>
            <a:r>
              <a:rPr lang="en-US" dirty="0"/>
              <a:t> </a:t>
            </a:r>
            <a:r>
              <a:rPr lang="en-US" dirty="0" err="1"/>
              <a:t>dockerhub</a:t>
            </a:r>
            <a:r>
              <a:rPr lang="en-US" dirty="0"/>
              <a:t> for </a:t>
            </a:r>
            <a:r>
              <a:rPr lang="en-US" dirty="0" err="1"/>
              <a:t>distribusjon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e.l</a:t>
            </a:r>
            <a:r>
              <a:rPr lang="en-US" dirty="0"/>
              <a:t>.</a:t>
            </a:r>
          </a:p>
          <a:p>
            <a:r>
              <a:rPr lang="en-US" dirty="0" err="1"/>
              <a:t>Åpne</a:t>
            </a:r>
            <a:r>
              <a:rPr lang="en-US" dirty="0"/>
              <a:t> </a:t>
            </a:r>
            <a:r>
              <a:rPr lang="en-US" dirty="0" err="1"/>
              <a:t>nettleser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naviger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2704396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 presentasjonsmal - Blå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87087A4-1B96-964D-A07F-DB55B6D110CF}"/>
    </a:ext>
  </a:extLst>
</a:theme>
</file>

<file path=ppt/theme/theme2.xml><?xml version="1.0" encoding="utf-8"?>
<a:theme xmlns:a="http://schemas.openxmlformats.org/drawingml/2006/main" name="Bouvet presentasjonsmal - Hvit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F04B492-F167-DE49-ABF5-12F0032AEF36}"/>
    </a:ext>
  </a:extLst>
</a:theme>
</file>

<file path=ppt/theme/theme3.xml><?xml version="1.0" encoding="utf-8"?>
<a:theme xmlns:a="http://schemas.openxmlformats.org/drawingml/2006/main" name="Bouvet presentasjonsmal - Krem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0F432AC7-3E09-ED45-BF6D-50AB8A188723}"/>
    </a:ext>
  </a:extLst>
</a:theme>
</file>

<file path=ppt/theme/theme4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3117531D00F4C9E45017EED16ABA6" ma:contentTypeVersion="4" ma:contentTypeDescription="Create a new document." ma:contentTypeScope="" ma:versionID="365c53a2cf72dd0701cce7bd21ff1ce2">
  <xsd:schema xmlns:xsd="http://www.w3.org/2001/XMLSchema" xmlns:xs="http://www.w3.org/2001/XMLSchema" xmlns:p="http://schemas.microsoft.com/office/2006/metadata/properties" xmlns:ns2="12eb3729-a22c-4bee-9a2a-af68e0870b7b" xmlns:ns3="13d8514d-2e81-498a-bd06-c90ed73776bf" targetNamespace="http://schemas.microsoft.com/office/2006/metadata/properties" ma:root="true" ma:fieldsID="ee21eb646f37c225d3a220c809ac768c" ns2:_="" ns3:_="">
    <xsd:import namespace="12eb3729-a22c-4bee-9a2a-af68e0870b7b"/>
    <xsd:import namespace="13d8514d-2e81-498a-bd06-c90ed73776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3729-a22c-4bee-9a2a-af68e0870b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514d-2e81-498a-bd06-c90ed7377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eb3729-a22c-4bee-9a2a-af68e0870b7b">
      <UserInfo>
        <DisplayName>Andreas Reutz</DisplayName>
        <AccountId>135</AccountId>
        <AccountType/>
      </UserInfo>
    </SharedWithUsers>
    <_dlc_DocId xmlns="12eb3729-a22c-4bee-9a2a-af68e0870b7b">YNCTWTM4TFTV-576964413-127</_dlc_DocId>
    <_dlc_DocIdUrl xmlns="12eb3729-a22c-4bee-9a2a-af68e0870b7b">
      <Url>https://bouvetasa.sharepoint.com/sites/assets/_layouts/15/DocIdRedir.aspx?ID=YNCTWTM4TFTV-576964413-127</Url>
      <Description>YNCTWTM4TFTV-576964413-127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68706D-A9AD-4745-95C0-B9BC55669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3729-a22c-4bee-9a2a-af68e0870b7b"/>
    <ds:schemaRef ds:uri="13d8514d-2e81-498a-bd06-c90ed7377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9ABCA5-A618-40E0-8FB0-AE05350FAA52}">
  <ds:schemaRefs>
    <ds:schemaRef ds:uri="http://purl.org/dc/elements/1.1/"/>
    <ds:schemaRef ds:uri="http://purl.org/dc/terms/"/>
    <ds:schemaRef ds:uri="13d8514d-2e81-498a-bd06-c90ed73776bf"/>
    <ds:schemaRef ds:uri="http://schemas.microsoft.com/office/2006/metadata/properties"/>
    <ds:schemaRef ds:uri="http://purl.org/dc/dcmitype/"/>
    <ds:schemaRef ds:uri="http://www.w3.org/XML/1998/namespace"/>
    <ds:schemaRef ds:uri="12eb3729-a22c-4bee-9a2a-af68e0870b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A514FD3-969A-42FE-917B-3524AEDAB31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2D47B02-9FE0-4CEE-9849-7CA0D7449E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Presentasjonsmal</Template>
  <TotalTime>2832</TotalTime>
  <Words>1717</Words>
  <Application>Microsoft Office PowerPoint</Application>
  <PresentationFormat>Widescreen</PresentationFormat>
  <Paragraphs>247</Paragraphs>
  <Slides>21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21</vt:i4>
      </vt:variant>
    </vt:vector>
  </HeadingPairs>
  <TitlesOfParts>
    <vt:vector size="28" baseType="lpstr">
      <vt:lpstr>Arial</vt:lpstr>
      <vt:lpstr>Inter</vt:lpstr>
      <vt:lpstr>Roboto Mono</vt:lpstr>
      <vt:lpstr>Inter SemiBold</vt:lpstr>
      <vt:lpstr>Bouvet presentasjonsmal - Blå</vt:lpstr>
      <vt:lpstr>Bouvet presentasjonsmal - Hvit</vt:lpstr>
      <vt:lpstr>Bouvet presentasjonsmal - Krem</vt:lpstr>
      <vt:lpstr>Docker workshop</vt:lpstr>
      <vt:lpstr>Hva er Docker?</vt:lpstr>
      <vt:lpstr>Hvorfor bruke Docker?</vt:lpstr>
      <vt:lpstr>Hva er forskjellen på VM og kontainer?</vt:lpstr>
      <vt:lpstr>Anatomien til en Docker kontainer</vt:lpstr>
      <vt:lpstr>Innstallere Docker</vt:lpstr>
      <vt:lpstr>Installere podman / podman desktop</vt:lpstr>
      <vt:lpstr>Enkel image script</vt:lpstr>
      <vt:lpstr>Kjøre kontainere basert på egne imager</vt:lpstr>
      <vt:lpstr>Oppgave: Lag en enkel kontainer</vt:lpstr>
      <vt:lpstr>Utviklermiljø i en Konteiner</vt:lpstr>
      <vt:lpstr>Utviklermiljø i en Konteiner</vt:lpstr>
      <vt:lpstr>Utviklermiljø i en Konteiner</vt:lpstr>
      <vt:lpstr>Utviklermiljø i en Konteiner</vt:lpstr>
      <vt:lpstr>Podman kommandoer</vt:lpstr>
      <vt:lpstr>Podman kommandoer</vt:lpstr>
      <vt:lpstr>Podman kommandoer</vt:lpstr>
      <vt:lpstr>Podman – Nettverk</vt:lpstr>
      <vt:lpstr>Push / Pull imager</vt:lpstr>
      <vt:lpstr>Proxmox med Kubernetes med docker:</vt:lpstr>
      <vt:lpstr>Mere informasjon på nettet: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workshop</dc:title>
  <dc:subject/>
  <dc:creator>Richard Magnor Stenbro</dc:creator>
  <cp:keywords/>
  <dc:description/>
  <cp:lastModifiedBy>Richard Magnor Stenbro</cp:lastModifiedBy>
  <cp:revision>3</cp:revision>
  <dcterms:created xsi:type="dcterms:W3CDTF">2023-08-02T15:25:10Z</dcterms:created>
  <dcterms:modified xsi:type="dcterms:W3CDTF">2023-10-11T17:41:56Z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0x010100BF83117531D00F4C9E45017EED16ABA6</vt:lpwstr>
  </property>
  <property fmtid="{D5CDD505-2E9C-101B-9397-08002B2CF9AE}" pid="3" name="_dlc_DocIdItemGuid">
    <vt:lpwstr>1bc8a7bd-aa8c-4e7b-ab7a-10eda0ba3e40</vt:lpwstr>
  </property>
</Properties>
</file>