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1" r:id="rId5"/>
    <p:sldId id="298" r:id="rId6"/>
    <p:sldId id="282" r:id="rId7"/>
    <p:sldId id="284" r:id="rId8"/>
    <p:sldId id="285" r:id="rId9"/>
    <p:sldId id="289" r:id="rId10"/>
    <p:sldId id="258" r:id="rId11"/>
    <p:sldId id="260" r:id="rId12"/>
    <p:sldId id="259" r:id="rId13"/>
    <p:sldId id="263" r:id="rId14"/>
    <p:sldId id="264" r:id="rId15"/>
    <p:sldId id="266" r:id="rId16"/>
    <p:sldId id="267" r:id="rId17"/>
    <p:sldId id="302" r:id="rId18"/>
    <p:sldId id="303" r:id="rId19"/>
    <p:sldId id="300" r:id="rId20"/>
    <p:sldId id="272" r:id="rId21"/>
    <p:sldId id="273" r:id="rId22"/>
    <p:sldId id="304" r:id="rId23"/>
    <p:sldId id="301" r:id="rId24"/>
    <p:sldId id="276" r:id="rId25"/>
    <p:sldId id="299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DD5"/>
    <a:srgbClr val="942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2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62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1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1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76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9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62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15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69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5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5084-CA28-4BF0-A33F-290FA6D2D010}" type="datetimeFigureOut">
              <a:rPr lang="es-MX" smtClean="0"/>
              <a:t>12/11/2017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75A-EA31-4912-9657-E337AA8504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9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3760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s-MX" sz="5500" b="1" u="sng" dirty="0" smtClean="0"/>
              <a:t>El Efecto Espejo en Percepción: </a:t>
            </a:r>
            <a:r>
              <a:rPr lang="es-MX" sz="5000" b="1" dirty="0" smtClean="0"/>
              <a:t/>
            </a:r>
            <a:br>
              <a:rPr lang="es-MX" sz="5000" b="1" dirty="0" smtClean="0"/>
            </a:br>
            <a:r>
              <a:rPr lang="es-MX" sz="4500" dirty="0" smtClean="0"/>
              <a:t>No es otro estudio en Memoria de Reconocimiento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4761136"/>
            <a:ext cx="10530625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MX" sz="3600" dirty="0" smtClean="0"/>
              <a:t>Adriana </a:t>
            </a:r>
            <a:r>
              <a:rPr lang="es-MX" sz="3600" b="1" dirty="0" smtClean="0"/>
              <a:t>Felisa Chávez </a:t>
            </a:r>
            <a:r>
              <a:rPr lang="es-MX" sz="3600" dirty="0" smtClean="0"/>
              <a:t>De la </a:t>
            </a:r>
            <a:r>
              <a:rPr lang="es-MX" sz="3600" dirty="0" smtClean="0"/>
              <a:t>Peña</a:t>
            </a:r>
          </a:p>
          <a:p>
            <a:pPr algn="r"/>
            <a:r>
              <a:rPr lang="es-MX" sz="3600" u="sng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s-MX" sz="3600" u="sng" dirty="0" smtClean="0">
                <a:solidFill>
                  <a:srgbClr val="942477"/>
                </a:solidFill>
              </a:rPr>
              <a:t>www.bouzaslab25.com</a:t>
            </a:r>
          </a:p>
          <a:p>
            <a:pPr algn="r"/>
            <a:r>
              <a:rPr lang="es-MX" sz="1200" dirty="0" smtClean="0"/>
              <a:t>Con apoyo de los proyectos </a:t>
            </a:r>
            <a:r>
              <a:rPr lang="es-MX" sz="1200" dirty="0" smtClean="0"/>
              <a:t>PAPIIT IN307214 y PAPIME </a:t>
            </a:r>
            <a:r>
              <a:rPr lang="es-MX" sz="1200" dirty="0" smtClean="0"/>
              <a:t>IE310016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15" y="20144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5" y="379287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71" y="380567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/>
          <p:cNvCxnSpPr/>
          <p:nvPr/>
        </p:nvCxnSpPr>
        <p:spPr>
          <a:xfrm>
            <a:off x="0" y="1781293"/>
            <a:ext cx="660965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0" y="1959451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131" y="4851095"/>
            <a:ext cx="2704569" cy="15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rgbClr val="7030A0"/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1682" y="1902899"/>
            <a:ext cx="6180786" cy="4351338"/>
          </a:xfrm>
        </p:spPr>
        <p:txBody>
          <a:bodyPr>
            <a:normAutofit lnSpcReduction="10000"/>
          </a:bodyPr>
          <a:lstStyle/>
          <a:p>
            <a:r>
              <a:rPr lang="es-MX" sz="4800" b="1" dirty="0" smtClean="0"/>
              <a:t>OBJETIVO: </a:t>
            </a:r>
            <a:r>
              <a:rPr lang="es-MX" sz="4800" dirty="0" smtClean="0"/>
              <a:t>Buscar </a:t>
            </a:r>
            <a:r>
              <a:rPr lang="es-MX" sz="4800" dirty="0"/>
              <a:t>evidencia del Efecto Espejo fuera del área de Memoria de </a:t>
            </a:r>
            <a:r>
              <a:rPr lang="es-MX" sz="4800" dirty="0" smtClean="0"/>
              <a:t>Reconocimiento, en una tarea de detección perceptual.</a:t>
            </a:r>
          </a:p>
          <a:p>
            <a:endParaRPr lang="es-MX" sz="48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Planteamiento general</a:t>
            </a:r>
            <a:endParaRPr lang="es-MX" dirty="0"/>
          </a:p>
        </p:txBody>
      </p:sp>
      <p:pic>
        <p:nvPicPr>
          <p:cNvPr id="5" name="Picture 2" descr="C:\Users\Adrifelcha\Desktop\Felisa\Tesis\Tesis Template\Figures\Ebbingha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8" y="2266682"/>
            <a:ext cx="4981057" cy="30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913" y="1825625"/>
            <a:ext cx="5815913" cy="4351338"/>
          </a:xfrm>
        </p:spPr>
        <p:txBody>
          <a:bodyPr/>
          <a:lstStyle/>
          <a:p>
            <a:r>
              <a:rPr lang="es-MX" dirty="0" smtClean="0"/>
              <a:t>Las clases A y B se construyeron de acuerdo a la literatura (</a:t>
            </a:r>
            <a:r>
              <a:rPr lang="es-MX" dirty="0" err="1" smtClean="0"/>
              <a:t>Massaro</a:t>
            </a:r>
            <a:r>
              <a:rPr lang="es-MX" dirty="0" smtClean="0"/>
              <a:t> &amp; Anderson, 1971)</a:t>
            </a:r>
          </a:p>
          <a:p>
            <a:endParaRPr lang="es-MX" dirty="0"/>
          </a:p>
          <a:p>
            <a:r>
              <a:rPr lang="es-MX" dirty="0" smtClean="0"/>
              <a:t>Clase A: “Pocos” círculos externos</a:t>
            </a:r>
          </a:p>
          <a:p>
            <a:pPr lvl="1"/>
            <a:r>
              <a:rPr lang="es-MX" dirty="0" smtClean="0"/>
              <a:t>Dos Niveles : 2 y 3 círculos externos</a:t>
            </a:r>
          </a:p>
          <a:p>
            <a:endParaRPr lang="es-MX" dirty="0"/>
          </a:p>
          <a:p>
            <a:r>
              <a:rPr lang="es-MX" dirty="0" smtClean="0"/>
              <a:t>Clase B: “Muchos” círculos externos</a:t>
            </a:r>
          </a:p>
          <a:p>
            <a:pPr lvl="1"/>
            <a:r>
              <a:rPr lang="es-MX" dirty="0" smtClean="0"/>
              <a:t>Dos Niveles: 7 y 8 círculos externos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Diseño Experimental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9" y="1712194"/>
            <a:ext cx="4938842" cy="4464770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TAREA: Los </a:t>
            </a:r>
            <a:r>
              <a:rPr lang="es-MX" sz="3200" dirty="0"/>
              <a:t>participantes tenían </a:t>
            </a:r>
            <a:r>
              <a:rPr lang="es-MX" sz="3200" dirty="0" smtClean="0"/>
              <a:t>que comparar el </a:t>
            </a:r>
            <a:r>
              <a:rPr lang="es-MX" sz="3200" dirty="0"/>
              <a:t>tamaño de dos círculos mostrados en pantalla y </a:t>
            </a:r>
            <a:r>
              <a:rPr lang="es-MX" sz="3200" b="1" dirty="0" smtClean="0"/>
              <a:t>señalar cuando estos fueran del </a:t>
            </a:r>
            <a:r>
              <a:rPr lang="es-MX" sz="3200" b="1" dirty="0"/>
              <a:t>mismo diámetro (</a:t>
            </a:r>
            <a:r>
              <a:rPr lang="es-MX" sz="3200" b="1" dirty="0" smtClean="0"/>
              <a:t>señal</a:t>
            </a:r>
            <a:r>
              <a:rPr lang="es-MX" sz="3200" b="1" dirty="0" smtClean="0"/>
              <a:t>).</a:t>
            </a:r>
            <a:endParaRPr lang="es-MX" sz="3200" b="1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609599" y="4001294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1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742668" y="3934967"/>
            <a:ext cx="4053017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Experimento 2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 smtClean="0"/>
          </a:p>
        </p:txBody>
      </p:sp>
      <p:sp>
        <p:nvSpPr>
          <p:cNvPr id="8" name="Elipse 7"/>
          <p:cNvSpPr/>
          <p:nvPr/>
        </p:nvSpPr>
        <p:spPr>
          <a:xfrm>
            <a:off x="675501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9" name="Elipse 8"/>
          <p:cNvSpPr/>
          <p:nvPr/>
        </p:nvSpPr>
        <p:spPr>
          <a:xfrm>
            <a:off x="6825047" y="4621427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0" name="Elipse 9"/>
          <p:cNvSpPr/>
          <p:nvPr/>
        </p:nvSpPr>
        <p:spPr>
          <a:xfrm>
            <a:off x="9073976" y="4608221"/>
            <a:ext cx="1614617" cy="135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err="1" smtClean="0"/>
              <a:t>Ebbinghaus</a:t>
            </a:r>
            <a:endParaRPr lang="es-MX" sz="1500" dirty="0"/>
          </a:p>
        </p:txBody>
      </p:sp>
      <p:sp>
        <p:nvSpPr>
          <p:cNvPr id="11" name="Elipse 10"/>
          <p:cNvSpPr/>
          <p:nvPr/>
        </p:nvSpPr>
        <p:spPr>
          <a:xfrm>
            <a:off x="3171568" y="4736757"/>
            <a:ext cx="1070917" cy="10297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dirty="0" smtClean="0">
                <a:solidFill>
                  <a:schemeClr val="tx1"/>
                </a:solidFill>
              </a:rPr>
              <a:t>Circulo Aislado</a:t>
            </a:r>
            <a:endParaRPr lang="es-MX" sz="1500" dirty="0">
              <a:solidFill>
                <a:schemeClr val="tx1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2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7584" y="16196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1.- Tarea de detección binaria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" y="2339932"/>
            <a:ext cx="5248275" cy="3743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24" y="2339932"/>
            <a:ext cx="4638675" cy="3762375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41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2. Tarea con Escala de Confianza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29" y="2548453"/>
            <a:ext cx="5267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5" y="1518968"/>
            <a:ext cx="11420599" cy="46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Réplica </a:t>
            </a:r>
            <a:r>
              <a:rPr lang="es-MX" dirty="0" smtClean="0"/>
              <a:t>de </a:t>
            </a:r>
            <a:r>
              <a:rPr lang="es-MX" dirty="0" smtClean="0"/>
              <a:t>los análisis reportados en </a:t>
            </a:r>
            <a:r>
              <a:rPr lang="es-MX" dirty="0" smtClean="0"/>
              <a:t>Memoria </a:t>
            </a:r>
            <a:r>
              <a:rPr lang="es-MX" dirty="0" smtClean="0"/>
              <a:t>de </a:t>
            </a:r>
            <a:r>
              <a:rPr lang="es-MX" dirty="0" smtClean="0"/>
              <a:t>Reconocimiento.</a:t>
            </a:r>
          </a:p>
          <a:p>
            <a:pPr marL="0" indent="0">
              <a:buNone/>
            </a:pPr>
            <a:r>
              <a:rPr lang="es-MX" dirty="0" smtClean="0"/>
              <a:t>	</a:t>
            </a:r>
            <a:r>
              <a:rPr lang="es-MX" b="1" dirty="0" smtClean="0"/>
              <a:t>1. </a:t>
            </a:r>
            <a:r>
              <a:rPr lang="es-MX" b="1" dirty="0" smtClean="0"/>
              <a:t>Verificar </a:t>
            </a:r>
            <a:r>
              <a:rPr lang="es-MX" b="1" dirty="0" smtClean="0"/>
              <a:t>que las clases </a:t>
            </a:r>
            <a:r>
              <a:rPr lang="es-MX" b="1" dirty="0" smtClean="0"/>
              <a:t>	A 	y B </a:t>
            </a:r>
            <a:r>
              <a:rPr lang="es-MX" b="1" dirty="0" smtClean="0"/>
              <a:t>sean diferentes</a:t>
            </a:r>
          </a:p>
          <a:p>
            <a:pPr marL="0" indent="0">
              <a:buNone/>
            </a:pPr>
            <a:r>
              <a:rPr lang="es-MX" dirty="0"/>
              <a:t>	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/>
              <a:t>.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6" y="1402363"/>
            <a:ext cx="71151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53" y="0"/>
            <a:ext cx="8549173" cy="6697014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3" y="95720"/>
            <a:ext cx="5966576" cy="39020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5720"/>
            <a:ext cx="5739685" cy="39293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6" y="3970965"/>
            <a:ext cx="4125532" cy="2887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234" y="4060877"/>
            <a:ext cx="4153179" cy="28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Réplica </a:t>
            </a:r>
            <a:r>
              <a:rPr lang="es-MX" dirty="0" smtClean="0"/>
              <a:t>de </a:t>
            </a:r>
            <a:r>
              <a:rPr lang="es-MX" dirty="0" smtClean="0"/>
              <a:t>los análisis reportados en </a:t>
            </a:r>
            <a:r>
              <a:rPr lang="es-MX" dirty="0" smtClean="0"/>
              <a:t>Memoria </a:t>
            </a:r>
            <a:r>
              <a:rPr lang="es-MX" dirty="0" smtClean="0"/>
              <a:t>de </a:t>
            </a:r>
            <a:r>
              <a:rPr lang="es-MX" dirty="0" smtClean="0"/>
              <a:t>Reconocimiento.</a:t>
            </a:r>
          </a:p>
          <a:p>
            <a:pPr marL="0" indent="0">
              <a:buNone/>
            </a:pPr>
            <a:r>
              <a:rPr lang="es-MX" dirty="0" smtClean="0"/>
              <a:t>	1. </a:t>
            </a:r>
            <a:r>
              <a:rPr lang="es-MX" dirty="0" smtClean="0"/>
              <a:t>Verificar </a:t>
            </a:r>
            <a:r>
              <a:rPr lang="es-MX" dirty="0" smtClean="0"/>
              <a:t>que las clases </a:t>
            </a:r>
            <a:r>
              <a:rPr lang="es-MX" dirty="0" smtClean="0"/>
              <a:t>	A 	y B </a:t>
            </a:r>
            <a:r>
              <a:rPr lang="es-MX" dirty="0" smtClean="0"/>
              <a:t>sean diferentes.</a:t>
            </a:r>
          </a:p>
          <a:p>
            <a:pPr marL="0" indent="0">
              <a:buNone/>
            </a:pPr>
            <a:r>
              <a:rPr lang="es-MX" b="1" dirty="0" smtClean="0"/>
              <a:t>	2</a:t>
            </a:r>
            <a:r>
              <a:rPr lang="es-MX" b="1" dirty="0"/>
              <a:t>. Evaluar las diferencias </a:t>
            </a:r>
            <a:r>
              <a:rPr lang="es-MX" b="1" dirty="0" smtClean="0"/>
              <a:t>	entre  Hits y Falsas 	Alarmas.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.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61" y="1690688"/>
            <a:ext cx="5866666" cy="3358778"/>
          </a:xfrm>
          <a:prstGeom prst="rect">
            <a:avLst/>
          </a:prstGeom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72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788173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746" y="1326524"/>
            <a:ext cx="11178746" cy="5263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Uno de los problemas más frecuentes a los que se enfrentan los </a:t>
            </a:r>
            <a:r>
              <a:rPr lang="es-MX" sz="3200" dirty="0" smtClean="0"/>
              <a:t>organismos es </a:t>
            </a:r>
            <a:r>
              <a:rPr lang="es-MX" sz="3200" dirty="0"/>
              <a:t>la detección de estados o eventos </a:t>
            </a:r>
            <a:r>
              <a:rPr lang="es-MX" sz="3200" dirty="0" smtClean="0"/>
              <a:t>específicos (</a:t>
            </a:r>
            <a:r>
              <a:rPr lang="es-MX" sz="3200" b="1" dirty="0" smtClean="0"/>
              <a:t>señales</a:t>
            </a:r>
            <a:r>
              <a:rPr lang="es-MX" sz="3200" dirty="0"/>
              <a:t>) que </a:t>
            </a:r>
            <a:r>
              <a:rPr lang="es-MX" sz="3200" dirty="0" smtClean="0"/>
              <a:t>les </a:t>
            </a:r>
            <a:r>
              <a:rPr lang="es-MX" sz="3200" dirty="0"/>
              <a:t>proporcionen información relevante sobre </a:t>
            </a:r>
            <a:r>
              <a:rPr lang="es-MX" sz="3200" dirty="0" smtClean="0"/>
              <a:t>el estado </a:t>
            </a:r>
            <a:r>
              <a:rPr lang="es-MX" sz="3200" dirty="0"/>
              <a:t>del </a:t>
            </a:r>
            <a:r>
              <a:rPr lang="es-MX" sz="3200" dirty="0" smtClean="0"/>
              <a:t>mundo, (</a:t>
            </a:r>
            <a:r>
              <a:rPr lang="es-MX" sz="3200" dirty="0" err="1" smtClean="0"/>
              <a:t>McNicol</a:t>
            </a:r>
            <a:r>
              <a:rPr lang="es-MX" sz="3200" dirty="0" smtClean="0"/>
              <a:t>, 2005c).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7" y="225338"/>
            <a:ext cx="6845643" cy="6396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El problema de la detección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16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222" y="156841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79" y="365125"/>
            <a:ext cx="8938865" cy="6149431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18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623" y="47625"/>
            <a:ext cx="4695825" cy="6810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7625"/>
            <a:ext cx="5419725" cy="69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6" y="904322"/>
            <a:ext cx="5947467" cy="47782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61" y="1007352"/>
            <a:ext cx="5756133" cy="50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664" y="1837461"/>
            <a:ext cx="4962162" cy="435133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Réplica </a:t>
            </a:r>
            <a:r>
              <a:rPr lang="es-MX" dirty="0" smtClean="0"/>
              <a:t>de </a:t>
            </a:r>
            <a:r>
              <a:rPr lang="es-MX" dirty="0" smtClean="0"/>
              <a:t>los análisis reportados en </a:t>
            </a:r>
            <a:r>
              <a:rPr lang="es-MX" dirty="0" smtClean="0"/>
              <a:t>Memoria </a:t>
            </a:r>
            <a:r>
              <a:rPr lang="es-MX" dirty="0" smtClean="0"/>
              <a:t>de </a:t>
            </a:r>
            <a:r>
              <a:rPr lang="es-MX" dirty="0" smtClean="0"/>
              <a:t>Reconocimiento.</a:t>
            </a:r>
          </a:p>
          <a:p>
            <a:pPr marL="0" indent="0">
              <a:buNone/>
            </a:pPr>
            <a:r>
              <a:rPr lang="es-MX" dirty="0" smtClean="0"/>
              <a:t>	1. </a:t>
            </a:r>
            <a:r>
              <a:rPr lang="es-MX" dirty="0" smtClean="0"/>
              <a:t>Verificar </a:t>
            </a:r>
            <a:r>
              <a:rPr lang="es-MX" dirty="0" smtClean="0"/>
              <a:t>que las clases </a:t>
            </a:r>
            <a:r>
              <a:rPr lang="es-MX" dirty="0" smtClean="0"/>
              <a:t>	A 	y B </a:t>
            </a:r>
            <a:r>
              <a:rPr lang="es-MX" dirty="0" smtClean="0"/>
              <a:t>sean diferentes.</a:t>
            </a:r>
          </a:p>
          <a:p>
            <a:pPr marL="0" indent="0">
              <a:buNone/>
            </a:pPr>
            <a:r>
              <a:rPr lang="es-MX" dirty="0" smtClean="0"/>
              <a:t>	2</a:t>
            </a:r>
            <a:r>
              <a:rPr lang="es-MX" dirty="0"/>
              <a:t>. Evaluar las diferencias </a:t>
            </a:r>
            <a:r>
              <a:rPr lang="es-MX" dirty="0" smtClean="0"/>
              <a:t>	entre  Hits y Falsas 	Alarmas.</a:t>
            </a:r>
          </a:p>
          <a:p>
            <a:pPr marL="0" indent="0">
              <a:buNone/>
            </a:pPr>
            <a:r>
              <a:rPr lang="es-MX" b="1" dirty="0" smtClean="0"/>
              <a:t>	3</a:t>
            </a:r>
            <a:r>
              <a:rPr lang="es-MX" b="1" dirty="0"/>
              <a:t>. Comparar el promedio </a:t>
            </a:r>
            <a:r>
              <a:rPr lang="es-MX" b="1" dirty="0" smtClean="0"/>
              <a:t>	de los Puntajes </a:t>
            </a:r>
            <a:r>
              <a:rPr lang="es-MX" b="1" dirty="0"/>
              <a:t>de </a:t>
            </a:r>
            <a:r>
              <a:rPr lang="es-MX" b="1" dirty="0" smtClean="0"/>
              <a:t>	Confianza </a:t>
            </a:r>
            <a:r>
              <a:rPr lang="es-MX" b="1" dirty="0"/>
              <a:t>asignados a 	cada clase.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84" y="155480"/>
            <a:ext cx="5122088" cy="36285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70" y="4013130"/>
            <a:ext cx="5305425" cy="279082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5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800"/>
            <a:ext cx="5016843" cy="1325563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s-MX" b="1" dirty="0" smtClean="0">
                <a:solidFill>
                  <a:schemeClr val="bg1"/>
                </a:solidFill>
              </a:rPr>
              <a:t>Discusión y conclusiones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1" y="1825625"/>
            <a:ext cx="11719775" cy="4351338"/>
          </a:xfrm>
        </p:spPr>
        <p:txBody>
          <a:bodyPr>
            <a:noAutofit/>
          </a:bodyPr>
          <a:lstStyle/>
          <a:p>
            <a:r>
              <a:rPr lang="es-MX" sz="3200" dirty="0" smtClean="0"/>
              <a:t>Los resultados encontrados </a:t>
            </a:r>
            <a:r>
              <a:rPr lang="es-MX" sz="3200" dirty="0" smtClean="0"/>
              <a:t>pueden </a:t>
            </a:r>
            <a:r>
              <a:rPr lang="es-MX" sz="3200" dirty="0" smtClean="0"/>
              <a:t>ser interpretados en dos direcciones: </a:t>
            </a:r>
          </a:p>
          <a:p>
            <a:endParaRPr lang="es-MX" sz="3200" dirty="0" smtClean="0"/>
          </a:p>
          <a:p>
            <a:pPr lvl="1"/>
            <a:r>
              <a:rPr lang="es-MX" sz="3200" dirty="0" smtClean="0"/>
              <a:t>Primero, como evidencia de que el Efecto Espejo no es un fenómeno exclusivo de la Memoria de </a:t>
            </a:r>
            <a:r>
              <a:rPr lang="es-MX" sz="3200" dirty="0" smtClean="0"/>
              <a:t>Reconocimiento. </a:t>
            </a:r>
            <a:endParaRPr lang="es-MX" sz="3200" dirty="0" smtClean="0"/>
          </a:p>
          <a:p>
            <a:pPr lvl="1"/>
            <a:endParaRPr lang="es-MX" sz="3200" dirty="0" smtClean="0"/>
          </a:p>
          <a:p>
            <a:pPr lvl="1"/>
            <a:r>
              <a:rPr lang="es-MX" sz="3200" dirty="0" smtClean="0"/>
              <a:t>Segundo, </a:t>
            </a:r>
            <a:r>
              <a:rPr lang="es-MX" sz="3200" dirty="0" smtClean="0"/>
              <a:t>como un precedente empírico de las ventajas que tiene la aplicación de métodos bayesianos en el estudio de fenómenos donde se asuma una estructura probabilística.</a:t>
            </a:r>
            <a:endParaRPr lang="es-MX" sz="32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46356" y="739581"/>
            <a:ext cx="6845643" cy="491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81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5769" y="1871253"/>
            <a:ext cx="9144000" cy="2387600"/>
          </a:xfrm>
        </p:spPr>
        <p:txBody>
          <a:bodyPr>
            <a:normAutofit/>
          </a:bodyPr>
          <a:lstStyle/>
          <a:p>
            <a:r>
              <a:rPr lang="es-MX" sz="5500" b="1" u="sng" dirty="0" smtClean="0"/>
              <a:t>¡Muchas gracias por su atención!</a:t>
            </a:r>
            <a:endParaRPr lang="es-MX" sz="4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4761136"/>
            <a:ext cx="10530625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s-MX" sz="3600" dirty="0" smtClean="0"/>
              <a:t>Adriana </a:t>
            </a:r>
            <a:r>
              <a:rPr lang="es-MX" sz="3600" b="1" dirty="0" smtClean="0"/>
              <a:t>Felisa Chávez </a:t>
            </a:r>
            <a:r>
              <a:rPr lang="es-MX" sz="3600" dirty="0" smtClean="0"/>
              <a:t>De la </a:t>
            </a:r>
            <a:r>
              <a:rPr lang="es-MX" sz="3600" dirty="0" smtClean="0"/>
              <a:t>Peña</a:t>
            </a:r>
          </a:p>
          <a:p>
            <a:pPr algn="r"/>
            <a:r>
              <a:rPr lang="es-MX" sz="3600" u="sng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adrifelcha@gmail.com</a:t>
            </a:r>
            <a:endParaRPr lang="es-MX" sz="36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s-MX" sz="3600" u="sng" dirty="0" smtClean="0">
                <a:solidFill>
                  <a:srgbClr val="942477"/>
                </a:solidFill>
              </a:rPr>
              <a:t>www.bouzaslab25.com</a:t>
            </a:r>
          </a:p>
          <a:p>
            <a:pPr algn="r"/>
            <a:r>
              <a:rPr lang="es-MX" sz="1200" dirty="0" smtClean="0"/>
              <a:t>Con apoyo de los proyectos </a:t>
            </a:r>
            <a:r>
              <a:rPr lang="es-MX" sz="1200" dirty="0" smtClean="0"/>
              <a:t>PAPIIT IN307214 y PAPIME </a:t>
            </a:r>
            <a:r>
              <a:rPr lang="es-MX" sz="1200" dirty="0" smtClean="0"/>
              <a:t>IE310016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00" y="92837"/>
            <a:ext cx="2665927" cy="2130628"/>
          </a:xfrm>
          <a:prstGeom prst="rect">
            <a:avLst/>
          </a:prstGeom>
        </p:spPr>
      </p:pic>
      <p:pic>
        <p:nvPicPr>
          <p:cNvPr id="1028" name="Picture 4" descr="Resultado de imagen para UNA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1332690"/>
            <a:ext cx="3502025" cy="12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827" y="897081"/>
            <a:ext cx="1485675" cy="140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9"/>
          <p:cNvCxnSpPr/>
          <p:nvPr/>
        </p:nvCxnSpPr>
        <p:spPr>
          <a:xfrm>
            <a:off x="2992943" y="2474606"/>
            <a:ext cx="660965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658" y="4647808"/>
            <a:ext cx="2704569" cy="15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689919" y="1984268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971588" y="1571945"/>
            <a:ext cx="41087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Supuestos generales de la TDS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La variabilidad en el entorno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err="1" smtClean="0"/>
              <a:t>Discriminabilidad</a:t>
            </a:r>
            <a:endParaRPr lang="es-MX" sz="22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d’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La detección como una elección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Criterio de elección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/>
              <a:t>K</a:t>
            </a:r>
            <a:endParaRPr lang="es-MX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Los aciertos y errores tienen</a:t>
            </a:r>
            <a:r>
              <a:rPr lang="es-MX" sz="2200" dirty="0" smtClean="0"/>
              <a:t> </a:t>
            </a:r>
            <a:r>
              <a:rPr lang="es-MX" sz="2200" dirty="0" smtClean="0"/>
              <a:t>consecuencias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Sesgo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200" dirty="0" smtClean="0"/>
              <a:t>Beta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192110" y="349810"/>
            <a:ext cx="10515600" cy="1325563"/>
          </a:xfrm>
        </p:spPr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46357" y="225338"/>
            <a:ext cx="6845643" cy="663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Teoría de Detección de Señales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" y="1506431"/>
            <a:ext cx="7934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643" y="1004758"/>
            <a:ext cx="10985157" cy="5172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1. Tareas de detección binaria</a:t>
            </a: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46357" y="225338"/>
            <a:ext cx="6845643" cy="6633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Tareas de Detección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56" y="1690688"/>
            <a:ext cx="7769852" cy="48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8643" y="1004758"/>
            <a:ext cx="10985157" cy="5172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2</a:t>
            </a:r>
            <a:r>
              <a:rPr lang="es-MX" dirty="0" smtClean="0"/>
              <a:t>. Tareas con </a:t>
            </a:r>
            <a:r>
              <a:rPr lang="es-MX" dirty="0" smtClean="0"/>
              <a:t>escala de confianza</a:t>
            </a:r>
          </a:p>
          <a:p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9" y="2855499"/>
            <a:ext cx="5873521" cy="14707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72" y="1830475"/>
            <a:ext cx="5395090" cy="3915113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54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46357" y="225338"/>
            <a:ext cx="6845643" cy="491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dirty="0" smtClean="0"/>
              <a:t>TDS en Memoria de Reconocimiento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7" y="1354054"/>
            <a:ext cx="6641541" cy="4640323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7431109" y="2395470"/>
            <a:ext cx="4400283" cy="258865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/>
              <a:t>Tarea:</a:t>
            </a:r>
          </a:p>
          <a:p>
            <a:pPr algn="ctr"/>
            <a:endParaRPr lang="es-MX" sz="3200" b="1" dirty="0"/>
          </a:p>
          <a:p>
            <a:pPr algn="ctr"/>
            <a:r>
              <a:rPr lang="es-MX" sz="3200" b="1" dirty="0" smtClean="0"/>
              <a:t>¿Este estímulo ya se te había presentado antes?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5251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800"/>
            <a:ext cx="10515600" cy="5651415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Patrón de respuestas </a:t>
            </a:r>
            <a:r>
              <a:rPr lang="es-MX" dirty="0" smtClean="0"/>
              <a:t>reportado </a:t>
            </a:r>
            <a:r>
              <a:rPr lang="es-MX" dirty="0" smtClean="0"/>
              <a:t>en estudios de memoria de reconocimiento donde </a:t>
            </a:r>
            <a:r>
              <a:rPr lang="es-MX" dirty="0" smtClean="0"/>
              <a:t>se emplean </a:t>
            </a:r>
            <a:r>
              <a:rPr lang="es-MX" dirty="0" smtClean="0"/>
              <a:t> </a:t>
            </a:r>
            <a:r>
              <a:rPr lang="es-MX" dirty="0" smtClean="0"/>
              <a:t>dos clases de estímulos A y B</a:t>
            </a:r>
            <a:r>
              <a:rPr lang="es-MX" dirty="0" smtClean="0"/>
              <a:t>, siendo que: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389537"/>
            <a:ext cx="6845643" cy="9080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Efecto Espejo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35" y="3449308"/>
            <a:ext cx="1992632" cy="13549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43" y="3586628"/>
            <a:ext cx="2029450" cy="1217670"/>
          </a:xfrm>
          <a:prstGeom prst="rect">
            <a:avLst/>
          </a:prstGeom>
        </p:spPr>
      </p:pic>
      <p:sp>
        <p:nvSpPr>
          <p:cNvPr id="11" name="Forma en L 10"/>
          <p:cNvSpPr/>
          <p:nvPr/>
        </p:nvSpPr>
        <p:spPr>
          <a:xfrm rot="19293079" flipH="1">
            <a:off x="5366146" y="3989076"/>
            <a:ext cx="362938" cy="308120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04758"/>
            <a:ext cx="10515600" cy="5172205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03" y="586293"/>
            <a:ext cx="7592142" cy="9436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54" y="1883753"/>
            <a:ext cx="5892228" cy="4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605" y="1318054"/>
            <a:ext cx="10917195" cy="4858909"/>
          </a:xfrm>
        </p:spPr>
        <p:txBody>
          <a:bodyPr>
            <a:normAutofit/>
          </a:bodyPr>
          <a:lstStyle/>
          <a:p>
            <a:endParaRPr lang="es-MX" sz="5000" dirty="0" smtClean="0"/>
          </a:p>
          <a:p>
            <a:pPr marL="0" indent="0">
              <a:buNone/>
            </a:pPr>
            <a:r>
              <a:rPr lang="es-MX" sz="5000" dirty="0" smtClean="0"/>
              <a:t>El </a:t>
            </a:r>
            <a:r>
              <a:rPr lang="es-MX" sz="5000" dirty="0" smtClean="0"/>
              <a:t>Efecto Espejo sólo ha sido reportado y abordado en estudios de Memoria de Reconocimiento</a:t>
            </a:r>
            <a:r>
              <a:rPr lang="es-MX" sz="5000" dirty="0" smtClean="0"/>
              <a:t>.</a:t>
            </a:r>
            <a:endParaRPr lang="es-MX" sz="5000" dirty="0" smtClean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-8362"/>
            <a:ext cx="3644721" cy="7164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El problema…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94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429</Words>
  <Application>Microsoft Office PowerPoint</Application>
  <PresentationFormat>Panorámica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El Efecto Espejo en Percepción:  No es otro estudio en Memoria de Reconocimiento</vt:lpstr>
      <vt:lpstr>Introducción</vt:lpstr>
      <vt:lpstr> </vt:lpstr>
      <vt:lpstr> </vt:lpstr>
      <vt:lpstr> </vt:lpstr>
      <vt:lpstr> </vt:lpstr>
      <vt:lpstr>    </vt:lpstr>
      <vt:lpstr> </vt:lpstr>
      <vt:lpstr>Presentación de PowerPoint</vt:lpstr>
      <vt:lpstr>Método</vt:lpstr>
      <vt:lpstr>Presentación de PowerPoint</vt:lpstr>
      <vt:lpstr> </vt:lpstr>
      <vt:lpstr> </vt:lpstr>
      <vt:lpstr> </vt:lpstr>
      <vt:lpstr>Resultados </vt:lpstr>
      <vt:lpstr>Resultados </vt:lpstr>
      <vt:lpstr> </vt:lpstr>
      <vt:lpstr>Presentación de PowerPoint</vt:lpstr>
      <vt:lpstr> </vt:lpstr>
      <vt:lpstr> </vt:lpstr>
      <vt:lpstr>Presentación de PowerPoint</vt:lpstr>
      <vt:lpstr> </vt:lpstr>
      <vt:lpstr> </vt:lpstr>
      <vt:lpstr>Discusión y conclusiones </vt:lpstr>
      <vt:lpstr>¡Muchas gracias por su atención!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Efecto Espejo en Percepción:  No es otro estudio en Memoria de Reconocimiento</dc:title>
  <dc:creator>Adriana</dc:creator>
  <cp:lastModifiedBy>Adriana</cp:lastModifiedBy>
  <cp:revision>30</cp:revision>
  <dcterms:created xsi:type="dcterms:W3CDTF">2017-11-10T06:40:59Z</dcterms:created>
  <dcterms:modified xsi:type="dcterms:W3CDTF">2017-11-13T04:26:54Z</dcterms:modified>
</cp:coreProperties>
</file>