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8" r:id="rId8"/>
    <p:sldId id="269" r:id="rId9"/>
    <p:sldId id="271" r:id="rId10"/>
    <p:sldId id="261" r:id="rId11"/>
    <p:sldId id="272" r:id="rId12"/>
    <p:sldId id="262" r:id="rId13"/>
    <p:sldId id="263" r:id="rId14"/>
    <p:sldId id="265" r:id="rId15"/>
    <p:sldId id="264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0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2279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5301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0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554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0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70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5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69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BF00138870" TargetMode="External"/><Relationship Id="rId2" Type="http://schemas.openxmlformats.org/officeDocument/2006/relationships/hyperlink" Target="https://doi.org/10.2147/NSS.S6290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01/archpediatrics.2011.716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303" y="1406013"/>
            <a:ext cx="6843251" cy="1779639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Student Lifestyle on the Basis of Their GPA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470" y="4385186"/>
            <a:ext cx="5982929" cy="1253613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Bovas Benson</a:t>
            </a:r>
          </a:p>
          <a:p>
            <a:r>
              <a:rPr dirty="0">
                <a:solidFill>
                  <a:schemeClr val="tx1"/>
                </a:solidFill>
              </a:rPr>
              <a:t>DeVos Graduate S</a:t>
            </a:r>
            <a:r>
              <a:rPr lang="en-US" dirty="0">
                <a:solidFill>
                  <a:schemeClr val="tx1"/>
                </a:solidFill>
              </a:rPr>
              <a:t>c</a:t>
            </a:r>
            <a:r>
              <a:rPr dirty="0">
                <a:solidFill>
                  <a:schemeClr val="tx1"/>
                </a:solidFill>
              </a:rPr>
              <a:t>hool, Northwood University</a:t>
            </a:r>
          </a:p>
          <a:p>
            <a:r>
              <a:rPr dirty="0">
                <a:solidFill>
                  <a:schemeClr val="tx1"/>
                </a:solidFill>
              </a:rPr>
              <a:t>MTH 650: Introduction to Data Analytics</a:t>
            </a:r>
          </a:p>
          <a:p>
            <a:r>
              <a:rPr dirty="0">
                <a:solidFill>
                  <a:schemeClr val="tx1"/>
                </a:solidFill>
              </a:rPr>
              <a:t>Dr. </a:t>
            </a:r>
            <a:r>
              <a:rPr dirty="0" err="1">
                <a:solidFill>
                  <a:schemeClr val="tx1"/>
                </a:solidFill>
              </a:rPr>
              <a:t>Itauma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Itauma</a:t>
            </a:r>
            <a:endParaRPr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5669" y="942363"/>
            <a:ext cx="5869859" cy="668594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</a:rPr>
              <a:t>Correlation Matrix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8" y="2110616"/>
            <a:ext cx="7385290" cy="3610675"/>
          </a:xfrm>
        </p:spPr>
        <p:txBody>
          <a:bodyPr>
            <a:normAutofit/>
          </a:bodyPr>
          <a:lstStyle/>
          <a:p>
            <a:r>
              <a:rPr dirty="0"/>
              <a:t>Strong positive correlation (r = 0.734) between study hours and GPA.</a:t>
            </a:r>
          </a:p>
          <a:p>
            <a:r>
              <a:rPr dirty="0"/>
              <a:t>Negative correlation between study hours and social hours (r = -0.138).</a:t>
            </a:r>
          </a:p>
          <a:p>
            <a:r>
              <a:rPr dirty="0"/>
              <a:t>Negative correlation between physical activity and GPA (r = -0.341).</a:t>
            </a:r>
          </a:p>
          <a:p>
            <a:r>
              <a:rPr dirty="0"/>
              <a:t>Sleep time negatively correlated with social time (r = -0.194).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D3EC37-8653-7131-BF47-4176A87F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2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500" y="1007806"/>
            <a:ext cx="5447072" cy="796413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Linear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28" y="2497412"/>
            <a:ext cx="7340367" cy="2770874"/>
          </a:xfrm>
        </p:spPr>
        <p:txBody>
          <a:bodyPr>
            <a:normAutofit/>
          </a:bodyPr>
          <a:lstStyle/>
          <a:p>
            <a:r>
              <a:rPr dirty="0"/>
              <a:t>Every extra hour of study increases GPA by 0.154.</a:t>
            </a:r>
          </a:p>
          <a:p>
            <a:r>
              <a:rPr dirty="0"/>
              <a:t>Extracurricular activities and sleep have minimal impact on GPA.</a:t>
            </a:r>
          </a:p>
          <a:p>
            <a:r>
              <a:rPr dirty="0"/>
              <a:t>Social hours have a negligible positive effect on GPA.</a:t>
            </a:r>
          </a:p>
          <a:p>
            <a:r>
              <a:rPr dirty="0"/>
              <a:t>R² = 0.541, meaning 54.1% of GPA variation is explained by the independent variables.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2425" y="807711"/>
            <a:ext cx="4041060" cy="639097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2101159"/>
            <a:ext cx="7580672" cy="2503284"/>
          </a:xfrm>
        </p:spPr>
        <p:txBody>
          <a:bodyPr>
            <a:normAutofit/>
          </a:bodyPr>
          <a:lstStyle/>
          <a:p>
            <a:r>
              <a:rPr dirty="0"/>
              <a:t>Study time is crucial for higher GPA.</a:t>
            </a:r>
          </a:p>
          <a:p>
            <a:r>
              <a:rPr dirty="0"/>
              <a:t>Extracurricular activities and socializing do not harm academic performance.</a:t>
            </a:r>
          </a:p>
          <a:p>
            <a:r>
              <a:rPr dirty="0"/>
              <a:t>Time management is essential for balancing academics and personal well-being.</a:t>
            </a:r>
          </a:p>
          <a:p>
            <a:r>
              <a:rPr dirty="0"/>
              <a:t>Exercise is linked to lower GPA, indicating a possible trade-off with study time.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8040-CA4F-A600-F7DD-49BFC7AC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4070556" cy="462116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Reference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B880-A2E8-0367-A7DD-7472D61D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8023124" cy="3880773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Hershner, S. D., &amp;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Chervin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R. D. (2014). Causes and consequences of sleepiness among college students.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Nature and Science of Sleep, 6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73-84.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https://doi.org/10.2147/NSS.S62907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Topping, K. J. (1996). The effectiveness of peer tutoring in further and higher education: A typology and review of the literature.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Education, 32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321-345.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https://doi.org/10.1007/BF00138870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Singh, A.,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Uijtdewilligen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L.,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Twisk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J. W., Van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Mechelen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W., &amp;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Chinapaw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M. J. (2012). Physical activity and performance at school. 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Archives of </a:t>
            </a:r>
            <a:r>
              <a:rPr lang="en-IN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Pediatrics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Adolescent Medicine, 166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49-55.    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https://doi.org/10.1001/archpediatrics.2011.716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634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528" y="727587"/>
            <a:ext cx="6347713" cy="1320800"/>
          </a:xfrm>
        </p:spPr>
        <p:txBody>
          <a:bodyPr/>
          <a:lstStyle/>
          <a:p>
            <a:pPr algn="ctr"/>
            <a:r>
              <a:rPr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3" y="2367627"/>
            <a:ext cx="7157885" cy="3880773"/>
          </a:xfrm>
        </p:spPr>
        <p:txBody>
          <a:bodyPr>
            <a:normAutofit/>
          </a:bodyPr>
          <a:lstStyle/>
          <a:p>
            <a:r>
              <a:rPr dirty="0"/>
              <a:t>Study hours are the most significant factor in GPA improvement.</a:t>
            </a:r>
          </a:p>
          <a:p>
            <a:r>
              <a:rPr dirty="0"/>
              <a:t>Sleep, social life, and extracurricular activities have minimal impact.</a:t>
            </a:r>
          </a:p>
          <a:p>
            <a:r>
              <a:rPr dirty="0"/>
              <a:t>Exercise negatively correlates with GPA, suggesting students may study less when engaging in physical activities.</a:t>
            </a:r>
            <a:endParaRPr lang="en-US" dirty="0"/>
          </a:p>
          <a:p>
            <a:r>
              <a:rPr lang="en-US" dirty="0"/>
              <a:t>In Future I want to analysis extra factors like Stress, Students like and dislike of the subject, Technology in there performances.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47C80-3FCD-260B-B8CE-DBBB9841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8" y="0"/>
            <a:ext cx="9134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69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AF819-3318-ABB4-B899-F0ED0A542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61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Lifestyle choices significantly affect academic performance.</a:t>
            </a:r>
          </a:p>
          <a:p>
            <a:r>
              <a:rPr dirty="0"/>
              <a:t> Study hours, sleep, social interactions, and extracurricular activities impact GPA.</a:t>
            </a:r>
          </a:p>
          <a:p>
            <a:r>
              <a:rPr dirty="0"/>
              <a:t> The study aims to analyze these factors using statistical techniques.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How do study hours, sleep, extracurricular activities, and socializing affect GPA?</a:t>
            </a:r>
          </a:p>
          <a:p>
            <a:r>
              <a:rPr dirty="0"/>
              <a:t> What trade-offs do students make between academics and other activities?</a:t>
            </a:r>
          </a:p>
          <a:p>
            <a:r>
              <a:rPr dirty="0"/>
              <a:t> How do students distribute their time across different activities?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dataset includes variables like study hours, sleep hours, social hours, extracurricular activities, and physical activity.</a:t>
            </a:r>
          </a:p>
          <a:p>
            <a:r>
              <a:rPr dirty="0"/>
              <a:t>The dependent variable is GPA.</a:t>
            </a:r>
          </a:p>
          <a:p>
            <a:r>
              <a:rPr dirty="0"/>
              <a:t>Data helps understand how lifestyle impacts academic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1.png">
            <a:extLst>
              <a:ext uri="{FF2B5EF4-FFF2-40B4-BE49-F238E27FC236}">
                <a16:creationId xmlns:a16="http://schemas.microsoft.com/office/drawing/2014/main" id="{700F496D-E18D-97CF-E509-03B6B715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1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127" y="692722"/>
            <a:ext cx="6347713" cy="639097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tx1"/>
                </a:solidFill>
              </a:rP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92" y="2247909"/>
            <a:ext cx="7245653" cy="3389493"/>
          </a:xfrm>
        </p:spPr>
        <p:txBody>
          <a:bodyPr>
            <a:normAutofit/>
          </a:bodyPr>
          <a:lstStyle/>
          <a:p>
            <a:r>
              <a:rPr dirty="0"/>
              <a:t> Average study hours: 7.48 hours/day.</a:t>
            </a:r>
          </a:p>
          <a:p>
            <a:r>
              <a:rPr dirty="0"/>
              <a:t> Sleep hours: 7.5 hours/night.</a:t>
            </a:r>
          </a:p>
          <a:p>
            <a:r>
              <a:rPr lang="en-US" dirty="0"/>
              <a:t> </a:t>
            </a:r>
            <a:r>
              <a:rPr dirty="0"/>
              <a:t>Socializing: 2.7 hours/day.</a:t>
            </a:r>
          </a:p>
          <a:p>
            <a:r>
              <a:rPr lang="en-US" dirty="0"/>
              <a:t> </a:t>
            </a:r>
            <a:r>
              <a:rPr dirty="0"/>
              <a:t>Extracurricular activities: 1.99 hours/day.</a:t>
            </a:r>
          </a:p>
          <a:p>
            <a:r>
              <a:rPr lang="en-US" dirty="0"/>
              <a:t> </a:t>
            </a:r>
            <a:r>
              <a:rPr dirty="0"/>
              <a:t>Physical activity: 4.33 hours/day.</a:t>
            </a:r>
          </a:p>
          <a:p>
            <a:r>
              <a:rPr dirty="0"/>
              <a:t> Average GPA: 3.12.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9207-03F9-E332-CE9F-5A359838A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382" y="360375"/>
            <a:ext cx="5826719" cy="402632"/>
          </a:xfrm>
        </p:spPr>
        <p:txBody>
          <a:bodyPr/>
          <a:lstStyle/>
          <a:p>
            <a:pPr algn="l"/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Histogram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6648CB-BACD-9FA7-42F6-437C91D17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4" y="972116"/>
            <a:ext cx="2235561" cy="222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30FD11-C7B4-8C2A-B1A4-2EFF1FA14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92" y="3467569"/>
            <a:ext cx="1875402" cy="229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308950-5C6A-BFCD-3F85-5EDEB99D1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7" y="1174955"/>
            <a:ext cx="2152949" cy="215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BA072-C2A0-005B-6060-0F700DC3B1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65" y="1174955"/>
            <a:ext cx="2152948" cy="2155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7059CE-F6FA-D217-B311-D649957D59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36" y="3428999"/>
            <a:ext cx="2152949" cy="225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E9090-BD6F-12D9-3388-224BE58639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14" y="3524066"/>
            <a:ext cx="2370901" cy="2080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5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C3B009-354B-6B26-F420-873551E64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9" y="519284"/>
            <a:ext cx="2179474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FB92A63-FD77-6836-0516-06BC0991203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9318" y="2811880"/>
            <a:ext cx="76416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Habits: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students dedicate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to 8 hours per 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studying, indicating a common focus on academics.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Lifestyle Variations: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Sleep patterns range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to 10 hours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socializing, extracurricular involvement, and physical activity levels vary greatly — from none to very high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GPAs follow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most students' scores concentrated near the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4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679DB0-9011-6317-9B0E-9ECF7299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5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1212</TotalTime>
  <Words>641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Student Lifestyle on the Basis of Their GPA</vt:lpstr>
      <vt:lpstr>Introduction</vt:lpstr>
      <vt:lpstr>Problem Statement</vt:lpstr>
      <vt:lpstr>Dataset Description</vt:lpstr>
      <vt:lpstr>PowerPoint Presentation</vt:lpstr>
      <vt:lpstr>Descriptive Analysis</vt:lpstr>
      <vt:lpstr>Histogram</vt:lpstr>
      <vt:lpstr>PowerPoint Presentation</vt:lpstr>
      <vt:lpstr>PowerPoint Presentation</vt:lpstr>
      <vt:lpstr>Correlation Matrix Analysis</vt:lpstr>
      <vt:lpstr>PowerPoint Presentation</vt:lpstr>
      <vt:lpstr>Linear Regression Analysis</vt:lpstr>
      <vt:lpstr>Key Takeaways</vt:lpstr>
      <vt:lpstr>Reference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bovas benson</dc:creator>
  <cp:keywords/>
  <dc:description>generated using python-pptx</dc:description>
  <cp:lastModifiedBy>bovas benson</cp:lastModifiedBy>
  <cp:revision>5</cp:revision>
  <dcterms:created xsi:type="dcterms:W3CDTF">2013-01-27T09:14:16Z</dcterms:created>
  <dcterms:modified xsi:type="dcterms:W3CDTF">2025-03-09T16:44:52Z</dcterms:modified>
  <cp:category/>
</cp:coreProperties>
</file>