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Times New Roman Bold" panose="02020803070505020304" pitchFamily="18" charset="0"/>
      <p:regular r:id="rId15"/>
      <p:bold r:id="rId16"/>
    </p:embeddedFont>
    <p:embeddedFont>
      <p:font typeface="Trebuchet MS" panose="020B0603020202020204" pitchFamily="34" charset="0"/>
      <p:regular r:id="rId17"/>
      <p:bold r:id="rId18"/>
      <p:italic r:id="rId19"/>
      <p:boldItalic r:id="rId20"/>
    </p:embeddedFont>
    <p:embeddedFont>
      <p:font typeface="Trebuchet MS Bold" panose="020B0703020202020204" pitchFamily="34" charset="0"/>
      <p:regular r:id="rId21"/>
      <p:bold r:id="rId22"/>
    </p:embeddedFont>
    <p:embeddedFont>
      <p:font typeface="TT Rounds Condensed" panose="020B0604020202020204" charset="0"/>
      <p:regular r:id="rId23"/>
    </p:embeddedFont>
    <p:embeddedFont>
      <p:font typeface="TT Rounds Condensed Bold"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0" d="100"/>
          <a:sy n="70" d="100"/>
        </p:scale>
        <p:origin x="774"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10.09.2024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sv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Freeform 22"/>
          <p:cNvSpPr/>
          <p:nvPr/>
        </p:nvSpPr>
        <p:spPr>
          <a:xfrm>
            <a:off x="1314448" y="1485900"/>
            <a:ext cx="2614612" cy="2000250"/>
          </a:xfrm>
          <a:custGeom>
            <a:avLst/>
            <a:gdLst/>
            <a:ahLst/>
            <a:cxnLst/>
            <a:rect l="l" t="t" r="r" b="b"/>
            <a:pathLst>
              <a:path w="2614612" h="2000250">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23" name="Group 23"/>
          <p:cNvGrpSpPr/>
          <p:nvPr/>
        </p:nvGrpSpPr>
        <p:grpSpPr>
          <a:xfrm>
            <a:off x="5629275" y="1785938"/>
            <a:ext cx="2500312" cy="2157412"/>
            <a:chOff x="0" y="0"/>
            <a:chExt cx="3333750" cy="2876550"/>
          </a:xfrm>
        </p:grpSpPr>
        <p:sp>
          <p:nvSpPr>
            <p:cNvPr id="24" name="Freeform 24"/>
            <p:cNvSpPr/>
            <p:nvPr/>
          </p:nvSpPr>
          <p:spPr>
            <a:xfrm>
              <a:off x="0" y="0"/>
              <a:ext cx="3333750" cy="2876550"/>
            </a:xfrm>
            <a:custGeom>
              <a:avLst/>
              <a:gdLst/>
              <a:ahLst/>
              <a:cxnLst/>
              <a:rect l="l" t="t" r="r" b="b"/>
              <a:pathLst>
                <a:path w="3333750" h="28765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id="25" name="Group 25"/>
          <p:cNvGrpSpPr/>
          <p:nvPr/>
        </p:nvGrpSpPr>
        <p:grpSpPr>
          <a:xfrm>
            <a:off x="5700712" y="7843838"/>
            <a:ext cx="1085850" cy="928688"/>
            <a:chOff x="0" y="0"/>
            <a:chExt cx="1447800" cy="1238250"/>
          </a:xfrm>
        </p:grpSpPr>
        <p:sp>
          <p:nvSpPr>
            <p:cNvPr id="26" name="Freeform 26"/>
            <p:cNvSpPr/>
            <p:nvPr/>
          </p:nvSpPr>
          <p:spPr>
            <a:xfrm>
              <a:off x="0" y="0"/>
              <a:ext cx="1447800" cy="1238250"/>
            </a:xfrm>
            <a:custGeom>
              <a:avLst/>
              <a:gdLst/>
              <a:ahLst/>
              <a:cxnLst/>
              <a:rect l="l" t="t" r="r" b="b"/>
              <a:pathLst>
                <a:path w="1447800" h="123825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id="27" name="TextBox 27"/>
          <p:cNvSpPr txBox="1"/>
          <p:nvPr/>
        </p:nvSpPr>
        <p:spPr>
          <a:xfrm>
            <a:off x="-1243012" y="-49242"/>
            <a:ext cx="14973300" cy="1445909"/>
          </a:xfrm>
          <a:prstGeom prst="rect">
            <a:avLst/>
          </a:prstGeom>
        </p:spPr>
        <p:txBody>
          <a:bodyPr lIns="0" tIns="0" rIns="0" bIns="0" rtlCol="0" anchor="t">
            <a:spAutoFit/>
          </a:bodyPr>
          <a:lstStyle/>
          <a:p>
            <a:pPr algn="l">
              <a:lnSpc>
                <a:spcPts val="5759"/>
              </a:lnSpc>
            </a:pPr>
            <a:r>
              <a:rPr lang="en-US" sz="4800" b="1" dirty="0" err="1">
                <a:solidFill>
                  <a:srgbClr val="0F0F0F"/>
                </a:solidFill>
                <a:latin typeface="Times New Roman Bold"/>
                <a:ea typeface="Times New Roman Bold"/>
                <a:cs typeface="Times New Roman Bold"/>
                <a:sym typeface="Times New Roman Bold"/>
              </a:rPr>
              <a:t>EmpData</a:t>
            </a:r>
            <a:r>
              <a:rPr lang="en-US" sz="4800" b="1" dirty="0">
                <a:solidFill>
                  <a:srgbClr val="0F0F0F"/>
                </a:solidFill>
                <a:latin typeface="Times New Roman Bold"/>
                <a:ea typeface="Times New Roman Bold"/>
                <a:cs typeface="Times New Roman Bold"/>
                <a:sym typeface="Times New Roman Bold"/>
              </a:rPr>
              <a:t> Analysis using Excel </a:t>
            </a:r>
          </a:p>
          <a:p>
            <a:pPr algn="l">
              <a:lnSpc>
                <a:spcPts val="5759"/>
              </a:lnSpc>
            </a:pPr>
            <a:endParaRPr lang="en-US" sz="4800" b="1" dirty="0">
              <a:solidFill>
                <a:srgbClr val="0F0F0F"/>
              </a:solidFill>
              <a:latin typeface="Times New Roman Bold"/>
              <a:ea typeface="Times New Roman Bold"/>
              <a:cs typeface="Times New Roman Bold"/>
              <a:sym typeface="Times New Roman Bold"/>
            </a:endParaRPr>
          </a:p>
        </p:txBody>
      </p:sp>
      <p:sp>
        <p:nvSpPr>
          <p:cNvPr id="28" name="Freeform 28"/>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5"/>
            <a:stretch>
              <a:fillRect l="-66666" r="-66666"/>
            </a:stretch>
          </a:blipFill>
        </p:spPr>
      </p:sp>
      <p:sp>
        <p:nvSpPr>
          <p:cNvPr id="29" name="TextBox 29"/>
          <p:cNvSpPr txBox="1"/>
          <p:nvPr/>
        </p:nvSpPr>
        <p:spPr>
          <a:xfrm>
            <a:off x="3923253" y="5016945"/>
            <a:ext cx="12733020" cy="2757165"/>
          </a:xfrm>
          <a:prstGeom prst="rect">
            <a:avLst/>
          </a:prstGeom>
        </p:spPr>
        <p:txBody>
          <a:bodyPr lIns="0" tIns="0" rIns="0" bIns="0" rtlCol="0" anchor="t">
            <a:spAutoFit/>
          </a:bodyPr>
          <a:lstStyle/>
          <a:p>
            <a:pPr algn="l">
              <a:lnSpc>
                <a:spcPts val="4320"/>
              </a:lnSpc>
            </a:pPr>
            <a:r>
              <a:rPr lang="en-US" sz="3600" spc="33" dirty="0">
                <a:solidFill>
                  <a:srgbClr val="000000"/>
                </a:solidFill>
                <a:latin typeface="TT Rounds Condensed"/>
                <a:ea typeface="TT Rounds Condensed"/>
                <a:cs typeface="TT Rounds Condensed"/>
                <a:sym typeface="TT Rounds Condensed"/>
              </a:rPr>
              <a:t>STUDENT NAME:BOVAS.M</a:t>
            </a:r>
          </a:p>
          <a:p>
            <a:pPr algn="l">
              <a:lnSpc>
                <a:spcPts val="4320"/>
              </a:lnSpc>
            </a:pPr>
            <a:r>
              <a:rPr lang="en-US" sz="3600" spc="33" dirty="0">
                <a:solidFill>
                  <a:srgbClr val="000000"/>
                </a:solidFill>
                <a:latin typeface="TT Rounds Condensed"/>
                <a:ea typeface="TT Rounds Condensed"/>
                <a:cs typeface="TT Rounds Condensed"/>
                <a:sym typeface="TT Rounds Condensed"/>
              </a:rPr>
              <a:t>REGISTER NO: 56F6B18444688D7B90D498371A4392F3</a:t>
            </a:r>
          </a:p>
          <a:p>
            <a:pPr algn="l">
              <a:lnSpc>
                <a:spcPts val="4320"/>
              </a:lnSpc>
            </a:pPr>
            <a:r>
              <a:rPr lang="en-US" sz="3600" spc="33" dirty="0">
                <a:solidFill>
                  <a:srgbClr val="000000"/>
                </a:solidFill>
                <a:latin typeface="TT Rounds Condensed"/>
                <a:ea typeface="TT Rounds Condensed"/>
                <a:cs typeface="TT Rounds Condensed"/>
                <a:sym typeface="TT Rounds Condensed"/>
              </a:rPr>
              <a:t>DEPARTMENT: BCOM(CORPORATE SECRETARYSHIP)</a:t>
            </a:r>
          </a:p>
          <a:p>
            <a:pPr algn="l">
              <a:lnSpc>
                <a:spcPts val="4320"/>
              </a:lnSpc>
            </a:pPr>
            <a:r>
              <a:rPr lang="en-US" sz="3600" spc="33" dirty="0">
                <a:solidFill>
                  <a:srgbClr val="000000"/>
                </a:solidFill>
                <a:latin typeface="TT Rounds Condensed"/>
                <a:ea typeface="TT Rounds Condensed"/>
                <a:cs typeface="TT Rounds Condensed"/>
                <a:sym typeface="TT Rounds Condensed"/>
              </a:rPr>
              <a:t>COLLEGE: DON BOSCO ARTS &amp; SCIENCE COLLEGE, CHENNAI</a:t>
            </a:r>
          </a:p>
          <a:p>
            <a:pPr algn="l">
              <a:lnSpc>
                <a:spcPts val="4320"/>
              </a:lnSpc>
            </a:pPr>
            <a:r>
              <a:rPr lang="en-US" sz="3600" spc="33" dirty="0">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843962"/>
            <a:ext cx="271462" cy="271462"/>
            <a:chOff x="0" y="0"/>
            <a:chExt cx="361950" cy="361950"/>
          </a:xfrm>
        </p:grpSpPr>
        <p:sp>
          <p:nvSpPr>
            <p:cNvPr id="23" name="Freeform 23"/>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4" name="Freeform 24"/>
          <p:cNvSpPr/>
          <p:nvPr/>
        </p:nvSpPr>
        <p:spPr>
          <a:xfrm>
            <a:off x="2500312" y="9701212"/>
            <a:ext cx="114300" cy="266700"/>
          </a:xfrm>
          <a:custGeom>
            <a:avLst/>
            <a:gdLst/>
            <a:ahLst/>
            <a:cxnLst/>
            <a:rect l="l" t="t" r="r" b="b"/>
            <a:pathLst>
              <a:path w="114300" h="266700">
                <a:moveTo>
                  <a:pt x="0" y="0"/>
                </a:moveTo>
                <a:lnTo>
                  <a:pt x="114300" y="0"/>
                </a:lnTo>
                <a:lnTo>
                  <a:pt x="114300" y="266700"/>
                </a:lnTo>
                <a:lnTo>
                  <a:pt x="0" y="266700"/>
                </a:lnTo>
                <a:lnTo>
                  <a:pt x="0" y="0"/>
                </a:lnTo>
                <a:close/>
              </a:path>
            </a:pathLst>
          </a:custGeom>
          <a:blipFill>
            <a:blip r:embed="rId2"/>
            <a:stretch>
              <a:fillRect l="-66666" r="-66666"/>
            </a:stretch>
          </a:blipFill>
        </p:spPr>
      </p:sp>
      <p:sp>
        <p:nvSpPr>
          <p:cNvPr id="25" name="TextBox 25"/>
          <p:cNvSpPr txBox="1"/>
          <p:nvPr/>
        </p:nvSpPr>
        <p:spPr>
          <a:xfrm>
            <a:off x="1109662" y="431005"/>
            <a:ext cx="4955856" cy="1143000"/>
          </a:xfrm>
          <a:prstGeom prst="rect">
            <a:avLst/>
          </a:prstGeom>
        </p:spPr>
        <p:txBody>
          <a:bodyPr lIns="0" tIns="0" rIns="0" bIns="0" rtlCol="0" anchor="t">
            <a:spAutoFit/>
          </a:bodyPr>
          <a:lstStyle/>
          <a:p>
            <a:pPr algn="l">
              <a:lnSpc>
                <a:spcPts val="8640"/>
              </a:lnSpc>
            </a:pPr>
            <a:r>
              <a:rPr lang="en-US" sz="7200" b="1" spc="-44">
                <a:solidFill>
                  <a:srgbClr val="000000"/>
                </a:solidFill>
                <a:latin typeface="Trebuchet MS Bold"/>
                <a:ea typeface="Trebuchet MS Bold"/>
                <a:cs typeface="Trebuchet MS Bold"/>
                <a:sym typeface="Trebuchet MS Bold"/>
              </a:rPr>
              <a:t>MODELLING</a:t>
            </a:r>
          </a:p>
        </p:txBody>
      </p:sp>
      <p:grpSp>
        <p:nvGrpSpPr>
          <p:cNvPr id="26" name="Group 26"/>
          <p:cNvGrpSpPr/>
          <p:nvPr/>
        </p:nvGrpSpPr>
        <p:grpSpPr>
          <a:xfrm>
            <a:off x="15087600" y="787712"/>
            <a:ext cx="685800" cy="685800"/>
            <a:chOff x="0" y="0"/>
            <a:chExt cx="914400" cy="914400"/>
          </a:xfrm>
        </p:grpSpPr>
        <p:sp>
          <p:nvSpPr>
            <p:cNvPr id="27" name="Freeform 27"/>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sp>
        <p:nvSpPr>
          <p:cNvPr id="28" name="TextBox 28"/>
          <p:cNvSpPr txBox="1"/>
          <p:nvPr/>
        </p:nvSpPr>
        <p:spPr>
          <a:xfrm>
            <a:off x="2464117" y="2555558"/>
            <a:ext cx="8837295" cy="3849053"/>
          </a:xfrm>
          <a:prstGeom prst="rect">
            <a:avLst/>
          </a:prstGeom>
        </p:spPr>
        <p:txBody>
          <a:bodyPr lIns="0" tIns="0" rIns="0" bIns="0" rtlCol="0" anchor="t">
            <a:spAutoFit/>
          </a:bodyPr>
          <a:lstStyle/>
          <a:p>
            <a:pPr marL="651510" lvl="1" indent="-325755" algn="l">
              <a:lnSpc>
                <a:spcPts val="4320"/>
              </a:lnSpc>
              <a:buAutoNum type="arabicPeriod"/>
            </a:pPr>
            <a:r>
              <a:rPr lang="en-US" sz="3600" b="1">
                <a:solidFill>
                  <a:srgbClr val="000000"/>
                </a:solidFill>
                <a:latin typeface="Times New Roman Bold"/>
                <a:ea typeface="Times New Roman Bold"/>
                <a:cs typeface="Times New Roman Bold"/>
                <a:sym typeface="Times New Roman Bold"/>
              </a:rPr>
              <a:t>Descriptive Analytics</a:t>
            </a:r>
          </a:p>
          <a:p>
            <a:pPr marL="651510" lvl="1" indent="-325755" algn="l">
              <a:lnSpc>
                <a:spcPts val="4320"/>
              </a:lnSpc>
              <a:buAutoNum type="arabicPeriod"/>
            </a:pPr>
            <a:r>
              <a:rPr lang="en-US" sz="3600" b="1">
                <a:solidFill>
                  <a:srgbClr val="000000"/>
                </a:solidFill>
                <a:latin typeface="Times New Roman Bold"/>
                <a:ea typeface="Times New Roman Bold"/>
                <a:cs typeface="Times New Roman Bold"/>
                <a:sym typeface="Times New Roman Bold"/>
              </a:rPr>
              <a:t>Predictive Modeling</a:t>
            </a:r>
          </a:p>
          <a:p>
            <a:pPr marL="651510" lvl="1" indent="-325755" algn="l">
              <a:lnSpc>
                <a:spcPts val="4320"/>
              </a:lnSpc>
              <a:buAutoNum type="arabicPeriod"/>
            </a:pPr>
            <a:r>
              <a:rPr lang="en-US" sz="3600" b="1">
                <a:solidFill>
                  <a:srgbClr val="000000"/>
                </a:solidFill>
                <a:latin typeface="Times New Roman Bold"/>
                <a:ea typeface="Times New Roman Bold"/>
                <a:cs typeface="Times New Roman Bold"/>
                <a:sym typeface="Times New Roman Bold"/>
              </a:rPr>
              <a:t>Regression Analysis</a:t>
            </a:r>
          </a:p>
          <a:p>
            <a:pPr marL="651510" lvl="1" indent="-325755" algn="l">
              <a:lnSpc>
                <a:spcPts val="4320"/>
              </a:lnSpc>
              <a:buAutoNum type="arabicPeriod"/>
            </a:pPr>
            <a:r>
              <a:rPr lang="en-US" sz="3600" b="1">
                <a:solidFill>
                  <a:srgbClr val="000000"/>
                </a:solidFill>
                <a:latin typeface="Times New Roman Bold"/>
                <a:ea typeface="Times New Roman Bold"/>
                <a:cs typeface="Times New Roman Bold"/>
                <a:sym typeface="Times New Roman Bold"/>
              </a:rPr>
              <a:t>Clustering</a:t>
            </a:r>
          </a:p>
          <a:p>
            <a:pPr marL="651510" lvl="1" indent="-325755" algn="l">
              <a:lnSpc>
                <a:spcPts val="4320"/>
              </a:lnSpc>
              <a:buAutoNum type="arabicPeriod"/>
            </a:pPr>
            <a:r>
              <a:rPr lang="en-US" sz="3600" b="1">
                <a:solidFill>
                  <a:srgbClr val="000000"/>
                </a:solidFill>
                <a:latin typeface="Times New Roman Bold"/>
                <a:ea typeface="Times New Roman Bold"/>
                <a:cs typeface="Times New Roman Bold"/>
                <a:sym typeface="Times New Roman Bold"/>
              </a:rPr>
              <a:t>Classification</a:t>
            </a:r>
          </a:p>
          <a:p>
            <a:pPr marL="651510" lvl="1" indent="-325755" algn="l">
              <a:lnSpc>
                <a:spcPts val="4320"/>
              </a:lnSpc>
              <a:buAutoNum type="arabicPeriod"/>
            </a:pPr>
            <a:r>
              <a:rPr lang="en-US" sz="3600" b="1">
                <a:solidFill>
                  <a:srgbClr val="000000"/>
                </a:solidFill>
                <a:latin typeface="Times New Roman Bold"/>
                <a:ea typeface="Times New Roman Bold"/>
                <a:cs typeface="Times New Roman Bold"/>
                <a:sym typeface="Times New Roman Bold"/>
              </a:rPr>
              <a:t>Time Series Analysis</a:t>
            </a:r>
          </a:p>
          <a:p>
            <a:pPr marL="651510" lvl="1" indent="-325755" algn="l">
              <a:lnSpc>
                <a:spcPts val="4320"/>
              </a:lnSpc>
              <a:buAutoNum type="arabicPeriod"/>
            </a:pPr>
            <a:r>
              <a:rPr lang="en-US" sz="3600" b="1">
                <a:solidFill>
                  <a:srgbClr val="000000"/>
                </a:solidFill>
                <a:latin typeface="Times New Roman Bold"/>
                <a:ea typeface="Times New Roman Bold"/>
                <a:cs typeface="Times New Roman Bold"/>
                <a:sym typeface="Times New Roman Bold"/>
              </a:rPr>
              <a:t>Decision Trees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0044112" y="2543175"/>
            <a:ext cx="471488" cy="485775"/>
            <a:chOff x="0" y="0"/>
            <a:chExt cx="628650" cy="647700"/>
          </a:xfrm>
        </p:grpSpPr>
        <p:sp>
          <p:nvSpPr>
            <p:cNvPr id="25" name="Freeform 25"/>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6" name="Group 26"/>
          <p:cNvGrpSpPr/>
          <p:nvPr/>
        </p:nvGrpSpPr>
        <p:grpSpPr>
          <a:xfrm>
            <a:off x="14030325" y="8843962"/>
            <a:ext cx="271462" cy="271462"/>
            <a:chOff x="0" y="0"/>
            <a:chExt cx="361950" cy="361950"/>
          </a:xfrm>
        </p:grpSpPr>
        <p:sp>
          <p:nvSpPr>
            <p:cNvPr id="27" name="Freeform 27"/>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8" name="Freeform 28"/>
          <p:cNvSpPr/>
          <p:nvPr/>
        </p:nvSpPr>
        <p:spPr>
          <a:xfrm>
            <a:off x="2500312" y="9701212"/>
            <a:ext cx="114300" cy="266700"/>
          </a:xfrm>
          <a:custGeom>
            <a:avLst/>
            <a:gdLst/>
            <a:ahLst/>
            <a:cxnLst/>
            <a:rect l="l" t="t" r="r" b="b"/>
            <a:pathLst>
              <a:path w="114300" h="266700">
                <a:moveTo>
                  <a:pt x="0" y="0"/>
                </a:moveTo>
                <a:lnTo>
                  <a:pt x="114300" y="0"/>
                </a:lnTo>
                <a:lnTo>
                  <a:pt x="114300" y="266700"/>
                </a:lnTo>
                <a:lnTo>
                  <a:pt x="0" y="266700"/>
                </a:lnTo>
                <a:lnTo>
                  <a:pt x="0" y="0"/>
                </a:lnTo>
                <a:close/>
              </a:path>
            </a:pathLst>
          </a:custGeom>
          <a:blipFill>
            <a:blip r:embed="rId2"/>
            <a:stretch>
              <a:fillRect l="-66666" r="-66666"/>
            </a:stretch>
          </a:blipFill>
        </p:spPr>
      </p:sp>
      <p:sp>
        <p:nvSpPr>
          <p:cNvPr id="29" name="TextBox 29"/>
          <p:cNvSpPr txBox="1"/>
          <p:nvPr/>
        </p:nvSpPr>
        <p:spPr>
          <a:xfrm>
            <a:off x="1132998" y="572451"/>
            <a:ext cx="16022002" cy="1143000"/>
          </a:xfrm>
          <a:prstGeom prst="rect">
            <a:avLst/>
          </a:prstGeom>
        </p:spPr>
        <p:txBody>
          <a:bodyPr lIns="0" tIns="0" rIns="0" bIns="0" rtlCol="0" anchor="t">
            <a:spAutoFit/>
          </a:bodyPr>
          <a:lstStyle/>
          <a:p>
            <a:pPr algn="l">
              <a:lnSpc>
                <a:spcPts val="8640"/>
              </a:lnSpc>
            </a:pPr>
            <a:r>
              <a:rPr lang="en-US" sz="7200" b="1">
                <a:solidFill>
                  <a:srgbClr val="000000"/>
                </a:solidFill>
                <a:latin typeface="Trebuchet MS Bold"/>
                <a:ea typeface="Trebuchet MS Bold"/>
                <a:cs typeface="Trebuchet MS Bold"/>
                <a:sym typeface="Trebuchet MS Bold"/>
              </a:rPr>
              <a:t>RESULTS</a:t>
            </a:r>
          </a:p>
          <a:p>
            <a:pPr algn="l">
              <a:lnSpc>
                <a:spcPts val="8640"/>
              </a:lnSpc>
            </a:pPr>
            <a:endParaRPr lang="en-US" sz="7200" b="1">
              <a:solidFill>
                <a:srgbClr val="000000"/>
              </a:solidFill>
              <a:latin typeface="Trebuchet MS Bold"/>
              <a:ea typeface="Trebuchet MS Bold"/>
              <a:cs typeface="Trebuchet MS Bold"/>
              <a:sym typeface="Trebuchet MS Bold"/>
            </a:endParaRPr>
          </a:p>
          <a:p>
            <a:pPr algn="l">
              <a:lnSpc>
                <a:spcPts val="8640"/>
              </a:lnSpc>
            </a:pPr>
            <a:endParaRPr lang="en-US" sz="7200" b="1">
              <a:solidFill>
                <a:srgbClr val="000000"/>
              </a:solidFill>
              <a:latin typeface="Trebuchet MS Bold"/>
              <a:ea typeface="Trebuchet MS Bold"/>
              <a:cs typeface="Trebuchet MS Bold"/>
              <a:sym typeface="Trebuchet MS Bold"/>
            </a:endParaRPr>
          </a:p>
        </p:txBody>
      </p:sp>
      <p:pic>
        <p:nvPicPr>
          <p:cNvPr id="30" name="Picture 30"/>
          <p:cNvPicPr>
            <a:picLocks noChangeAspect="1"/>
          </p:cNvPicPr>
          <p:nvPr/>
        </p:nvPicPr>
        <p:blipFill>
          <a:blip r:embed="rId3"/>
          <a:stretch>
            <a:fillRect/>
          </a:stretch>
        </p:blipFill>
        <p:spPr>
          <a:xfrm>
            <a:off x="-345758" y="692467"/>
            <a:ext cx="15121890" cy="97574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132998" y="435291"/>
            <a:ext cx="16022002" cy="1280160"/>
          </a:xfrm>
          <a:prstGeom prst="rect">
            <a:avLst/>
          </a:prstGeom>
        </p:spPr>
        <p:txBody>
          <a:bodyPr lIns="0" tIns="0" rIns="0" bIns="0" rtlCol="0" anchor="t">
            <a:spAutoFit/>
          </a:bodyPr>
          <a:lstStyle/>
          <a:p>
            <a:pPr algn="l">
              <a:lnSpc>
                <a:spcPts val="8640"/>
              </a:lnSpc>
            </a:pPr>
            <a:r>
              <a:rPr lang="en-US" sz="7200" b="1">
                <a:solidFill>
                  <a:srgbClr val="000000"/>
                </a:solidFill>
                <a:latin typeface="Times New Roman Bold"/>
                <a:ea typeface="Times New Roman Bold"/>
                <a:cs typeface="Times New Roman Bold"/>
                <a:sym typeface="Times New Roman Bold"/>
              </a:rPr>
              <a:t>conclusion</a:t>
            </a:r>
          </a:p>
        </p:txBody>
      </p:sp>
      <p:sp>
        <p:nvSpPr>
          <p:cNvPr id="23" name="TextBox 23"/>
          <p:cNvSpPr txBox="1"/>
          <p:nvPr/>
        </p:nvSpPr>
        <p:spPr>
          <a:xfrm>
            <a:off x="2768918" y="2798445"/>
            <a:ext cx="5913120" cy="6335078"/>
          </a:xfrm>
          <a:prstGeom prst="rect">
            <a:avLst/>
          </a:prstGeom>
        </p:spPr>
        <p:txBody>
          <a:bodyPr lIns="0" tIns="0" rIns="0" bIns="0" rtlCol="0" anchor="t">
            <a:spAutoFit/>
          </a:bodyPr>
          <a:lstStyle/>
          <a:p>
            <a:pPr algn="l">
              <a:lnSpc>
                <a:spcPts val="3240"/>
              </a:lnSpc>
            </a:pPr>
            <a:r>
              <a:rPr lang="en-US" sz="2700">
                <a:solidFill>
                  <a:srgbClr val="000000"/>
                </a:solidFill>
                <a:latin typeface="Times New Roman"/>
                <a:ea typeface="Times New Roman"/>
                <a:cs typeface="Times New Roman"/>
                <a:sym typeface="Times New Roman"/>
              </a:rPr>
              <a:t>The current employee rating analysis reveals variability in ratings across different business units, suggesting differences in performance or evaluation standards. However, the dataset's inconsistencies, including missing values and structural issues, may impact the reliability of these insights. To draw more accurate conclusions, the data requires cleaning and proper formatting. Once addressed, a more detailed analysis could pinpoint specific areas of strength or concern, guiding potential performance improvements or targeted interventions within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24384000" y="0"/>
                  </a:moveTo>
                  <a:lnTo>
                    <a:pt x="0" y="0"/>
                  </a:lnTo>
                  <a:lnTo>
                    <a:pt x="0" y="13716000"/>
                  </a:lnTo>
                  <a:lnTo>
                    <a:pt x="24384000" y="13716000"/>
                  </a:lnTo>
                  <a:lnTo>
                    <a:pt x="24384000" y="0"/>
                  </a:lnTo>
                  <a:close/>
                </a:path>
              </a:pathLst>
            </a:custGeom>
            <a:solidFill>
              <a:srgbClr val="F1F1F1"/>
            </a:solidFill>
          </p:spPr>
        </p:sp>
      </p:grpSp>
      <p:sp>
        <p:nvSpPr>
          <p:cNvPr id="4" name="Freeform 4"/>
          <p:cNvSpPr/>
          <p:nvPr/>
        </p:nvSpPr>
        <p:spPr>
          <a:xfrm>
            <a:off x="11165774" y="0"/>
            <a:ext cx="7129462" cy="10294843"/>
          </a:xfrm>
          <a:custGeom>
            <a:avLst/>
            <a:gdLst/>
            <a:ahLst/>
            <a:cxnLst/>
            <a:rect l="l" t="t" r="r" b="b"/>
            <a:pathLst>
              <a:path w="7129462" h="10294843">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0" y="6015038"/>
            <a:ext cx="671512" cy="4271962"/>
            <a:chOff x="0" y="0"/>
            <a:chExt cx="895350" cy="5695950"/>
          </a:xfrm>
        </p:grpSpPr>
        <p:sp>
          <p:nvSpPr>
            <p:cNvPr id="6" name="Freeform 6"/>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7" name="Group 7"/>
          <p:cNvGrpSpPr/>
          <p:nvPr/>
        </p:nvGrpSpPr>
        <p:grpSpPr>
          <a:xfrm>
            <a:off x="14030325" y="8043862"/>
            <a:ext cx="685800" cy="685800"/>
            <a:chOff x="0" y="0"/>
            <a:chExt cx="914400" cy="914400"/>
          </a:xfrm>
        </p:grpSpPr>
        <p:sp>
          <p:nvSpPr>
            <p:cNvPr id="8" name="Freeform 8"/>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9" name="Group 9"/>
          <p:cNvGrpSpPr/>
          <p:nvPr/>
        </p:nvGrpSpPr>
        <p:grpSpPr>
          <a:xfrm>
            <a:off x="10044112" y="2543175"/>
            <a:ext cx="471488" cy="485775"/>
            <a:chOff x="0" y="0"/>
            <a:chExt cx="628650" cy="647700"/>
          </a:xfrm>
        </p:grpSpPr>
        <p:sp>
          <p:nvSpPr>
            <p:cNvPr id="10" name="Freeform 10"/>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1" name="Group 11"/>
          <p:cNvGrpSpPr/>
          <p:nvPr/>
        </p:nvGrpSpPr>
        <p:grpSpPr>
          <a:xfrm>
            <a:off x="14030325" y="8843962"/>
            <a:ext cx="271462" cy="271462"/>
            <a:chOff x="0" y="0"/>
            <a:chExt cx="361950" cy="361950"/>
          </a:xfrm>
        </p:grpSpPr>
        <p:sp>
          <p:nvSpPr>
            <p:cNvPr id="12" name="Freeform 12"/>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3" name="TextBox 13"/>
          <p:cNvSpPr txBox="1"/>
          <p:nvPr/>
        </p:nvSpPr>
        <p:spPr>
          <a:xfrm>
            <a:off x="1109662" y="1251425"/>
            <a:ext cx="5864542" cy="1010285"/>
          </a:xfrm>
          <a:prstGeom prst="rect">
            <a:avLst/>
          </a:prstGeom>
        </p:spPr>
        <p:txBody>
          <a:bodyPr lIns="0" tIns="0" rIns="0" bIns="0" rtlCol="0" anchor="t">
            <a:spAutoFit/>
          </a:bodyPr>
          <a:lstStyle/>
          <a:p>
            <a:pPr algn="l">
              <a:lnSpc>
                <a:spcPts val="7650"/>
              </a:lnSpc>
            </a:pPr>
            <a:r>
              <a:rPr lang="en-US" sz="6375" b="1" spc="7">
                <a:solidFill>
                  <a:srgbClr val="000000"/>
                </a:solidFill>
                <a:latin typeface="Trebuchet MS Bold"/>
                <a:ea typeface="Trebuchet MS Bold"/>
                <a:cs typeface="Trebuchet MS Bold"/>
                <a:sym typeface="Trebuchet MS Bold"/>
              </a:rPr>
              <a:t>PROJECT TITLE</a:t>
            </a:r>
          </a:p>
        </p:txBody>
      </p:sp>
      <p:sp>
        <p:nvSpPr>
          <p:cNvPr id="14" name="Freeform 14"/>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4"/>
            <a:stretch>
              <a:fillRect l="-66666" r="-66666"/>
            </a:stretch>
          </a:blipFill>
        </p:spPr>
      </p:sp>
      <p:sp>
        <p:nvSpPr>
          <p:cNvPr id="15" name="Freeform 15"/>
          <p:cNvSpPr/>
          <p:nvPr/>
        </p:nvSpPr>
        <p:spPr>
          <a:xfrm>
            <a:off x="700088" y="9615488"/>
            <a:ext cx="5557838" cy="442912"/>
          </a:xfrm>
          <a:custGeom>
            <a:avLst/>
            <a:gdLst/>
            <a:ahLst/>
            <a:cxnLst/>
            <a:rect l="l" t="t" r="r" b="b"/>
            <a:pathLst>
              <a:path w="5557838" h="442912">
                <a:moveTo>
                  <a:pt x="0" y="0"/>
                </a:moveTo>
                <a:lnTo>
                  <a:pt x="5557837" y="0"/>
                </a:lnTo>
                <a:lnTo>
                  <a:pt x="5557837" y="442912"/>
                </a:lnTo>
                <a:lnTo>
                  <a:pt x="0" y="442912"/>
                </a:lnTo>
                <a:lnTo>
                  <a:pt x="0" y="0"/>
                </a:lnTo>
                <a:close/>
              </a:path>
            </a:pathLst>
          </a:custGeom>
          <a:blipFill>
            <a:blip r:embed="rId5"/>
            <a:stretch>
              <a:fillRect t="-124" b="-124"/>
            </a:stretch>
          </a:blipFill>
        </p:spPr>
      </p:sp>
      <p:sp>
        <p:nvSpPr>
          <p:cNvPr id="16" name="TextBox 16"/>
          <p:cNvSpPr txBox="1"/>
          <p:nvPr/>
        </p:nvSpPr>
        <p:spPr>
          <a:xfrm>
            <a:off x="1917723" y="3097276"/>
            <a:ext cx="12706962" cy="2209800"/>
          </a:xfrm>
          <a:prstGeom prst="rect">
            <a:avLst/>
          </a:prstGeom>
        </p:spPr>
        <p:txBody>
          <a:bodyPr lIns="0" tIns="0" rIns="0" bIns="0" rtlCol="0" anchor="t">
            <a:spAutoFit/>
          </a:bodyPr>
          <a:lstStyle/>
          <a:p>
            <a:pPr algn="l">
              <a:lnSpc>
                <a:spcPts val="7920"/>
              </a:lnSpc>
            </a:pPr>
            <a:r>
              <a:rPr lang="en-US" sz="6600" b="1">
                <a:solidFill>
                  <a:srgbClr val="0F0F0F"/>
                </a:solidFill>
                <a:latin typeface="Times New Roman Bold"/>
                <a:ea typeface="Times New Roman Bold"/>
                <a:cs typeface="Times New Roman Bold"/>
                <a:sym typeface="Times New Roman Bold"/>
              </a:rPr>
              <a:t>Current Employee Rating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4300" y="42868"/>
            <a:ext cx="18722570" cy="10287000"/>
            <a:chOff x="0" y="0"/>
            <a:chExt cx="24963426" cy="13716000"/>
          </a:xfrm>
        </p:grpSpPr>
        <p:sp>
          <p:nvSpPr>
            <p:cNvPr id="3" name="Freeform 3"/>
            <p:cNvSpPr/>
            <p:nvPr/>
          </p:nvSpPr>
          <p:spPr>
            <a:xfrm>
              <a:off x="0" y="0"/>
              <a:ext cx="24963374" cy="13716000"/>
            </a:xfrm>
            <a:custGeom>
              <a:avLst/>
              <a:gdLst/>
              <a:ahLst/>
              <a:cxnLst/>
              <a:rect l="l" t="t" r="r" b="b"/>
              <a:pathLst>
                <a:path w="24963374" h="13716000">
                  <a:moveTo>
                    <a:pt x="24963374" y="0"/>
                  </a:moveTo>
                  <a:lnTo>
                    <a:pt x="0" y="0"/>
                  </a:lnTo>
                  <a:lnTo>
                    <a:pt x="0" y="13716000"/>
                  </a:lnTo>
                  <a:lnTo>
                    <a:pt x="24963374" y="13716000"/>
                  </a:lnTo>
                  <a:lnTo>
                    <a:pt x="24963374" y="0"/>
                  </a:lnTo>
                  <a:close/>
                </a:path>
              </a:pathLst>
            </a:custGeom>
            <a:solidFill>
              <a:srgbClr val="F1F1F1"/>
            </a:solidFill>
          </p:spPr>
        </p:sp>
      </p:grpSp>
      <p:sp>
        <p:nvSpPr>
          <p:cNvPr id="4" name="Freeform 4"/>
          <p:cNvSpPr/>
          <p:nvPr/>
        </p:nvSpPr>
        <p:spPr>
          <a:xfrm>
            <a:off x="11165774" y="0"/>
            <a:ext cx="7129462" cy="10294843"/>
          </a:xfrm>
          <a:custGeom>
            <a:avLst/>
            <a:gdLst/>
            <a:ahLst/>
            <a:cxnLst/>
            <a:rect l="l" t="t" r="r" b="b"/>
            <a:pathLst>
              <a:path w="7129462" h="10294843">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0" y="6015038"/>
            <a:ext cx="671512" cy="4271962"/>
            <a:chOff x="0" y="0"/>
            <a:chExt cx="895350" cy="5695950"/>
          </a:xfrm>
        </p:grpSpPr>
        <p:sp>
          <p:nvSpPr>
            <p:cNvPr id="6" name="Freeform 6"/>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7" name="TextBox 7"/>
          <p:cNvSpPr txBox="1"/>
          <p:nvPr/>
        </p:nvSpPr>
        <p:spPr>
          <a:xfrm>
            <a:off x="1128712" y="9719531"/>
            <a:ext cx="2660333" cy="259080"/>
          </a:xfrm>
          <a:prstGeom prst="rect">
            <a:avLst/>
          </a:prstGeom>
        </p:spPr>
        <p:txBody>
          <a:bodyPr lIns="0" tIns="0" rIns="0" bIns="0" rtlCol="0" anchor="t">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b="1" spc="30">
                <a:solidFill>
                  <a:srgbClr val="2D83C3"/>
                </a:solidFill>
                <a:latin typeface="Trebuchet MS Bold"/>
                <a:ea typeface="Trebuchet MS Bold"/>
                <a:cs typeface="Trebuchet MS Bold"/>
                <a:sym typeface="Trebuchet MS Bold"/>
              </a:rPr>
              <a:t>Annual Review</a:t>
            </a:r>
          </a:p>
        </p:txBody>
      </p:sp>
      <p:grpSp>
        <p:nvGrpSpPr>
          <p:cNvPr id="8" name="Group 8"/>
          <p:cNvGrpSpPr/>
          <p:nvPr/>
        </p:nvGrpSpPr>
        <p:grpSpPr>
          <a:xfrm>
            <a:off x="11044238" y="671512"/>
            <a:ext cx="542925" cy="542925"/>
            <a:chOff x="0" y="0"/>
            <a:chExt cx="723900" cy="723900"/>
          </a:xfrm>
        </p:grpSpPr>
        <p:sp>
          <p:nvSpPr>
            <p:cNvPr id="9" name="Freeform 9"/>
            <p:cNvSpPr/>
            <p:nvPr/>
          </p:nvSpPr>
          <p:spPr>
            <a:xfrm>
              <a:off x="0" y="0"/>
              <a:ext cx="723900" cy="723900"/>
            </a:xfrm>
            <a:custGeom>
              <a:avLst/>
              <a:gdLst/>
              <a:ahLst/>
              <a:cxnLst/>
              <a:rect l="l" t="t" r="r" b="b"/>
              <a:pathLst>
                <a:path w="723900" h="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id="10" name="Freeform 10"/>
          <p:cNvSpPr/>
          <p:nvPr/>
        </p:nvSpPr>
        <p:spPr>
          <a:xfrm>
            <a:off x="16516350" y="8415338"/>
            <a:ext cx="971550" cy="971550"/>
          </a:xfrm>
          <a:custGeom>
            <a:avLst/>
            <a:gdLst/>
            <a:ahLst/>
            <a:cxnLst/>
            <a:rect l="l" t="t" r="r" b="b"/>
            <a:pathLst>
              <a:path w="971550" h="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6030575" y="9201150"/>
            <a:ext cx="371475" cy="371475"/>
          </a:xfrm>
          <a:custGeom>
            <a:avLst/>
            <a:gdLst/>
            <a:ahLst/>
            <a:cxnLst/>
            <a:rect l="l" t="t" r="r" b="b"/>
            <a:pathLst>
              <a:path w="371475" h="371475">
                <a:moveTo>
                  <a:pt x="0" y="0"/>
                </a:moveTo>
                <a:lnTo>
                  <a:pt x="371475" y="0"/>
                </a:lnTo>
                <a:lnTo>
                  <a:pt x="371475" y="371475"/>
                </a:lnTo>
                <a:lnTo>
                  <a:pt x="0" y="371475"/>
                </a:lnTo>
                <a:lnTo>
                  <a:pt x="0" y="0"/>
                </a:lnTo>
                <a:close/>
              </a:path>
            </a:pathLst>
          </a:custGeom>
          <a:blipFill>
            <a:blip r:embed="rId6"/>
            <a:stretch>
              <a:fillRect/>
            </a:stretch>
          </a:blipFill>
        </p:spPr>
      </p:sp>
      <p:sp>
        <p:nvSpPr>
          <p:cNvPr id="12" name="Freeform 12"/>
          <p:cNvSpPr/>
          <p:nvPr/>
        </p:nvSpPr>
        <p:spPr>
          <a:xfrm>
            <a:off x="700088" y="9615488"/>
            <a:ext cx="5557838" cy="442912"/>
          </a:xfrm>
          <a:custGeom>
            <a:avLst/>
            <a:gdLst/>
            <a:ahLst/>
            <a:cxnLst/>
            <a:rect l="l" t="t" r="r" b="b"/>
            <a:pathLst>
              <a:path w="5557838" h="442912">
                <a:moveTo>
                  <a:pt x="0" y="0"/>
                </a:moveTo>
                <a:lnTo>
                  <a:pt x="5557837" y="0"/>
                </a:lnTo>
                <a:lnTo>
                  <a:pt x="5557837" y="442912"/>
                </a:lnTo>
                <a:lnTo>
                  <a:pt x="0" y="442912"/>
                </a:lnTo>
                <a:lnTo>
                  <a:pt x="0" y="0"/>
                </a:lnTo>
                <a:close/>
              </a:path>
            </a:pathLst>
          </a:custGeom>
          <a:blipFill>
            <a:blip r:embed="rId7"/>
            <a:stretch>
              <a:fillRect t="-124" b="-124"/>
            </a:stretch>
          </a:blipFill>
        </p:spPr>
      </p:sp>
      <p:sp>
        <p:nvSpPr>
          <p:cNvPr id="13" name="Freeform 13"/>
          <p:cNvSpPr/>
          <p:nvPr/>
        </p:nvSpPr>
        <p:spPr>
          <a:xfrm>
            <a:off x="71438" y="5729285"/>
            <a:ext cx="2600325" cy="4514847"/>
          </a:xfrm>
          <a:custGeom>
            <a:avLst/>
            <a:gdLst/>
            <a:ahLst/>
            <a:cxnLst/>
            <a:rect l="l" t="t" r="r" b="b"/>
            <a:pathLst>
              <a:path w="2600325" h="4514847">
                <a:moveTo>
                  <a:pt x="0" y="0"/>
                </a:moveTo>
                <a:lnTo>
                  <a:pt x="2600324" y="0"/>
                </a:lnTo>
                <a:lnTo>
                  <a:pt x="2600324" y="4514847"/>
                </a:lnTo>
                <a:lnTo>
                  <a:pt x="0" y="4514847"/>
                </a:lnTo>
                <a:lnTo>
                  <a:pt x="0" y="0"/>
                </a:lnTo>
                <a:close/>
              </a:path>
            </a:pathLst>
          </a:custGeom>
          <a:blipFill>
            <a:blip r:embed="rId8"/>
            <a:stretch>
              <a:fillRect l="-3" r="-3"/>
            </a:stretch>
          </a:blipFill>
        </p:spPr>
      </p:sp>
      <p:sp>
        <p:nvSpPr>
          <p:cNvPr id="14" name="TextBox 14"/>
          <p:cNvSpPr txBox="1"/>
          <p:nvPr/>
        </p:nvSpPr>
        <p:spPr>
          <a:xfrm>
            <a:off x="1109662" y="662367"/>
            <a:ext cx="3535680" cy="1143000"/>
          </a:xfrm>
          <a:prstGeom prst="rect">
            <a:avLst/>
          </a:prstGeom>
        </p:spPr>
        <p:txBody>
          <a:bodyPr lIns="0" tIns="0" rIns="0" bIns="0" rtlCol="0" anchor="t">
            <a:spAutoFit/>
          </a:bodyPr>
          <a:lstStyle/>
          <a:p>
            <a:pPr algn="l">
              <a:lnSpc>
                <a:spcPts val="8640"/>
              </a:lnSpc>
            </a:pPr>
            <a:r>
              <a:rPr lang="en-US" sz="7200" b="1">
                <a:solidFill>
                  <a:srgbClr val="000000"/>
                </a:solidFill>
                <a:latin typeface="Trebuchet MS Bold"/>
                <a:ea typeface="Trebuchet MS Bold"/>
                <a:cs typeface="Trebuchet MS Bold"/>
                <a:sym typeface="Trebuchet MS Bold"/>
              </a:rPr>
              <a:t>AGENDA</a:t>
            </a:r>
          </a:p>
        </p:txBody>
      </p:sp>
      <p:sp>
        <p:nvSpPr>
          <p:cNvPr id="15" name="TextBox 15"/>
          <p:cNvSpPr txBox="1"/>
          <p:nvPr/>
        </p:nvSpPr>
        <p:spPr>
          <a:xfrm>
            <a:off x="3856151" y="1522295"/>
            <a:ext cx="7360920" cy="6596093"/>
          </a:xfrm>
          <a:prstGeom prst="rect">
            <a:avLst/>
          </a:prstGeom>
        </p:spPr>
        <p:txBody>
          <a:bodyPr lIns="0" tIns="0" rIns="0" bIns="0" rtlCol="0" anchor="t">
            <a:spAutoFit/>
          </a:bodyPr>
          <a:lstStyle/>
          <a:p>
            <a:pPr algn="l">
              <a:lnSpc>
                <a:spcPts val="5040"/>
              </a:lnSpc>
            </a:pPr>
            <a:endParaRP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Problem Statement</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Project Overview</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End Users</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Our Solution and Proposition</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Dataset Description</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Modelling Approach</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Results and Discussion</a:t>
            </a:r>
          </a:p>
          <a:p>
            <a:pPr marL="760095" lvl="1" indent="-380048" algn="l">
              <a:lnSpc>
                <a:spcPts val="5040"/>
              </a:lnSpc>
              <a:buAutoNum type="arabicPeriod"/>
            </a:pPr>
            <a:r>
              <a:rPr lang="en-US" sz="4200">
                <a:solidFill>
                  <a:srgbClr val="0D0D0D"/>
                </a:solidFill>
                <a:latin typeface="Times New Roman"/>
                <a:ea typeface="Times New Roman"/>
                <a:cs typeface="Times New Roman"/>
                <a:sym typeface="Times New Roman"/>
              </a:rPr>
              <a:t>Conclusion</a:t>
            </a:r>
          </a:p>
          <a:p>
            <a:pPr marL="760095" lvl="1" indent="-380048" algn="l">
              <a:lnSpc>
                <a:spcPts val="5040"/>
              </a:lnSpc>
            </a:pPr>
            <a:endParaRPr lang="en-US" sz="4200">
              <a:solidFill>
                <a:srgbClr val="0D0D0D"/>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Freeform 26"/>
          <p:cNvSpPr/>
          <p:nvPr/>
        </p:nvSpPr>
        <p:spPr>
          <a:xfrm>
            <a:off x="11987212" y="4400550"/>
            <a:ext cx="4143375" cy="4886325"/>
          </a:xfrm>
          <a:custGeom>
            <a:avLst/>
            <a:gdLst/>
            <a:ahLst/>
            <a:cxnLst/>
            <a:rect l="l" t="t" r="r" b="b"/>
            <a:pathLst>
              <a:path w="4143375" h="4886325">
                <a:moveTo>
                  <a:pt x="0" y="0"/>
                </a:moveTo>
                <a:lnTo>
                  <a:pt x="4143376" y="0"/>
                </a:lnTo>
                <a:lnTo>
                  <a:pt x="4143376" y="4886325"/>
                </a:lnTo>
                <a:lnTo>
                  <a:pt x="0" y="4886325"/>
                </a:lnTo>
                <a:lnTo>
                  <a:pt x="0" y="0"/>
                </a:lnTo>
                <a:close/>
              </a:path>
            </a:pathLst>
          </a:custGeom>
          <a:blipFill>
            <a:blip r:embed="rId2"/>
            <a:stretch>
              <a:fillRect l="-21" r="-21"/>
            </a:stretch>
          </a:blipFill>
        </p:spPr>
      </p:sp>
      <p:grpSp>
        <p:nvGrpSpPr>
          <p:cNvPr id="27" name="Group 27"/>
          <p:cNvGrpSpPr/>
          <p:nvPr/>
        </p:nvGrpSpPr>
        <p:grpSpPr>
          <a:xfrm>
            <a:off x="10044112" y="2543175"/>
            <a:ext cx="471488" cy="485775"/>
            <a:chOff x="0" y="0"/>
            <a:chExt cx="628650" cy="647700"/>
          </a:xfrm>
        </p:grpSpPr>
        <p:sp>
          <p:nvSpPr>
            <p:cNvPr id="28" name="Freeform 28"/>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29" name="TextBox 29"/>
          <p:cNvSpPr txBox="1"/>
          <p:nvPr/>
        </p:nvSpPr>
        <p:spPr>
          <a:xfrm>
            <a:off x="1403031" y="725624"/>
            <a:ext cx="8455343" cy="8835752"/>
          </a:xfrm>
          <a:prstGeom prst="rect">
            <a:avLst/>
          </a:prstGeom>
        </p:spPr>
        <p:txBody>
          <a:bodyPr lIns="0" tIns="0" rIns="0" bIns="0" rtlCol="0" anchor="t">
            <a:spAutoFit/>
          </a:bodyPr>
          <a:lstStyle/>
          <a:p>
            <a:pPr algn="l">
              <a:lnSpc>
                <a:spcPts val="7650"/>
              </a:lnSpc>
            </a:pPr>
            <a:r>
              <a:rPr lang="en-US" sz="6375" b="1" spc="22" dirty="0">
                <a:solidFill>
                  <a:srgbClr val="000000"/>
                </a:solidFill>
                <a:latin typeface="Trebuchet MS Bold"/>
                <a:ea typeface="Trebuchet MS Bold"/>
                <a:cs typeface="Trebuchet MS Bold"/>
                <a:sym typeface="Trebuchet MS Bold"/>
              </a:rPr>
              <a:t>PROBLEM	STATEMENT</a:t>
            </a:r>
          </a:p>
          <a:p>
            <a:pPr algn="l">
              <a:lnSpc>
                <a:spcPts val="3600"/>
              </a:lnSpc>
            </a:pPr>
            <a:endParaRPr lang="en-US" sz="6375" b="1" spc="22" dirty="0">
              <a:solidFill>
                <a:srgbClr val="000000"/>
              </a:solidFill>
              <a:latin typeface="Trebuchet MS Bold"/>
              <a:ea typeface="Times New Roman"/>
              <a:cs typeface="Times New Roman"/>
              <a:sym typeface="Trebuchet MS Bold"/>
            </a:endParaRPr>
          </a:p>
          <a:p>
            <a:pPr algn="just">
              <a:lnSpc>
                <a:spcPts val="3600"/>
              </a:lnSpc>
            </a:pPr>
            <a:r>
              <a:rPr lang="en-US" sz="3000" spc="15" dirty="0">
                <a:solidFill>
                  <a:srgbClr val="000000"/>
                </a:solidFill>
                <a:latin typeface="Times New Roman"/>
                <a:ea typeface="Times New Roman"/>
                <a:cs typeface="Times New Roman"/>
                <a:sym typeface="Times New Roman"/>
              </a:rPr>
              <a:t> The problem at hand involves analyzing the current employee performance ratings using Excel to identify trends, inconsistencies, and areas for improvement. The objective is to assess individual and team performance, ensuring the evaluation criteria are fair and aligned with organizational goals. This analysis will involve comparing ratings across different departments, roles, and time periods, identifying top performers, and detecting any rating patterns or biases that might affect employee development or compensation decisions. By utilizing Excel's data analysis tools, such as pivot tables, charts, and statistical functions, the goal is to provide actionable insights that can enhance the performance evaluation process and drive employee engagement and productivity..</a:t>
            </a:r>
          </a:p>
        </p:txBody>
      </p:sp>
      <p:sp>
        <p:nvSpPr>
          <p:cNvPr id="30" name="Freeform 30"/>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3"/>
            <a:stretch>
              <a:fillRect l="-66666" r="-66666"/>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Freeform 26"/>
          <p:cNvSpPr/>
          <p:nvPr/>
        </p:nvSpPr>
        <p:spPr>
          <a:xfrm>
            <a:off x="12987338" y="3971925"/>
            <a:ext cx="5300662" cy="5715000"/>
          </a:xfrm>
          <a:custGeom>
            <a:avLst/>
            <a:gdLst/>
            <a:ahLst/>
            <a:cxnLst/>
            <a:rect l="l" t="t" r="r" b="b"/>
            <a:pathLst>
              <a:path w="5300662" h="5715000">
                <a:moveTo>
                  <a:pt x="0" y="0"/>
                </a:moveTo>
                <a:lnTo>
                  <a:pt x="5300662" y="0"/>
                </a:lnTo>
                <a:lnTo>
                  <a:pt x="5300662" y="5715000"/>
                </a:lnTo>
                <a:lnTo>
                  <a:pt x="0" y="5715000"/>
                </a:lnTo>
                <a:lnTo>
                  <a:pt x="0" y="0"/>
                </a:lnTo>
                <a:close/>
              </a:path>
            </a:pathLst>
          </a:custGeom>
          <a:blipFill>
            <a:blip r:embed="rId2"/>
            <a:stretch>
              <a:fillRect/>
            </a:stretch>
          </a:blipFill>
        </p:spPr>
      </p:sp>
      <p:grpSp>
        <p:nvGrpSpPr>
          <p:cNvPr id="27" name="Group 27"/>
          <p:cNvGrpSpPr/>
          <p:nvPr/>
        </p:nvGrpSpPr>
        <p:grpSpPr>
          <a:xfrm>
            <a:off x="10044112" y="2543175"/>
            <a:ext cx="471488" cy="485775"/>
            <a:chOff x="0" y="0"/>
            <a:chExt cx="628650" cy="647700"/>
          </a:xfrm>
        </p:grpSpPr>
        <p:sp>
          <p:nvSpPr>
            <p:cNvPr id="28" name="Freeform 28"/>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29" name="TextBox 29"/>
          <p:cNvSpPr txBox="1"/>
          <p:nvPr/>
        </p:nvSpPr>
        <p:spPr>
          <a:xfrm>
            <a:off x="1109662" y="1251425"/>
            <a:ext cx="7895272" cy="1010285"/>
          </a:xfrm>
          <a:prstGeom prst="rect">
            <a:avLst/>
          </a:prstGeom>
        </p:spPr>
        <p:txBody>
          <a:bodyPr lIns="0" tIns="0" rIns="0" bIns="0" rtlCol="0" anchor="t">
            <a:spAutoFit/>
          </a:bodyPr>
          <a:lstStyle/>
          <a:p>
            <a:pPr algn="l">
              <a:lnSpc>
                <a:spcPts val="7650"/>
              </a:lnSpc>
            </a:pPr>
            <a:r>
              <a:rPr lang="en-US" sz="6375" b="1" spc="7">
                <a:solidFill>
                  <a:srgbClr val="000000"/>
                </a:solidFill>
                <a:latin typeface="Trebuchet MS Bold"/>
                <a:ea typeface="Trebuchet MS Bold"/>
                <a:cs typeface="Trebuchet MS Bold"/>
                <a:sym typeface="Trebuchet MS Bold"/>
              </a:rPr>
              <a:t>PROJECT	OVERVIEW</a:t>
            </a:r>
          </a:p>
        </p:txBody>
      </p:sp>
      <p:sp>
        <p:nvSpPr>
          <p:cNvPr id="30" name="Freeform 30"/>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3"/>
            <a:stretch>
              <a:fillRect l="-66666" r="-66666"/>
            </a:stretch>
          </a:blipFill>
        </p:spPr>
      </p:sp>
      <p:sp>
        <p:nvSpPr>
          <p:cNvPr id="31" name="TextBox 31"/>
          <p:cNvSpPr txBox="1"/>
          <p:nvPr/>
        </p:nvSpPr>
        <p:spPr>
          <a:xfrm>
            <a:off x="1577340" y="3169920"/>
            <a:ext cx="11704320" cy="3999547"/>
          </a:xfrm>
          <a:prstGeom prst="rect">
            <a:avLst/>
          </a:prstGeom>
        </p:spPr>
        <p:txBody>
          <a:bodyPr lIns="0" tIns="0" rIns="0" bIns="0" rtlCol="0" anchor="t">
            <a:spAutoFit/>
          </a:bodyPr>
          <a:lstStyle/>
          <a:p>
            <a:pPr marL="651510" lvl="1" indent="-325755" algn="l">
              <a:lnSpc>
                <a:spcPts val="4320"/>
              </a:lnSpc>
              <a:buFont typeface="Arial"/>
              <a:buChar char="•"/>
            </a:pPr>
            <a:r>
              <a:rPr lang="en-US" sz="3600">
                <a:solidFill>
                  <a:srgbClr val="0D0D0D"/>
                </a:solidFill>
                <a:latin typeface="Times New Roman"/>
                <a:ea typeface="Times New Roman"/>
                <a:cs typeface="Times New Roman"/>
                <a:sym typeface="Times New Roman"/>
              </a:rPr>
              <a:t>Total Employees: The dataset includes 1,038 employees across various business units.</a:t>
            </a:r>
          </a:p>
          <a:p>
            <a:pPr marL="651510" lvl="1" indent="-325755" algn="l">
              <a:lnSpc>
                <a:spcPts val="4320"/>
              </a:lnSpc>
              <a:buFont typeface="Arial"/>
              <a:buChar char="•"/>
            </a:pPr>
            <a:r>
              <a:rPr lang="en-US" sz="3600">
                <a:solidFill>
                  <a:srgbClr val="0D0D0D"/>
                </a:solidFill>
                <a:latin typeface="Times New Roman"/>
                <a:ea typeface="Times New Roman"/>
                <a:cs typeface="Times New Roman"/>
                <a:sym typeface="Times New Roman"/>
              </a:rPr>
              <a:t>Average Ratings: The overall average employee rating across all units is approximately 2.95.</a:t>
            </a:r>
          </a:p>
          <a:p>
            <a:pPr marL="651510" lvl="1" indent="-325755" algn="l">
              <a:lnSpc>
                <a:spcPts val="4320"/>
              </a:lnSpc>
              <a:buFont typeface="Arial"/>
              <a:buChar char="•"/>
            </a:pPr>
            <a:r>
              <a:rPr lang="en-US" sz="3600">
                <a:solidFill>
                  <a:srgbClr val="0D0D0D"/>
                </a:solidFill>
                <a:latin typeface="Times New Roman"/>
                <a:ea typeface="Times New Roman"/>
                <a:cs typeface="Times New Roman"/>
                <a:sym typeface="Times New Roman"/>
              </a:rPr>
              <a:t>Top and Bottom Units:</a:t>
            </a:r>
          </a:p>
          <a:p>
            <a:pPr marL="651510" lvl="1" indent="-325755" algn="l">
              <a:lnSpc>
                <a:spcPts val="4320"/>
              </a:lnSpc>
              <a:buFont typeface="Arial"/>
              <a:buChar char="•"/>
            </a:pPr>
            <a:r>
              <a:rPr lang="en-US" sz="3600">
                <a:solidFill>
                  <a:srgbClr val="0D0D0D"/>
                </a:solidFill>
                <a:latin typeface="Times New Roman"/>
                <a:ea typeface="Times New Roman"/>
                <a:cs typeface="Times New Roman"/>
                <a:sym typeface="Times New Roman"/>
              </a:rPr>
              <a:t>Highest Average Rating: SVG (3.03)</a:t>
            </a:r>
          </a:p>
          <a:p>
            <a:pPr marL="651510" lvl="1" indent="-325755" algn="l">
              <a:lnSpc>
                <a:spcPts val="4320"/>
              </a:lnSpc>
              <a:buFont typeface="Arial"/>
              <a:buChar char="•"/>
            </a:pPr>
            <a:r>
              <a:rPr lang="en-US" sz="3600">
                <a:solidFill>
                  <a:srgbClr val="0D0D0D"/>
                </a:solidFill>
                <a:latin typeface="Times New Roman"/>
                <a:ea typeface="Times New Roman"/>
                <a:cs typeface="Times New Roman"/>
                <a:sym typeface="Times New Roman"/>
              </a:rPr>
              <a:t>Lowest Average Rating: TNS (2.79)</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0044112" y="2543175"/>
            <a:ext cx="471488" cy="485775"/>
            <a:chOff x="0" y="0"/>
            <a:chExt cx="628650" cy="647700"/>
          </a:xfrm>
        </p:grpSpPr>
        <p:sp>
          <p:nvSpPr>
            <p:cNvPr id="25" name="Freeform 25"/>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6" name="Group 26"/>
          <p:cNvGrpSpPr/>
          <p:nvPr/>
        </p:nvGrpSpPr>
        <p:grpSpPr>
          <a:xfrm>
            <a:off x="14030325" y="8843962"/>
            <a:ext cx="271462" cy="271462"/>
            <a:chOff x="0" y="0"/>
            <a:chExt cx="361950" cy="361950"/>
          </a:xfrm>
        </p:grpSpPr>
        <p:sp>
          <p:nvSpPr>
            <p:cNvPr id="27" name="Freeform 27"/>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8" name="TextBox 28"/>
          <p:cNvSpPr txBox="1"/>
          <p:nvPr/>
        </p:nvSpPr>
        <p:spPr>
          <a:xfrm>
            <a:off x="1048702" y="1344295"/>
            <a:ext cx="7484745" cy="8941753"/>
          </a:xfrm>
          <a:prstGeom prst="rect">
            <a:avLst/>
          </a:prstGeom>
        </p:spPr>
        <p:txBody>
          <a:bodyPr lIns="0" tIns="0" rIns="0" bIns="0" rtlCol="0" anchor="t">
            <a:spAutoFit/>
          </a:bodyPr>
          <a:lstStyle/>
          <a:p>
            <a:pPr algn="l">
              <a:lnSpc>
                <a:spcPts val="5759"/>
              </a:lnSpc>
            </a:pPr>
            <a:r>
              <a:rPr lang="en-US" sz="4800" b="1" spc="-15">
                <a:solidFill>
                  <a:srgbClr val="000000"/>
                </a:solidFill>
                <a:latin typeface="Trebuchet MS Bold"/>
                <a:ea typeface="Trebuchet MS Bold"/>
                <a:cs typeface="Trebuchet MS Bold"/>
                <a:sym typeface="Trebuchet MS Bold"/>
              </a:rPr>
              <a:t>WHO ARE THE END USERS?</a:t>
            </a:r>
          </a:p>
          <a:p>
            <a:pPr algn="l">
              <a:lnSpc>
                <a:spcPts val="5759"/>
              </a:lnSpc>
            </a:pPr>
            <a:endParaRPr lang="en-US" sz="4800" b="1" spc="-15">
              <a:solidFill>
                <a:srgbClr val="000000"/>
              </a:solidFill>
              <a:latin typeface="Trebuchet MS Bold"/>
              <a:ea typeface="Trebuchet MS Bold"/>
              <a:cs typeface="Trebuchet MS Bold"/>
              <a:sym typeface="Trebuchet MS Bold"/>
            </a:endParaRPr>
          </a:p>
          <a:p>
            <a:pPr algn="l">
              <a:lnSpc>
                <a:spcPts val="3240"/>
              </a:lnSpc>
            </a:pPr>
            <a:r>
              <a:rPr lang="en-US" sz="2700" b="1" spc="7">
                <a:solidFill>
                  <a:srgbClr val="000000"/>
                </a:solidFill>
                <a:latin typeface="Times New Roman Bold"/>
                <a:ea typeface="Times New Roman Bold"/>
                <a:cs typeface="Times New Roman Bold"/>
                <a:sym typeface="Times New Roman Bold"/>
              </a:rPr>
              <a:t>1. </a:t>
            </a:r>
            <a:r>
              <a:rPr lang="en-US" sz="2700" spc="7">
                <a:solidFill>
                  <a:srgbClr val="000000"/>
                </a:solidFill>
                <a:latin typeface="Times New Roman"/>
                <a:ea typeface="Times New Roman"/>
                <a:cs typeface="Times New Roman"/>
                <a:sym typeface="Times New Roman"/>
              </a:rPr>
              <a:t>Human Resources (HR).</a:t>
            </a:r>
          </a:p>
          <a:p>
            <a:pPr algn="l">
              <a:lnSpc>
                <a:spcPts val="3240"/>
              </a:lnSpc>
            </a:pPr>
            <a:r>
              <a:rPr lang="en-US" sz="2700" b="1" spc="7">
                <a:solidFill>
                  <a:srgbClr val="000000"/>
                </a:solidFill>
                <a:latin typeface="Times New Roman Bold"/>
                <a:ea typeface="Times New Roman Bold"/>
                <a:cs typeface="Times New Roman Bold"/>
                <a:sym typeface="Times New Roman Bold"/>
              </a:rPr>
              <a:t>2. </a:t>
            </a:r>
            <a:r>
              <a:rPr lang="en-US" sz="2700" spc="7">
                <a:solidFill>
                  <a:srgbClr val="000000"/>
                </a:solidFill>
                <a:latin typeface="Times New Roman"/>
                <a:ea typeface="Times New Roman"/>
                <a:cs typeface="Times New Roman"/>
                <a:sym typeface="Times New Roman"/>
              </a:rPr>
              <a:t>Management and Leadership.</a:t>
            </a:r>
          </a:p>
          <a:p>
            <a:pPr algn="l">
              <a:lnSpc>
                <a:spcPts val="3240"/>
              </a:lnSpc>
            </a:pPr>
            <a:r>
              <a:rPr lang="en-US" sz="2700" spc="7">
                <a:solidFill>
                  <a:srgbClr val="000000"/>
                </a:solidFill>
                <a:latin typeface="Times New Roman"/>
                <a:ea typeface="Times New Roman"/>
                <a:cs typeface="Times New Roman"/>
                <a:sym typeface="Times New Roman"/>
              </a:rPr>
              <a:t>3. Employee Development Teams.</a:t>
            </a:r>
          </a:p>
          <a:p>
            <a:pPr algn="l">
              <a:lnSpc>
                <a:spcPts val="3240"/>
              </a:lnSpc>
            </a:pPr>
            <a:r>
              <a:rPr lang="en-US" sz="2700" spc="7">
                <a:solidFill>
                  <a:srgbClr val="000000"/>
                </a:solidFill>
                <a:latin typeface="Times New Roman"/>
                <a:ea typeface="Times New Roman"/>
                <a:cs typeface="Times New Roman"/>
                <a:sym typeface="Times New Roman"/>
              </a:rPr>
              <a:t>4. Business Unit Heads.</a:t>
            </a:r>
          </a:p>
          <a:p>
            <a:pPr algn="l">
              <a:lnSpc>
                <a:spcPts val="3240"/>
              </a:lnSpc>
            </a:pPr>
            <a:r>
              <a:rPr lang="en-US" sz="2700" spc="7">
                <a:solidFill>
                  <a:srgbClr val="000000"/>
                </a:solidFill>
                <a:latin typeface="Times New Roman"/>
                <a:ea typeface="Times New Roman"/>
                <a:cs typeface="Times New Roman"/>
                <a:sym typeface="Times New Roman"/>
              </a:rPr>
              <a:t>5. Analytics and Strategy Teams.</a:t>
            </a:r>
          </a:p>
          <a:p>
            <a:pPr algn="l">
              <a:lnSpc>
                <a:spcPts val="3240"/>
              </a:lnSpc>
            </a:pPr>
            <a:r>
              <a:rPr lang="en-US" sz="2700" spc="7">
                <a:solidFill>
                  <a:srgbClr val="000000"/>
                </a:solidFill>
                <a:latin typeface="Times New Roman"/>
                <a:ea typeface="Times New Roman"/>
                <a:cs typeface="Times New Roman"/>
                <a:sym typeface="Times New Roman"/>
              </a:rPr>
              <a:t>6. Compensation and Benefits Teams.</a:t>
            </a:r>
          </a:p>
          <a:p>
            <a:pPr algn="l">
              <a:lnSpc>
                <a:spcPts val="3240"/>
              </a:lnSpc>
            </a:pPr>
            <a:r>
              <a:rPr lang="en-US" sz="2700" spc="7">
                <a:solidFill>
                  <a:srgbClr val="000000"/>
                </a:solidFill>
                <a:latin typeface="Times New Roman"/>
                <a:ea typeface="Times New Roman"/>
                <a:cs typeface="Times New Roman"/>
                <a:sym typeface="Times New Roman"/>
              </a:rPr>
              <a:t>7. Employee Engagement Committees.</a:t>
            </a:r>
          </a:p>
          <a:p>
            <a:pPr algn="l">
              <a:lnSpc>
                <a:spcPts val="3240"/>
              </a:lnSpc>
            </a:pPr>
            <a:r>
              <a:rPr lang="en-US" sz="2700" spc="7">
                <a:solidFill>
                  <a:srgbClr val="000000"/>
                </a:solidFill>
                <a:latin typeface="Times New Roman"/>
                <a:ea typeface="Times New Roman"/>
                <a:cs typeface="Times New Roman"/>
                <a:sym typeface="Times New Roman"/>
              </a:rPr>
              <a:t>8. Talent Acquisition Teams.</a:t>
            </a:r>
          </a:p>
          <a:p>
            <a:pPr algn="l">
              <a:lnSpc>
                <a:spcPts val="3240"/>
              </a:lnSpc>
            </a:pPr>
            <a:r>
              <a:rPr lang="en-US" sz="2700" spc="7">
                <a:solidFill>
                  <a:srgbClr val="000000"/>
                </a:solidFill>
                <a:latin typeface="Times New Roman"/>
                <a:ea typeface="Times New Roman"/>
                <a:cs typeface="Times New Roman"/>
                <a:sym typeface="Times New Roman"/>
              </a:rPr>
              <a:t>9. Legal and Compliance Departments.</a:t>
            </a:r>
          </a:p>
          <a:p>
            <a:pPr algn="l">
              <a:lnSpc>
                <a:spcPts val="3240"/>
              </a:lnSpc>
            </a:pPr>
            <a:r>
              <a:rPr lang="en-US" sz="2700" spc="7">
                <a:solidFill>
                  <a:srgbClr val="000000"/>
                </a:solidFill>
                <a:latin typeface="Times New Roman"/>
                <a:ea typeface="Times New Roman"/>
                <a:cs typeface="Times New Roman"/>
                <a:sym typeface="Times New Roman"/>
              </a:rPr>
              <a:t>10. Board of Directors or Executive Committee.</a:t>
            </a:r>
          </a:p>
          <a:p>
            <a:pPr algn="l">
              <a:lnSpc>
                <a:spcPts val="3240"/>
              </a:lnSpc>
            </a:pPr>
            <a:r>
              <a:rPr lang="en-US" sz="2700" spc="7">
                <a:solidFill>
                  <a:srgbClr val="000000"/>
                </a:solidFill>
                <a:latin typeface="Times New Roman"/>
                <a:ea typeface="Times New Roman"/>
                <a:cs typeface="Times New Roman"/>
                <a:sym typeface="Times New Roman"/>
              </a:rPr>
              <a:t>11. Financial Planning and Analysis (FP&amp;A) Teams.</a:t>
            </a:r>
          </a:p>
          <a:p>
            <a:pPr algn="l">
              <a:lnSpc>
                <a:spcPts val="3240"/>
              </a:lnSpc>
            </a:pPr>
            <a:r>
              <a:rPr lang="en-US" sz="2700" spc="7">
                <a:solidFill>
                  <a:srgbClr val="000000"/>
                </a:solidFill>
                <a:latin typeface="Times New Roman"/>
                <a:ea typeface="Times New Roman"/>
                <a:cs typeface="Times New Roman"/>
                <a:sym typeface="Times New Roman"/>
              </a:rPr>
              <a:t>12. IT and Data Analytics Teams.</a:t>
            </a:r>
          </a:p>
          <a:p>
            <a:pPr algn="l">
              <a:lnSpc>
                <a:spcPts val="3240"/>
              </a:lnSpc>
            </a:pPr>
            <a:r>
              <a:rPr lang="en-US" sz="2700" spc="7">
                <a:solidFill>
                  <a:srgbClr val="000000"/>
                </a:solidFill>
                <a:latin typeface="Times New Roman"/>
                <a:ea typeface="Times New Roman"/>
                <a:cs typeface="Times New Roman"/>
                <a:sym typeface="Times New Roman"/>
              </a:rPr>
              <a:t>13. Firms and Industry.</a:t>
            </a:r>
          </a:p>
          <a:p>
            <a:pPr algn="l">
              <a:lnSpc>
                <a:spcPts val="3240"/>
              </a:lnSpc>
            </a:pPr>
            <a:endParaRPr lang="en-US" sz="2700" spc="7">
              <a:solidFill>
                <a:srgbClr val="000000"/>
              </a:solidFill>
              <a:latin typeface="Times New Roman"/>
              <a:ea typeface="Times New Roman"/>
              <a:cs typeface="Times New Roman"/>
              <a:sym typeface="Times New Roman"/>
            </a:endParaRPr>
          </a:p>
          <a:p>
            <a:pPr algn="l">
              <a:lnSpc>
                <a:spcPts val="3240"/>
              </a:lnSpc>
            </a:pPr>
            <a:endParaRPr lang="en-US" sz="2700" spc="7">
              <a:solidFill>
                <a:srgbClr val="000000"/>
              </a:solidFill>
              <a:latin typeface="Times New Roman"/>
              <a:ea typeface="Times New Roman"/>
              <a:cs typeface="Times New Roman"/>
              <a:sym typeface="Times New Roman"/>
            </a:endParaRPr>
          </a:p>
          <a:p>
            <a:pPr algn="l">
              <a:lnSpc>
                <a:spcPts val="3240"/>
              </a:lnSpc>
            </a:pPr>
            <a:endParaRPr lang="en-US" sz="2700" spc="7">
              <a:solidFill>
                <a:srgbClr val="000000"/>
              </a:solidFill>
              <a:latin typeface="Times New Roman"/>
              <a:ea typeface="Times New Roman"/>
              <a:cs typeface="Times New Roman"/>
              <a:sym typeface="Times New Roman"/>
            </a:endParaRPr>
          </a:p>
          <a:p>
            <a:pPr algn="l">
              <a:lnSpc>
                <a:spcPts val="3240"/>
              </a:lnSpc>
            </a:pPr>
            <a:endParaRPr lang="en-US" sz="2700" spc="7">
              <a:solidFill>
                <a:srgbClr val="000000"/>
              </a:solidFill>
              <a:latin typeface="Times New Roman"/>
              <a:ea typeface="Times New Roman"/>
              <a:cs typeface="Times New Roman"/>
              <a:sym typeface="Times New Roman"/>
            </a:endParaRPr>
          </a:p>
          <a:p>
            <a:pPr algn="l">
              <a:lnSpc>
                <a:spcPts val="3240"/>
              </a:lnSpc>
            </a:pPr>
            <a:endParaRPr lang="en-US" sz="2700" spc="7">
              <a:solidFill>
                <a:srgbClr val="000000"/>
              </a:solidFill>
              <a:latin typeface="Times New Roman"/>
              <a:ea typeface="Times New Roman"/>
              <a:cs typeface="Times New Roman"/>
              <a:sym typeface="Times New Roman"/>
            </a:endParaRPr>
          </a:p>
          <a:p>
            <a:pPr algn="l">
              <a:lnSpc>
                <a:spcPts val="3240"/>
              </a:lnSpc>
            </a:pPr>
            <a:endParaRPr lang="en-US" sz="2700" spc="7">
              <a:solidFill>
                <a:srgbClr val="000000"/>
              </a:solidFill>
              <a:latin typeface="Times New Roman"/>
              <a:ea typeface="Times New Roman"/>
              <a:cs typeface="Times New Roman"/>
              <a:sym typeface="Times New Roman"/>
            </a:endParaRPr>
          </a:p>
          <a:p>
            <a:pPr algn="l">
              <a:lnSpc>
                <a:spcPts val="3240"/>
              </a:lnSpc>
            </a:pPr>
            <a:endParaRPr lang="en-US" sz="2700" spc="7">
              <a:solidFill>
                <a:srgbClr val="000000"/>
              </a:solidFill>
              <a:latin typeface="Times New Roman"/>
              <a:ea typeface="Times New Roman"/>
              <a:cs typeface="Times New Roman"/>
              <a:sym typeface="Times New Roman"/>
            </a:endParaRPr>
          </a:p>
          <a:p>
            <a:pPr algn="l">
              <a:lnSpc>
                <a:spcPts val="3240"/>
              </a:lnSpc>
            </a:pPr>
            <a:endParaRPr lang="en-US" sz="2700" spc="7">
              <a:solidFill>
                <a:srgbClr val="000000"/>
              </a:solidFill>
              <a:latin typeface="Times New Roman"/>
              <a:ea typeface="Times New Roman"/>
              <a:cs typeface="Times New Roman"/>
              <a:sym typeface="Times New Roman"/>
            </a:endParaRPr>
          </a:p>
          <a:p>
            <a:pPr algn="l">
              <a:lnSpc>
                <a:spcPts val="3240"/>
              </a:lnSpc>
            </a:pPr>
            <a:endParaRPr lang="en-US" sz="2700" spc="7">
              <a:solidFill>
                <a:srgbClr val="000000"/>
              </a:solidFill>
              <a:latin typeface="Times New Roman"/>
              <a:ea typeface="Times New Roman"/>
              <a:cs typeface="Times New Roman"/>
              <a:sym typeface="Times New Roman"/>
            </a:endParaRPr>
          </a:p>
          <a:p>
            <a:pPr algn="l">
              <a:lnSpc>
                <a:spcPts val="5759"/>
              </a:lnSpc>
            </a:pPr>
            <a:endParaRPr lang="en-US" sz="2700" spc="7">
              <a:solidFill>
                <a:srgbClr val="000000"/>
              </a:solidFill>
              <a:latin typeface="Times New Roman"/>
              <a:ea typeface="Times New Roman"/>
              <a:cs typeface="Times New Roman"/>
              <a:sym typeface="Times New Roman"/>
            </a:endParaRPr>
          </a:p>
          <a:p>
            <a:pPr algn="l">
              <a:lnSpc>
                <a:spcPts val="3240"/>
              </a:lnSpc>
            </a:pPr>
            <a:endParaRPr lang="en-US" sz="2700" spc="7">
              <a:solidFill>
                <a:srgbClr val="000000"/>
              </a:solidFill>
              <a:latin typeface="Times New Roman"/>
              <a:ea typeface="Times New Roman"/>
              <a:cs typeface="Times New Roman"/>
              <a:sym typeface="Times New Roman"/>
            </a:endParaRPr>
          </a:p>
        </p:txBody>
      </p:sp>
      <p:sp>
        <p:nvSpPr>
          <p:cNvPr id="29" name="Freeform 29"/>
          <p:cNvSpPr/>
          <p:nvPr/>
        </p:nvSpPr>
        <p:spPr>
          <a:xfrm>
            <a:off x="1085850" y="9258300"/>
            <a:ext cx="3271838" cy="728662"/>
          </a:xfrm>
          <a:custGeom>
            <a:avLst/>
            <a:gdLst/>
            <a:ahLst/>
            <a:cxnLst/>
            <a:rect l="l" t="t" r="r" b="b"/>
            <a:pathLst>
              <a:path w="3271838" h="728662">
                <a:moveTo>
                  <a:pt x="0" y="0"/>
                </a:moveTo>
                <a:lnTo>
                  <a:pt x="3271838" y="0"/>
                </a:lnTo>
                <a:lnTo>
                  <a:pt x="3271838" y="728662"/>
                </a:lnTo>
                <a:lnTo>
                  <a:pt x="0" y="728662"/>
                </a:lnTo>
                <a:lnTo>
                  <a:pt x="0" y="0"/>
                </a:lnTo>
                <a:close/>
              </a:path>
            </a:pathLst>
          </a:custGeom>
          <a:blipFill>
            <a:blip r:embed="rId2"/>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Freeform 22"/>
          <p:cNvSpPr/>
          <p:nvPr/>
        </p:nvSpPr>
        <p:spPr>
          <a:xfrm>
            <a:off x="0" y="2214562"/>
            <a:ext cx="4043361" cy="4872038"/>
          </a:xfrm>
          <a:custGeom>
            <a:avLst/>
            <a:gdLst/>
            <a:ahLst/>
            <a:cxnLst/>
            <a:rect l="l" t="t" r="r" b="b"/>
            <a:pathLst>
              <a:path w="4043361" h="4872038">
                <a:moveTo>
                  <a:pt x="0" y="0"/>
                </a:moveTo>
                <a:lnTo>
                  <a:pt x="4043361" y="0"/>
                </a:lnTo>
                <a:lnTo>
                  <a:pt x="4043361" y="4872038"/>
                </a:lnTo>
                <a:lnTo>
                  <a:pt x="0" y="4872038"/>
                </a:lnTo>
                <a:lnTo>
                  <a:pt x="0" y="0"/>
                </a:lnTo>
                <a:close/>
              </a:path>
            </a:pathLst>
          </a:custGeom>
          <a:blipFill>
            <a:blip r:embed="rId2"/>
            <a:stretch>
              <a:fillRect l="-13" r="-13"/>
            </a:stretch>
          </a:blipFill>
        </p:spPr>
      </p:sp>
      <p:grpSp>
        <p:nvGrpSpPr>
          <p:cNvPr id="23" name="Group 23"/>
          <p:cNvGrpSpPr/>
          <p:nvPr/>
        </p:nvGrpSpPr>
        <p:grpSpPr>
          <a:xfrm>
            <a:off x="14030325" y="8043862"/>
            <a:ext cx="685800" cy="685800"/>
            <a:chOff x="0" y="0"/>
            <a:chExt cx="914400" cy="914400"/>
          </a:xfrm>
        </p:grpSpPr>
        <p:sp>
          <p:nvSpPr>
            <p:cNvPr id="24" name="Freeform 24"/>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5" name="Group 25"/>
          <p:cNvGrpSpPr/>
          <p:nvPr/>
        </p:nvGrpSpPr>
        <p:grpSpPr>
          <a:xfrm>
            <a:off x="10044112" y="2543175"/>
            <a:ext cx="471488" cy="485775"/>
            <a:chOff x="0" y="0"/>
            <a:chExt cx="628650" cy="647700"/>
          </a:xfrm>
        </p:grpSpPr>
        <p:sp>
          <p:nvSpPr>
            <p:cNvPr id="26" name="Freeform 26"/>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7" name="Group 27"/>
          <p:cNvGrpSpPr/>
          <p:nvPr/>
        </p:nvGrpSpPr>
        <p:grpSpPr>
          <a:xfrm>
            <a:off x="14030325" y="8843962"/>
            <a:ext cx="271462" cy="271462"/>
            <a:chOff x="0" y="0"/>
            <a:chExt cx="361950" cy="361950"/>
          </a:xfrm>
        </p:grpSpPr>
        <p:sp>
          <p:nvSpPr>
            <p:cNvPr id="28" name="Freeform 28"/>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9" name="TextBox 29"/>
          <p:cNvSpPr txBox="1"/>
          <p:nvPr/>
        </p:nvSpPr>
        <p:spPr>
          <a:xfrm>
            <a:off x="837248" y="1290637"/>
            <a:ext cx="14644688" cy="1677353"/>
          </a:xfrm>
          <a:prstGeom prst="rect">
            <a:avLst/>
          </a:prstGeom>
        </p:spPr>
        <p:txBody>
          <a:bodyPr lIns="0" tIns="0" rIns="0" bIns="0" rtlCol="0" anchor="t">
            <a:spAutoFit/>
          </a:bodyPr>
          <a:lstStyle/>
          <a:p>
            <a:pPr algn="l">
              <a:lnSpc>
                <a:spcPts val="6480"/>
              </a:lnSpc>
            </a:pPr>
            <a:r>
              <a:rPr lang="en-US" sz="5400" b="1" spc="37">
                <a:solidFill>
                  <a:srgbClr val="000000"/>
                </a:solidFill>
                <a:latin typeface="Trebuchet MS Bold"/>
                <a:ea typeface="Trebuchet MS Bold"/>
                <a:cs typeface="Trebuchet MS Bold"/>
                <a:sym typeface="Trebuchet MS Bold"/>
              </a:rPr>
              <a:t>OUR SOLUTION AND ITS VALUE PROPOSITION</a:t>
            </a:r>
          </a:p>
          <a:p>
            <a:pPr algn="l">
              <a:lnSpc>
                <a:spcPts val="6480"/>
              </a:lnSpc>
            </a:pPr>
            <a:endParaRPr lang="en-US" sz="5400" b="1" spc="37">
              <a:solidFill>
                <a:srgbClr val="000000"/>
              </a:solidFill>
              <a:latin typeface="Trebuchet MS Bold"/>
              <a:ea typeface="Trebuchet MS Bold"/>
              <a:cs typeface="Trebuchet MS Bold"/>
              <a:sym typeface="Trebuchet MS Bold"/>
            </a:endParaRPr>
          </a:p>
        </p:txBody>
      </p:sp>
      <p:sp>
        <p:nvSpPr>
          <p:cNvPr id="30" name="Freeform 30"/>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3"/>
            <a:stretch>
              <a:fillRect l="-66666" r="-66666"/>
            </a:stretch>
          </a:blipFill>
        </p:spPr>
      </p:sp>
      <p:sp>
        <p:nvSpPr>
          <p:cNvPr id="31" name="TextBox 31"/>
          <p:cNvSpPr txBox="1"/>
          <p:nvPr/>
        </p:nvSpPr>
        <p:spPr>
          <a:xfrm>
            <a:off x="5966460" y="3272790"/>
            <a:ext cx="5913120" cy="7534275"/>
          </a:xfrm>
          <a:prstGeom prst="rect">
            <a:avLst/>
          </a:prstGeom>
        </p:spPr>
        <p:txBody>
          <a:bodyPr lIns="0" tIns="0" rIns="0" bIns="0" rtlCol="0" anchor="t">
            <a:spAutoFit/>
          </a:bodyPr>
          <a:lstStyle/>
          <a:p>
            <a:pPr marL="488632" lvl="1" indent="-244316" algn="l">
              <a:lnSpc>
                <a:spcPts val="3240"/>
              </a:lnSpc>
              <a:buAutoNum type="arabicPeriod"/>
            </a:pPr>
            <a:r>
              <a:rPr lang="en-US" sz="2700" b="1" spc="25">
                <a:solidFill>
                  <a:srgbClr val="000000"/>
                </a:solidFill>
                <a:latin typeface="TT Rounds Condensed Bold"/>
                <a:ea typeface="TT Rounds Condensed Bold"/>
                <a:cs typeface="TT Rounds Condensed Bold"/>
                <a:sym typeface="TT Rounds Condensed Bold"/>
              </a:rPr>
              <a:t>Filtering: </a:t>
            </a:r>
            <a:r>
              <a:rPr lang="en-US" sz="2700" spc="25">
                <a:solidFill>
                  <a:srgbClr val="000000"/>
                </a:solidFill>
                <a:latin typeface="TT Rounds Condensed"/>
                <a:ea typeface="TT Rounds Condensed"/>
                <a:cs typeface="TT Rounds Condensed"/>
                <a:sym typeface="TT Rounds Condensed"/>
              </a:rPr>
              <a:t>To focus on targeted analysis, remove error reduction,customization etc.</a:t>
            </a:r>
          </a:p>
          <a:p>
            <a:pPr marL="488632" lvl="1" indent="-244316" algn="l">
              <a:lnSpc>
                <a:spcPts val="3240"/>
              </a:lnSpc>
              <a:buAutoNum type="arabicPeriod"/>
            </a:pPr>
            <a:r>
              <a:rPr lang="en-US" sz="2700" b="1" spc="25">
                <a:solidFill>
                  <a:srgbClr val="000000"/>
                </a:solidFill>
                <a:latin typeface="TT Rounds Condensed Bold"/>
                <a:ea typeface="TT Rounds Condensed Bold"/>
                <a:cs typeface="TT Rounds Condensed Bold"/>
                <a:sym typeface="TT Rounds Condensed Bold"/>
              </a:rPr>
              <a:t>Conditional formatting:</a:t>
            </a:r>
            <a:r>
              <a:rPr lang="en-US" sz="2700" spc="25">
                <a:solidFill>
                  <a:srgbClr val="000000"/>
                </a:solidFill>
                <a:latin typeface="TT Rounds Condensed"/>
                <a:ea typeface="TT Rounds Condensed"/>
                <a:cs typeface="TT Rounds Condensed"/>
                <a:sym typeface="TT Rounds Condensed"/>
              </a:rPr>
              <a:t> To visual insights,quick analysis,error detection,focus on priorities.</a:t>
            </a:r>
          </a:p>
          <a:p>
            <a:pPr marL="488632" lvl="1" indent="-244316" algn="l">
              <a:lnSpc>
                <a:spcPts val="3240"/>
              </a:lnSpc>
              <a:buAutoNum type="arabicPeriod"/>
            </a:pPr>
            <a:r>
              <a:rPr lang="en-US" sz="2700" b="1" spc="25">
                <a:solidFill>
                  <a:srgbClr val="000000"/>
                </a:solidFill>
                <a:latin typeface="TT Rounds Condensed Bold"/>
                <a:ea typeface="TT Rounds Condensed Bold"/>
                <a:cs typeface="TT Rounds Condensed Bold"/>
                <a:sym typeface="TT Rounds Condensed Bold"/>
              </a:rPr>
              <a:t>Pivot Table &amp; Graphs:</a:t>
            </a:r>
            <a:r>
              <a:rPr lang="en-US" sz="2700" spc="25">
                <a:solidFill>
                  <a:srgbClr val="000000"/>
                </a:solidFill>
                <a:latin typeface="TT Rounds Condensed"/>
                <a:ea typeface="TT Rounds Condensed"/>
                <a:cs typeface="TT Rounds Condensed"/>
                <a:sym typeface="TT Rounds Condensed"/>
              </a:rPr>
              <a:t> Data Summarization,Filtering and Sorting,CrossTabulation,Flexibility,Data Visualization,Interactive Analysis,Multiple Chart Types,Enhanced Communication.</a:t>
            </a:r>
          </a:p>
          <a:p>
            <a:pPr marL="488632" lvl="1" indent="-244316" algn="l">
              <a:lnSpc>
                <a:spcPts val="3240"/>
              </a:lnSpc>
            </a:pPr>
            <a:endParaRPr lang="en-US" sz="2700" spc="25">
              <a:solidFill>
                <a:srgbClr val="000000"/>
              </a:solidFill>
              <a:latin typeface="TT Rounds Condensed"/>
              <a:ea typeface="TT Rounds Condensed"/>
              <a:cs typeface="TT Rounds Condensed"/>
              <a:sym typeface="TT Rounds Condensed"/>
            </a:endParaRPr>
          </a:p>
          <a:p>
            <a:pPr marL="488632" lvl="1" indent="-244316" algn="l">
              <a:lnSpc>
                <a:spcPts val="3240"/>
              </a:lnSpc>
            </a:pPr>
            <a:endParaRPr lang="en-US" sz="2700" spc="25">
              <a:solidFill>
                <a:srgbClr val="000000"/>
              </a:solidFill>
              <a:latin typeface="TT Rounds Condensed"/>
              <a:ea typeface="TT Rounds Condensed"/>
              <a:cs typeface="TT Rounds Condensed"/>
              <a:sym typeface="TT Rounds Condensed"/>
            </a:endParaRPr>
          </a:p>
          <a:p>
            <a:pPr marL="488632" lvl="1" indent="-244316" algn="l">
              <a:lnSpc>
                <a:spcPts val="3240"/>
              </a:lnSpc>
            </a:pPr>
            <a:endParaRPr lang="en-US" sz="2700" spc="25">
              <a:solidFill>
                <a:srgbClr val="000000"/>
              </a:solidFill>
              <a:latin typeface="TT Rounds Condensed"/>
              <a:ea typeface="TT Rounds Condensed"/>
              <a:cs typeface="TT Rounds Condensed"/>
              <a:sym typeface="TT Rounds Condensed"/>
            </a:endParaRPr>
          </a:p>
          <a:p>
            <a:pPr marL="488632" lvl="1" indent="-244316" algn="l">
              <a:lnSpc>
                <a:spcPts val="3240"/>
              </a:lnSpc>
            </a:pPr>
            <a:endParaRPr lang="en-US" sz="2700" spc="25">
              <a:solidFill>
                <a:srgbClr val="000000"/>
              </a:solidFill>
              <a:latin typeface="TT Rounds Condensed"/>
              <a:ea typeface="TT Rounds Condensed"/>
              <a:cs typeface="TT Rounds Condensed"/>
              <a:sym typeface="TT Rounds Condensed"/>
            </a:endParaRPr>
          </a:p>
          <a:p>
            <a:pPr marL="488632" lvl="1" indent="-244316" algn="l">
              <a:lnSpc>
                <a:spcPts val="3240"/>
              </a:lnSpc>
            </a:pPr>
            <a:endParaRPr lang="en-US" sz="2700" spc="25">
              <a:solidFill>
                <a:srgbClr val="000000"/>
              </a:solidFill>
              <a:latin typeface="TT Rounds Condensed"/>
              <a:ea typeface="TT Rounds Condensed"/>
              <a:cs typeface="TT Rounds Condensed"/>
              <a:sym typeface="TT Rounds Condensed"/>
            </a:endParaRPr>
          </a:p>
          <a:p>
            <a:pPr marL="488632" lvl="1" indent="-244316" algn="l">
              <a:lnSpc>
                <a:spcPts val="3240"/>
              </a:lnSpc>
            </a:pPr>
            <a:endParaRPr lang="en-US" sz="2700" spc="25">
              <a:solidFill>
                <a:srgbClr val="000000"/>
              </a:solidFill>
              <a:latin typeface="TT Rounds Condensed"/>
              <a:ea typeface="TT Rounds Condensed"/>
              <a:cs typeface="TT Rounds Condensed"/>
              <a:sym typeface="TT Rounds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132998" y="559116"/>
            <a:ext cx="16022002" cy="6389370"/>
          </a:xfrm>
          <a:prstGeom prst="rect">
            <a:avLst/>
          </a:prstGeom>
        </p:spPr>
        <p:txBody>
          <a:bodyPr lIns="0" tIns="0" rIns="0" bIns="0" rtlCol="0" anchor="t">
            <a:spAutoFit/>
          </a:bodyPr>
          <a:lstStyle/>
          <a:p>
            <a:pPr algn="l">
              <a:lnSpc>
                <a:spcPts val="8640"/>
              </a:lnSpc>
            </a:pPr>
            <a:r>
              <a:rPr lang="en-US" sz="7200" b="1">
                <a:solidFill>
                  <a:srgbClr val="000000"/>
                </a:solidFill>
                <a:latin typeface="Trebuchet MS Bold"/>
                <a:ea typeface="Trebuchet MS Bold"/>
                <a:cs typeface="Trebuchet MS Bold"/>
                <a:sym typeface="Trebuchet MS Bold"/>
              </a:rPr>
              <a:t>Dataset Description</a:t>
            </a:r>
          </a:p>
          <a:p>
            <a:pPr algn="l">
              <a:lnSpc>
                <a:spcPts val="8640"/>
              </a:lnSpc>
            </a:pPr>
            <a:endParaRPr lang="en-US" sz="7200" b="1">
              <a:solidFill>
                <a:srgbClr val="000000"/>
              </a:solidFill>
              <a:latin typeface="Trebuchet MS Bold"/>
              <a:ea typeface="Trebuchet MS Bold"/>
              <a:cs typeface="Trebuchet MS Bold"/>
              <a:sym typeface="Trebuchet MS Bold"/>
            </a:endParaRPr>
          </a:p>
          <a:p>
            <a:pPr algn="l">
              <a:lnSpc>
                <a:spcPts val="3240"/>
              </a:lnSpc>
            </a:pPr>
            <a:r>
              <a:rPr lang="en-US" sz="2700">
                <a:solidFill>
                  <a:srgbClr val="000000"/>
                </a:solidFill>
                <a:latin typeface="Times New Roman"/>
                <a:ea typeface="Times New Roman"/>
                <a:cs typeface="Times New Roman"/>
                <a:sym typeface="Times New Roman"/>
              </a:rPr>
              <a:t>Employee data set- Kaggle</a:t>
            </a:r>
          </a:p>
          <a:p>
            <a:pPr algn="l">
              <a:lnSpc>
                <a:spcPts val="3240"/>
              </a:lnSpc>
            </a:pPr>
            <a:r>
              <a:rPr lang="en-US" sz="2700">
                <a:solidFill>
                  <a:srgbClr val="000000"/>
                </a:solidFill>
                <a:latin typeface="Times New Roman"/>
                <a:ea typeface="Times New Roman"/>
                <a:cs typeface="Times New Roman"/>
                <a:sym typeface="Times New Roman"/>
              </a:rPr>
              <a:t>Features:</a:t>
            </a:r>
          </a:p>
          <a:p>
            <a:pPr algn="l">
              <a:lnSpc>
                <a:spcPts val="3240"/>
              </a:lnSpc>
            </a:pPr>
            <a:r>
              <a:rPr lang="en-US" sz="2700">
                <a:solidFill>
                  <a:srgbClr val="000000"/>
                </a:solidFill>
                <a:latin typeface="Times New Roman"/>
                <a:ea typeface="Times New Roman"/>
                <a:cs typeface="Times New Roman"/>
                <a:sym typeface="Times New Roman"/>
              </a:rPr>
              <a:t>	Employment ID</a:t>
            </a:r>
          </a:p>
          <a:p>
            <a:pPr algn="l">
              <a:lnSpc>
                <a:spcPts val="3240"/>
              </a:lnSpc>
            </a:pPr>
            <a:r>
              <a:rPr lang="en-US" sz="2700">
                <a:solidFill>
                  <a:srgbClr val="000000"/>
                </a:solidFill>
                <a:latin typeface="Times New Roman"/>
                <a:ea typeface="Times New Roman"/>
                <a:cs typeface="Times New Roman"/>
                <a:sym typeface="Times New Roman"/>
              </a:rPr>
              <a:t>	Gender- male,female</a:t>
            </a:r>
          </a:p>
          <a:p>
            <a:pPr algn="l">
              <a:lnSpc>
                <a:spcPts val="3240"/>
              </a:lnSpc>
            </a:pPr>
            <a:r>
              <a:rPr lang="en-US" sz="2700">
                <a:solidFill>
                  <a:srgbClr val="000000"/>
                </a:solidFill>
                <a:latin typeface="Times New Roman"/>
                <a:ea typeface="Times New Roman"/>
                <a:cs typeface="Times New Roman"/>
                <a:sym typeface="Times New Roman"/>
              </a:rPr>
              <a:t>	Performance</a:t>
            </a:r>
          </a:p>
          <a:p>
            <a:pPr algn="l">
              <a:lnSpc>
                <a:spcPts val="3240"/>
              </a:lnSpc>
            </a:pPr>
            <a:r>
              <a:rPr lang="en-US" sz="2700">
                <a:solidFill>
                  <a:srgbClr val="000000"/>
                </a:solidFill>
                <a:latin typeface="Times New Roman"/>
                <a:ea typeface="Times New Roman"/>
                <a:cs typeface="Times New Roman"/>
                <a:sym typeface="Times New Roman"/>
              </a:rPr>
              <a:t>	Busniess Unit</a:t>
            </a:r>
          </a:p>
          <a:p>
            <a:pPr algn="l">
              <a:lnSpc>
                <a:spcPts val="3240"/>
              </a:lnSpc>
            </a:pPr>
            <a:r>
              <a:rPr lang="en-US" sz="2700">
                <a:solidFill>
                  <a:srgbClr val="000000"/>
                </a:solidFill>
                <a:latin typeface="Times New Roman"/>
                <a:ea typeface="Times New Roman"/>
                <a:cs typeface="Times New Roman"/>
                <a:sym typeface="Times New Roman"/>
              </a:rPr>
              <a:t>	Name</a:t>
            </a:r>
          </a:p>
          <a:p>
            <a:pPr algn="l">
              <a:lnSpc>
                <a:spcPts val="3240"/>
              </a:lnSpc>
            </a:pPr>
            <a:r>
              <a:rPr lang="en-US" sz="2700">
                <a:solidFill>
                  <a:srgbClr val="000000"/>
                </a:solidFill>
                <a:latin typeface="Times New Roman"/>
                <a:ea typeface="Times New Roman"/>
                <a:cs typeface="Times New Roman"/>
                <a:sym typeface="Times New Roman"/>
              </a:rPr>
              <a:t>	Rating</a:t>
            </a:r>
          </a:p>
          <a:p>
            <a:pPr algn="l">
              <a:lnSpc>
                <a:spcPts val="3240"/>
              </a:lnSpc>
            </a:pPr>
            <a:r>
              <a:rPr lang="en-US" sz="2700">
                <a:solidFill>
                  <a:srgbClr val="000000"/>
                </a:solidFill>
                <a:latin typeface="Times New Roman"/>
                <a:ea typeface="Times New Roman"/>
                <a:cs typeface="Times New Roman"/>
                <a:sym typeface="Times New Roman"/>
              </a:rPr>
              <a:t>	Graphs</a:t>
            </a:r>
          </a:p>
          <a:p>
            <a:pPr algn="l">
              <a:lnSpc>
                <a:spcPts val="3240"/>
              </a:lnSpc>
            </a:pPr>
            <a:r>
              <a:rPr lang="en-US" sz="2700">
                <a:solidFill>
                  <a:srgbClr val="000000"/>
                </a:solidFill>
                <a:latin typeface="Times New Roman"/>
                <a:ea typeface="Times New Roman"/>
                <a:cs typeface="Times New Roman"/>
                <a:sym typeface="Times New Roman"/>
              </a:rPr>
              <a:t>	Chart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128712" y="9719531"/>
            <a:ext cx="2660333" cy="259080"/>
          </a:xfrm>
          <a:prstGeom prst="rect">
            <a:avLst/>
          </a:prstGeom>
        </p:spPr>
        <p:txBody>
          <a:bodyPr lIns="0" tIns="0" rIns="0" bIns="0" rtlCol="0" anchor="t">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b="1" spc="30">
                <a:solidFill>
                  <a:srgbClr val="2D83C3"/>
                </a:solidFill>
                <a:latin typeface="Trebuchet MS Bold"/>
                <a:ea typeface="Trebuchet MS Bold"/>
                <a:cs typeface="Trebuchet MS Bold"/>
                <a:sym typeface="Trebuchet MS Bold"/>
              </a:rPr>
              <a:t>Annual Review</a:t>
            </a:r>
          </a:p>
        </p:txBody>
      </p:sp>
      <p:grpSp>
        <p:nvGrpSpPr>
          <p:cNvPr id="23" name="Group 23"/>
          <p:cNvGrpSpPr/>
          <p:nvPr/>
        </p:nvGrpSpPr>
        <p:grpSpPr>
          <a:xfrm>
            <a:off x="14030325" y="8043862"/>
            <a:ext cx="685800" cy="685800"/>
            <a:chOff x="0" y="0"/>
            <a:chExt cx="914400" cy="914400"/>
          </a:xfrm>
        </p:grpSpPr>
        <p:sp>
          <p:nvSpPr>
            <p:cNvPr id="24" name="Freeform 24"/>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5" name="Group 25"/>
          <p:cNvGrpSpPr/>
          <p:nvPr/>
        </p:nvGrpSpPr>
        <p:grpSpPr>
          <a:xfrm>
            <a:off x="10044112" y="2543175"/>
            <a:ext cx="471488" cy="485775"/>
            <a:chOff x="0" y="0"/>
            <a:chExt cx="628650" cy="647700"/>
          </a:xfrm>
        </p:grpSpPr>
        <p:sp>
          <p:nvSpPr>
            <p:cNvPr id="26" name="Freeform 26"/>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7" name="Group 27"/>
          <p:cNvGrpSpPr/>
          <p:nvPr/>
        </p:nvGrpSpPr>
        <p:grpSpPr>
          <a:xfrm>
            <a:off x="14030325" y="8843962"/>
            <a:ext cx="271462" cy="271462"/>
            <a:chOff x="0" y="0"/>
            <a:chExt cx="361950" cy="361950"/>
          </a:xfrm>
        </p:grpSpPr>
        <p:sp>
          <p:nvSpPr>
            <p:cNvPr id="28" name="Freeform 28"/>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9" name="Freeform 29"/>
          <p:cNvSpPr/>
          <p:nvPr/>
        </p:nvSpPr>
        <p:spPr>
          <a:xfrm>
            <a:off x="100012" y="5072060"/>
            <a:ext cx="3700462" cy="5129212"/>
          </a:xfrm>
          <a:custGeom>
            <a:avLst/>
            <a:gdLst/>
            <a:ahLst/>
            <a:cxnLst/>
            <a:rect l="l" t="t" r="r" b="b"/>
            <a:pathLst>
              <a:path w="3700462" h="5129212">
                <a:moveTo>
                  <a:pt x="0" y="0"/>
                </a:moveTo>
                <a:lnTo>
                  <a:pt x="3700463" y="0"/>
                </a:lnTo>
                <a:lnTo>
                  <a:pt x="3700463" y="5129212"/>
                </a:lnTo>
                <a:lnTo>
                  <a:pt x="0" y="5129212"/>
                </a:lnTo>
                <a:lnTo>
                  <a:pt x="0" y="0"/>
                </a:lnTo>
                <a:close/>
              </a:path>
            </a:pathLst>
          </a:custGeom>
          <a:blipFill>
            <a:blip r:embed="rId2"/>
            <a:stretch>
              <a:fillRect t="-1428" b="-1428"/>
            </a:stretch>
          </a:blipFill>
        </p:spPr>
      </p:sp>
      <p:sp>
        <p:nvSpPr>
          <p:cNvPr id="30" name="TextBox 30"/>
          <p:cNvSpPr txBox="1"/>
          <p:nvPr/>
        </p:nvSpPr>
        <p:spPr>
          <a:xfrm>
            <a:off x="1109662" y="989392"/>
            <a:ext cx="12720638" cy="999059"/>
          </a:xfrm>
          <a:prstGeom prst="rect">
            <a:avLst/>
          </a:prstGeom>
        </p:spPr>
        <p:txBody>
          <a:bodyPr lIns="0" tIns="0" rIns="0" bIns="0" rtlCol="0" anchor="t">
            <a:spAutoFit/>
          </a:bodyPr>
          <a:lstStyle/>
          <a:p>
            <a:pPr algn="l">
              <a:lnSpc>
                <a:spcPts val="7650"/>
              </a:lnSpc>
            </a:pPr>
            <a:r>
              <a:rPr lang="en-US" sz="6375" b="1" spc="30">
                <a:solidFill>
                  <a:srgbClr val="000000"/>
                </a:solidFill>
                <a:latin typeface="Trebuchet MS Bold"/>
                <a:ea typeface="Trebuchet MS Bold"/>
                <a:cs typeface="Trebuchet MS Bold"/>
                <a:sym typeface="Trebuchet MS Bold"/>
              </a:rPr>
              <a:t>THE "WOW" IN OUR SOLUTION</a:t>
            </a:r>
          </a:p>
        </p:txBody>
      </p:sp>
      <p:sp>
        <p:nvSpPr>
          <p:cNvPr id="31" name="TextBox 31"/>
          <p:cNvSpPr txBox="1"/>
          <p:nvPr/>
        </p:nvSpPr>
        <p:spPr>
          <a:xfrm>
            <a:off x="4549140" y="3556635"/>
            <a:ext cx="5913120" cy="2547937"/>
          </a:xfrm>
          <a:prstGeom prst="rect">
            <a:avLst/>
          </a:prstGeom>
        </p:spPr>
        <p:txBody>
          <a:bodyPr lIns="0" tIns="0" rIns="0" bIns="0" rtlCol="0" anchor="t">
            <a:spAutoFit/>
          </a:bodyPr>
          <a:lstStyle/>
          <a:p>
            <a:pPr algn="l">
              <a:lnSpc>
                <a:spcPts val="3240"/>
              </a:lnSpc>
            </a:pPr>
            <a:r>
              <a:rPr lang="en-US" sz="2700" b="1" spc="25">
                <a:solidFill>
                  <a:srgbClr val="000000"/>
                </a:solidFill>
                <a:latin typeface="TT Rounds Condensed Bold"/>
                <a:ea typeface="TT Rounds Condensed Bold"/>
                <a:cs typeface="TT Rounds Condensed Bold"/>
                <a:sym typeface="TT Rounds Condensed Bold"/>
              </a:rPr>
              <a:t>Features and Functionality in my Dataset:</a:t>
            </a:r>
          </a:p>
          <a:p>
            <a:pPr algn="l">
              <a:lnSpc>
                <a:spcPts val="3240"/>
              </a:lnSpc>
            </a:pPr>
            <a:r>
              <a:rPr lang="en-US" sz="2700" spc="25">
                <a:solidFill>
                  <a:srgbClr val="000000"/>
                </a:solidFill>
                <a:latin typeface="TT Rounds Condensed"/>
                <a:ea typeface="TT Rounds Condensed"/>
                <a:cs typeface="TT Rounds Condensed"/>
                <a:sym typeface="TT Rounds Condensed"/>
              </a:rPr>
              <a:t>1. Data Summarization</a:t>
            </a:r>
          </a:p>
          <a:p>
            <a:pPr algn="l">
              <a:lnSpc>
                <a:spcPts val="3240"/>
              </a:lnSpc>
            </a:pPr>
            <a:r>
              <a:rPr lang="en-US" sz="2700" spc="25">
                <a:solidFill>
                  <a:srgbClr val="000000"/>
                </a:solidFill>
                <a:latin typeface="TT Rounds Condensed"/>
                <a:ea typeface="TT Rounds Condensed"/>
                <a:cs typeface="TT Rounds Condensed"/>
                <a:sym typeface="TT Rounds Condensed"/>
              </a:rPr>
              <a:t>2. Aggregation</a:t>
            </a:r>
          </a:p>
          <a:p>
            <a:pPr algn="l">
              <a:lnSpc>
                <a:spcPts val="3240"/>
              </a:lnSpc>
            </a:pPr>
            <a:r>
              <a:rPr lang="en-US" sz="2700" spc="25">
                <a:solidFill>
                  <a:srgbClr val="000000"/>
                </a:solidFill>
                <a:latin typeface="TT Rounds Condensed"/>
                <a:ea typeface="TT Rounds Condensed"/>
                <a:cs typeface="TT Rounds Condensed"/>
                <a:sym typeface="TT Rounds Condensed"/>
              </a:rPr>
              <a:t>3. Category Breakdown</a:t>
            </a:r>
          </a:p>
          <a:p>
            <a:pPr algn="l">
              <a:lnSpc>
                <a:spcPts val="3240"/>
              </a:lnSpc>
            </a:pPr>
            <a:r>
              <a:rPr lang="en-US" sz="2700" spc="25">
                <a:solidFill>
                  <a:srgbClr val="000000"/>
                </a:solidFill>
                <a:latin typeface="TT Rounds Condensed"/>
                <a:ea typeface="TT Rounds Condensed"/>
                <a:cs typeface="TT Rounds Condensed"/>
                <a:sym typeface="TT Rounds Condensed"/>
              </a:rPr>
              <a:t>4. Rating Distribution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570</Words>
  <Application>Microsoft Office PowerPoint</Application>
  <PresentationFormat>Custom</PresentationFormat>
  <Paragraphs>93</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Times New Roman Bold</vt:lpstr>
      <vt:lpstr>Times New Roman</vt:lpstr>
      <vt:lpstr>TT Rounds Condensed</vt:lpstr>
      <vt:lpstr>Trebuchet MS</vt:lpstr>
      <vt:lpstr>Arial</vt:lpstr>
      <vt:lpstr>Calibri</vt:lpstr>
      <vt:lpstr>TT Rounds Condensed Bold</vt:lpstr>
      <vt:lpstr>Trebuchet MS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Employee_Data_Analysis (Hariharan V).pptx</dc:title>
  <cp:lastModifiedBy>Don Bosco</cp:lastModifiedBy>
  <cp:revision>3</cp:revision>
  <dcterms:created xsi:type="dcterms:W3CDTF">2006-08-16T00:00:00Z</dcterms:created>
  <dcterms:modified xsi:type="dcterms:W3CDTF">2024-09-10T10:29:15Z</dcterms:modified>
  <dc:identifier>DAGQV4CiT7k</dc:identifier>
</cp:coreProperties>
</file>