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7A0747-FA80-4CEF-BE41-157303BF5E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49AA09-D4C5-4F81-B2D4-81EDF4DF16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5FD9AC-BA11-4ADC-BE48-C7318591DD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45F9B7-6726-40C2-B949-CEB4D74D97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F5FEC1-A082-46E5-8684-8C5D25B234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5957BA-F0DC-4D75-8165-57A3D6FB30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341C86-DFBB-4BED-B5E5-F6D30A3670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D085BF-AD46-434D-A64C-018E8DF857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260AA3-F8B4-44CC-8236-C45DA36B3B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A51CDB-D985-4AC2-8C3B-B6B1722F70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74C35A-5931-4569-A5D2-241E380DF1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0F0444-E623-4AE7-9BAC-206BA74B72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86DFA4-C8D8-4221-9D5F-BAD4597E6B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7314D9-B4BB-4972-BEF7-E2B130CB2F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16ADD2-9CB7-45B9-830E-9C763638D2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DA2F8C-1892-4A54-B1D8-9A8C2B4C9B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8244B2-9524-4931-940D-63DAE3BBF0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14CD0B-09C4-45D4-9310-1FBA75FC5B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032D7C-7BCD-4D08-848B-E811C0C813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84D8DD-6A12-4AC5-9E6B-0E3A79DFDB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8D190C-30A2-4946-B566-AAB1023A5B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7BBB2D-9B04-4C57-9FDE-2782EBB58A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ED4B80-0D34-4577-9F78-F5625AA4E4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2A398A-CC26-4443-AF4A-80857A93A8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08412F-8D57-4F81-9DF8-8987142B5F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F9DE02-02AA-4B44-B20D-953B4A5DA9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D1AD5C-DD3A-4371-A144-6E8C9A2611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0C5606-FD8F-4C6D-855B-5327371115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7D6515-0274-4AAE-81F6-844D550F4D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3E3D12-F186-41BD-976F-3BACB78197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8DBC98-6C5B-43E6-85D2-3180539164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F38FFA-9E5D-42DC-AF07-58A26436CE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9F3A9D-6C92-4C80-89EB-244A263B4E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21D914-3552-42D0-806F-0E443D9964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6EAB509-E5EE-40A2-BD11-3FFE1FFC59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C40D99-8115-4516-9950-8A3A92FE94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761A74-AC34-462E-98AD-9079852D9A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D73887E-73EC-4537-AC6A-AFCE36FB57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630F2F-586E-4C75-B2BC-19B8ACC750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693F3E-B055-41EB-8453-C00CEC3281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714B2E-32FE-4024-ABAD-6EEE3D9C2E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21C6EC-1AC9-4342-96B6-64B6D07E5D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8A0508-E09D-4DDD-8DBC-D0D074B3E5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BC4D56-5811-4482-991D-BB69096848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F8C873-7904-48E9-9DE6-97EB3AE14F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D2F8BC-7800-4BD1-BB0C-5A0EB2B527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1B26E-B514-4B05-8F9C-E63A1498E3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1CCC56-FE76-4DEB-BA7F-C615CEDA23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BAC5F6A-9E10-4652-A2D0-533A10FD3B54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30;p20" descr="Logo&#10;&#10;Description automatically generated"/>
          <p:cNvPicPr/>
          <p:nvPr/>
        </p:nvPicPr>
        <p:blipFill>
          <a:blip r:embed="rId2"/>
          <a:srcRect l="-87643" t="97995" r="87643" b="-97995"/>
          <a:stretch/>
        </p:blipFill>
        <p:spPr>
          <a:xfrm>
            <a:off x="6095880" y="2957400"/>
            <a:ext cx="1154880" cy="10404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AD0BF07-3E00-45FD-A946-7BF4ED7E1E21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30;p20" descr="Logo&#10;&#10;Description automatically generated"/>
          <p:cNvPicPr/>
          <p:nvPr/>
        </p:nvPicPr>
        <p:blipFill>
          <a:blip r:embed="rId2"/>
          <a:srcRect l="-87643" t="97995" r="87643" b="-97995"/>
          <a:stretch/>
        </p:blipFill>
        <p:spPr>
          <a:xfrm>
            <a:off x="6095880" y="2957400"/>
            <a:ext cx="1154880" cy="10404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AB698DC-E2C1-458A-BAFE-47B914167A84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0;p20" descr="Logo&#10;&#10;Description automatically generated"/>
          <p:cNvPicPr/>
          <p:nvPr/>
        </p:nvPicPr>
        <p:blipFill>
          <a:blip r:embed="rId2"/>
          <a:srcRect l="-87643" t="97995" r="87643" b="-97995"/>
          <a:stretch/>
        </p:blipFill>
        <p:spPr>
          <a:xfrm>
            <a:off x="6095880" y="2957400"/>
            <a:ext cx="1154880" cy="10404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6FF501C-C86B-4066-B126-32589664F335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6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600" spc="-1" strike="noStrike">
                <a:solidFill>
                  <a:srgbClr val="171616"/>
                </a:solidFill>
                <a:latin typeface="Arial"/>
                <a:ea typeface="Arial"/>
              </a:rPr>
              <a:t>Process Dynamic And Control-Bioreactor Project</a:t>
            </a:r>
            <a:br>
              <a:rPr sz="3600"/>
            </a:br>
            <a:endParaRPr b="0" lang="en-US" sz="3600" spc="-1" strike="noStrike">
              <a:latin typeface="Arial"/>
            </a:endParaRPr>
          </a:p>
        </p:txBody>
      </p:sp>
      <p:sp>
        <p:nvSpPr>
          <p:cNvPr id="168" name="Google Shape;99;p1"/>
          <p:cNvSpPr/>
          <p:nvPr/>
        </p:nvSpPr>
        <p:spPr>
          <a:xfrm>
            <a:off x="587160" y="5074200"/>
            <a:ext cx="552420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9" name="Google Shape;100;p1"/>
          <p:cNvSpPr/>
          <p:nvPr/>
        </p:nvSpPr>
        <p:spPr>
          <a:xfrm>
            <a:off x="8359560" y="5212800"/>
            <a:ext cx="32414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0" name="PlaceHolder 13"/>
          <p:cNvSpPr/>
          <p:nvPr/>
        </p:nvSpPr>
        <p:spPr>
          <a:xfrm>
            <a:off x="9232560" y="64065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2F6768B-A276-4254-9705-2BBDB593F8C9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Num" idx="13"/>
          </p:nvPr>
        </p:nvSpPr>
        <p:spPr>
          <a:xfrm>
            <a:off x="9232200" y="640620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548C528-7AED-420D-9A74-3C54A6E816A6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Google Shape;268;p17"/>
          <p:cNvSpPr/>
          <p:nvPr/>
        </p:nvSpPr>
        <p:spPr>
          <a:xfrm>
            <a:off x="1303200" y="1223640"/>
            <a:ext cx="8992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TAKE-HOME MESSAGE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0" name="Google Shape;269;p17"/>
          <p:cNvSpPr/>
          <p:nvPr/>
        </p:nvSpPr>
        <p:spPr>
          <a:xfrm>
            <a:off x="457200" y="2743200"/>
            <a:ext cx="11432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This bioreactor model's analysis underscores the importance of understanding non-linear dynamics in bioprocess systems, revealing that integrating numerical simulations, bifurcation analysis, and advanced control strategies provides deep insights into system behaviour and aids in developing reliable operating strategies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Google Shape;270;p17"/>
          <p:cNvSpPr/>
          <p:nvPr/>
        </p:nvSpPr>
        <p:spPr>
          <a:xfrm>
            <a:off x="1419480" y="4848120"/>
            <a:ext cx="9550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Thank you for listening!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Project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645560" y="1143000"/>
            <a:ext cx="8943120" cy="571392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2"/>
          <p:cNvSpPr/>
          <p:nvPr/>
        </p:nvSpPr>
        <p:spPr>
          <a:xfrm>
            <a:off x="9232560" y="64065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59D31B5-9BC2-4DC0-AE8D-D11C8E0019B7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Numerical Simulation Result(s)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691560" y="801000"/>
            <a:ext cx="11275920" cy="457020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228600" y="5257800"/>
            <a:ext cx="7084800" cy="143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200" spc="-1" strike="noStrike">
                <a:latin typeface="Arial"/>
              </a:rPr>
              <a:t>Summary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Condition 1: Substrate buildup and negligible biomass growth .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Condition 2: Biomass decreases as substrate increases.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Condition 3: High starting biomass quickly consumes substrate, resulting in a decline in both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Condition 4 : High initial biomass and substrate dynamics stabilize after the initial rapid shift.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PlaceHolder 11"/>
          <p:cNvSpPr/>
          <p:nvPr/>
        </p:nvSpPr>
        <p:spPr>
          <a:xfrm>
            <a:off x="9232560" y="64065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1C5A07C-85ED-45CB-B996-6A9CC2B9768C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143000" y="0"/>
            <a:ext cx="1097136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Bifurcation Analysis Result(s)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143000" y="5486400"/>
            <a:ext cx="708480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200" spc="-1" strike="noStrike">
                <a:latin typeface="Arial"/>
              </a:rPr>
              <a:t>Summary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Biomass concentration si zero when q_in &lt; 0.2, showing condition for biomass. When 0.2 &lt; q_in &lt;0.75, biomass concentration show steady increase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Substrate concentration is high at very low and high inflow rates, and between q_in 0.2 and q_in 0.75, the substrate concentration slowly decreases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143000" y="914400"/>
            <a:ext cx="9835200" cy="457056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0"/>
          <p:cNvSpPr/>
          <p:nvPr/>
        </p:nvSpPr>
        <p:spPr>
          <a:xfrm>
            <a:off x="9232560" y="64065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63C3C90-F264-4159-9620-A29BD35DFCCD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3000" y="0"/>
            <a:ext cx="1097136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Bifurcation Analysis Result(s)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399320" y="5546160"/>
            <a:ext cx="7999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Summary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Biomass concentration increase predictably in the stable(blue) region for q-in &lt; 0.75 while a sudden decline in biomass concentration occurs in the unstable(red) region for q_in ≈ 0.75 and beyond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Substrate concentration decreases predictably in the stable(blue) region for q-in &lt; 0.75 while a sudden spike in substrate concentration occurs in the unstable(red) region for q_in ≈ 0.75 and beyond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The system exhibit a saddle-node bifurcation, it occurs around q-in = 0.75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371600" y="685800"/>
            <a:ext cx="9961560" cy="479916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9"/>
          <p:cNvSpPr/>
          <p:nvPr/>
        </p:nvSpPr>
        <p:spPr>
          <a:xfrm>
            <a:off x="9232560" y="64065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2618791-30DB-4026-9FF1-55244013BD61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3000" y="0"/>
            <a:ext cx="1097136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Feedback-Control Simulation Result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914400" y="925560"/>
            <a:ext cx="9961560" cy="547380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8"/>
          <p:cNvSpPr/>
          <p:nvPr/>
        </p:nvSpPr>
        <p:spPr>
          <a:xfrm>
            <a:off x="9232560" y="64065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47A723F-BA4A-4BF4-B5C9-65FDD221BB67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143000" y="0"/>
            <a:ext cx="1097136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Feedback-Control Simulation Result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143000" y="685800"/>
            <a:ext cx="9961560" cy="571356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7"/>
          <p:cNvSpPr/>
          <p:nvPr/>
        </p:nvSpPr>
        <p:spPr>
          <a:xfrm>
            <a:off x="9232560" y="64065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D1A3C22-6C67-4AC3-AADB-452D23DAEE8C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3000" y="0"/>
            <a:ext cx="1097136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Feedback-Control Simulation Result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009800" y="925560"/>
            <a:ext cx="9961560" cy="570240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6"/>
          <p:cNvSpPr/>
          <p:nvPr/>
        </p:nvSpPr>
        <p:spPr>
          <a:xfrm>
            <a:off x="9232560" y="64065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79E07FD-F18E-47A6-A853-CC82D61DBA12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Feedback-Control Simulation Result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10829880" cy="457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Biomass and Substrate Dynamic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First feedback control analysis: Biomass continues at zero, indicating no substrate utilization</a:t>
            </a:r>
            <a:endParaRPr b="0" lang="en-US" sz="1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Second analysis: Biomass and substrate concentrations move in opposing directions, indicating that biomass consumes substrate at a constant rate</a:t>
            </a:r>
            <a:endParaRPr b="0" lang="en-US" sz="1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The third analysis shows that both biomass and substrate stabilize after an initial spike, demonstrating dynamic equilibrium.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Dilution rate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High Initial Value: The dilution rate begins high and then stabilize at zero, indicating the control system's adjustment processes</a:t>
            </a:r>
            <a:endParaRPr b="0" lang="en-US" sz="1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Large Spikes: Aggressive control inputs at the beginning, particularly in the second and third simulations.</a:t>
            </a:r>
            <a:endParaRPr b="0" lang="en-US" sz="1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Production rate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In the first feedback control analysis, the production rate is close to the targeted level</a:t>
            </a:r>
            <a:endParaRPr b="0" lang="en-US" sz="1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Second and third analyses: The production rate first exceeds the target rate but then falls and stabilize below it, showing that the control system is unable to sustain the required rate over 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PlaceHolder 5"/>
          <p:cNvSpPr/>
          <p:nvPr/>
        </p:nvSpPr>
        <p:spPr>
          <a:xfrm>
            <a:off x="9232560" y="640656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509F27D-AB34-43B3-96A4-2A5E0BE4B3E4}" type="slidenum"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2022-06-15T23:04:42Z</dcterms:created>
  <dc:creator>Victor Odebunmi</dc:creator>
  <dc:description/>
  <dc:language>en-US</dc:language>
  <cp:lastModifiedBy/>
  <dcterms:modified xsi:type="dcterms:W3CDTF">2024-07-10T14:22:09Z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