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92" r:id="rId4"/>
    <p:sldId id="259" r:id="rId5"/>
    <p:sldId id="869" r:id="rId6"/>
    <p:sldId id="870" r:id="rId7"/>
    <p:sldId id="885" r:id="rId8"/>
    <p:sldId id="882" r:id="rId9"/>
    <p:sldId id="88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1831" autoAdjust="0"/>
  </p:normalViewPr>
  <p:slideViewPr>
    <p:cSldViewPr snapToGrid="0" showGuides="1">
      <p:cViewPr>
        <p:scale>
          <a:sx n="55" d="100"/>
          <a:sy n="55" d="100"/>
        </p:scale>
        <p:origin x="86" y="-429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6511-E36F-48EB-B584-CE29FDE4B7DA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C887-324C-401A-BD83-2FC16067FC3F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2414-679F-4E69-9967-EEAE79035BCE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2D2-EB33-4463-BE20-427E4EDDD1BE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ACF-1699-4604-B065-C4CDD30E4E93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B8CE-E6E8-415D-8965-7B69039A0199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CA8-4A45-4997-A1C0-D0C03CA548DC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BE9-514E-4643-8A35-38FCF8CEC485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0B4-3F15-4392-B44D-99968FB51660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ABF7-3CFE-46A9-9871-3BFE4E9A879C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C9B0-7BEC-4347-B60D-14486CD107D7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8266-A190-4B0D-96EE-738BD4BADA1B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184" y="1198563"/>
            <a:ext cx="10009632" cy="2387600"/>
          </a:xfrm>
        </p:spPr>
        <p:txBody>
          <a:bodyPr>
            <a:norm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1587 Box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A8D12-0878-4E3B-B665-69B625CF9BBD}"/>
              </a:ext>
            </a:extLst>
          </p:cNvPr>
          <p:cNvSpPr txBox="1"/>
          <p:nvPr/>
        </p:nvSpPr>
        <p:spPr>
          <a:xfrm>
            <a:off x="3657599" y="3586163"/>
            <a:ext cx="509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 3214, NEERC 2004)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8200" y="1396691"/>
            <a:ext cx="953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3200" b="1" dirty="0">
                <a:solidFill>
                  <a:srgbClr val="FF000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個長方形圍成一個盒子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3200" dirty="0">
                <a:ea typeface="標楷體" panose="03000509000000000000" pitchFamily="65" charset="-120"/>
              </a:rPr>
              <a:t>6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每個長方形有各自的長與寬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請問這</a:t>
            </a:r>
            <a:r>
              <a:rPr lang="en-US" altLang="zh-TW" sz="3200" dirty="0">
                <a:ea typeface="標楷體" panose="03000509000000000000" pitchFamily="65" charset="-120"/>
              </a:rPr>
              <a:t>6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個長方形是否可以圍成一個長方體的盒子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208"/>
            <a:ext cx="8924544" cy="108748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1587 Box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B96C-3F8C-46E6-BE66-8E7A40D2B16A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EDE08B4E-DE69-4482-A3E4-92B542A24DC6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780862" y="47153"/>
            <a:ext cx="310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534873" y="314919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004047" y="620598"/>
            <a:ext cx="2484648" cy="6001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TW" sz="3200" dirty="0"/>
              <a:t>1345 2584</a:t>
            </a:r>
          </a:p>
          <a:p>
            <a:r>
              <a:rPr lang="pt-BR" altLang="zh-TW" sz="3200" dirty="0"/>
              <a:t>2584 683</a:t>
            </a:r>
          </a:p>
          <a:p>
            <a:r>
              <a:rPr lang="pt-BR" altLang="zh-TW" sz="3200" dirty="0"/>
              <a:t>2584 1345</a:t>
            </a:r>
          </a:p>
          <a:p>
            <a:r>
              <a:rPr lang="pt-BR" altLang="zh-TW" sz="3200" dirty="0"/>
              <a:t>683 1345</a:t>
            </a:r>
          </a:p>
          <a:p>
            <a:r>
              <a:rPr lang="pt-BR" altLang="zh-TW" sz="3200" dirty="0"/>
              <a:t>683 1345</a:t>
            </a:r>
          </a:p>
          <a:p>
            <a:r>
              <a:rPr lang="pt-BR" altLang="zh-TW" sz="3200" dirty="0"/>
              <a:t>2584 683</a:t>
            </a:r>
          </a:p>
          <a:p>
            <a:r>
              <a:rPr lang="pt-BR" altLang="zh-TW" sz="3200" dirty="0"/>
              <a:t>1234 4567</a:t>
            </a:r>
          </a:p>
          <a:p>
            <a:r>
              <a:rPr lang="pt-BR" altLang="zh-TW" sz="3200" dirty="0"/>
              <a:t>1234 4567</a:t>
            </a:r>
          </a:p>
          <a:p>
            <a:r>
              <a:rPr lang="pt-BR" altLang="zh-TW" sz="3200" dirty="0"/>
              <a:t>4567 4321</a:t>
            </a:r>
          </a:p>
          <a:p>
            <a:r>
              <a:rPr lang="pt-BR" altLang="zh-TW" sz="3200" dirty="0"/>
              <a:t>4322 4567</a:t>
            </a:r>
          </a:p>
          <a:p>
            <a:r>
              <a:rPr lang="pt-BR" altLang="zh-TW" sz="3200" dirty="0"/>
              <a:t>4321 1234</a:t>
            </a:r>
          </a:p>
          <a:p>
            <a:r>
              <a:rPr lang="pt-BR" altLang="zh-TW" sz="3200" dirty="0"/>
              <a:t>4321 1234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557968" y="954972"/>
            <a:ext cx="2743200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POSSIBLE</a:t>
            </a:r>
          </a:p>
          <a:p>
            <a:r>
              <a:rPr lang="en-US" altLang="zh-TW" sz="3200"/>
              <a:t>IMPOSSIBLE</a:t>
            </a:r>
            <a:endParaRPr lang="en-US" altLang="zh-TW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999042" y="1785871"/>
            <a:ext cx="156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ea typeface="標楷體" panose="03000509000000000000" pitchFamily="65" charset="-120"/>
              </a:rPr>
              <a:t>個長方形的長</a:t>
            </a:r>
            <a:r>
              <a:rPr lang="en-US" altLang="zh-TW" sz="2000" dirty="0"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ea typeface="標楷體" panose="03000509000000000000" pitchFamily="65" charset="-120"/>
              </a:rPr>
              <a:t>寬值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3470020" y="2081395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9D20BC77-9574-4DCC-A762-CB3651D1BCD4}"/>
              </a:ext>
            </a:extLst>
          </p:cNvPr>
          <p:cNvSpPr/>
          <p:nvPr/>
        </p:nvSpPr>
        <p:spPr>
          <a:xfrm>
            <a:off x="1068663" y="705681"/>
            <a:ext cx="2176614" cy="28682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370F606-0F6E-49C9-9338-B5FDD8185E2F}"/>
              </a:ext>
            </a:extLst>
          </p:cNvPr>
          <p:cNvCxnSpPr>
            <a:cxnSpLocks/>
          </p:cNvCxnSpPr>
          <p:nvPr/>
        </p:nvCxnSpPr>
        <p:spPr>
          <a:xfrm flipV="1">
            <a:off x="3274782" y="1198409"/>
            <a:ext cx="4260091" cy="1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250BECD-2AD3-4C99-A68A-3D8FD5D89A25}"/>
              </a:ext>
            </a:extLst>
          </p:cNvPr>
          <p:cNvSpPr txBox="1"/>
          <p:nvPr/>
        </p:nvSpPr>
        <p:spPr>
          <a:xfrm>
            <a:off x="5309180" y="705681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0CFDC1-C483-4C9C-85DA-2DB255937165}"/>
              </a:ext>
            </a:extLst>
          </p:cNvPr>
          <p:cNvSpPr/>
          <p:nvPr/>
        </p:nvSpPr>
        <p:spPr>
          <a:xfrm>
            <a:off x="1068725" y="3660698"/>
            <a:ext cx="2176552" cy="28400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93960A-1E50-4AA7-9E34-2C167F6BFE1C}"/>
              </a:ext>
            </a:extLst>
          </p:cNvPr>
          <p:cNvSpPr txBox="1"/>
          <p:nvPr/>
        </p:nvSpPr>
        <p:spPr>
          <a:xfrm>
            <a:off x="6580924" y="2148664"/>
            <a:ext cx="561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POSSIBLE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可以圍成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一個長方體盒子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FC08D3-C6BD-447D-9A12-D95AB38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030095D-FE44-4F10-9590-0F6CEFEF8A02}"/>
              </a:ext>
            </a:extLst>
          </p:cNvPr>
          <p:cNvSpPr txBox="1"/>
          <p:nvPr/>
        </p:nvSpPr>
        <p:spPr>
          <a:xfrm>
            <a:off x="5323992" y="1308889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9DCDC620-07B6-4768-95D5-5489B6B6ABD0}"/>
              </a:ext>
            </a:extLst>
          </p:cNvPr>
          <p:cNvSpPr/>
          <p:nvPr/>
        </p:nvSpPr>
        <p:spPr>
          <a:xfrm>
            <a:off x="2883070" y="850663"/>
            <a:ext cx="438181" cy="2578333"/>
          </a:xfrm>
          <a:prstGeom prst="rightBrace">
            <a:avLst>
              <a:gd name="adj1" fmla="val 49706"/>
              <a:gd name="adj2" fmla="val 47807"/>
            </a:avLst>
          </a:prstGeom>
          <a:ln w="38100">
            <a:solidFill>
              <a:srgbClr val="F74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305C3C79-C856-4DE3-9FB6-DB9D71B70783}"/>
              </a:ext>
            </a:extLst>
          </p:cNvPr>
          <p:cNvCxnSpPr>
            <a:cxnSpLocks/>
          </p:cNvCxnSpPr>
          <p:nvPr/>
        </p:nvCxnSpPr>
        <p:spPr>
          <a:xfrm flipV="1">
            <a:off x="3245277" y="1746835"/>
            <a:ext cx="4289596" cy="2578333"/>
          </a:xfrm>
          <a:prstGeom prst="bentConnector3">
            <a:avLst>
              <a:gd name="adj1" fmla="val 48960"/>
            </a:avLst>
          </a:prstGeom>
          <a:ln w="38100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5D70EA2-9F7B-4A21-8139-AEDFDAC2A830}"/>
              </a:ext>
            </a:extLst>
          </p:cNvPr>
          <p:cNvSpPr txBox="1"/>
          <p:nvPr/>
        </p:nvSpPr>
        <p:spPr>
          <a:xfrm>
            <a:off x="6580924" y="2557858"/>
            <a:ext cx="561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IMPOSSIBLE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無法圍成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一個盒子</a:t>
            </a:r>
          </a:p>
        </p:txBody>
      </p:sp>
      <p:sp>
        <p:nvSpPr>
          <p:cNvPr id="9" name="立方體 8">
            <a:extLst>
              <a:ext uri="{FF2B5EF4-FFF2-40B4-BE49-F238E27FC236}">
                <a16:creationId xmlns:a16="http://schemas.microsoft.com/office/drawing/2014/main" id="{3668C212-9744-40B3-94DC-9877B06B6A8C}"/>
              </a:ext>
            </a:extLst>
          </p:cNvPr>
          <p:cNvSpPr/>
          <p:nvPr/>
        </p:nvSpPr>
        <p:spPr>
          <a:xfrm>
            <a:off x="6445820" y="4467426"/>
            <a:ext cx="1621657" cy="141916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7FAAD0-9F04-4097-979C-26CC732CE98F}"/>
              </a:ext>
            </a:extLst>
          </p:cNvPr>
          <p:cNvSpPr txBox="1"/>
          <p:nvPr/>
        </p:nvSpPr>
        <p:spPr>
          <a:xfrm>
            <a:off x="6878637" y="4625436"/>
            <a:ext cx="6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2584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84474BB-A078-47C7-8F36-8BEEAF231384}"/>
              </a:ext>
            </a:extLst>
          </p:cNvPr>
          <p:cNvSpPr txBox="1"/>
          <p:nvPr/>
        </p:nvSpPr>
        <p:spPr>
          <a:xfrm>
            <a:off x="7390525" y="5049714"/>
            <a:ext cx="6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1345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0ABBF93-CF77-4016-8885-2FF315736F92}"/>
              </a:ext>
            </a:extLst>
          </p:cNvPr>
          <p:cNvSpPr txBox="1"/>
          <p:nvPr/>
        </p:nvSpPr>
        <p:spPr>
          <a:xfrm>
            <a:off x="7568962" y="4473770"/>
            <a:ext cx="6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683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1380B3D-567E-4966-A91E-0B1E95D1A582}"/>
              </a:ext>
            </a:extLst>
          </p:cNvPr>
          <p:cNvSpPr txBox="1"/>
          <p:nvPr/>
        </p:nvSpPr>
        <p:spPr>
          <a:xfrm>
            <a:off x="6231542" y="3847244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7E77A15-9775-4EC8-A5BE-AABF1F35CDF6}"/>
              </a:ext>
            </a:extLst>
          </p:cNvPr>
          <p:cNvCxnSpPr/>
          <p:nvPr/>
        </p:nvCxnSpPr>
        <p:spPr>
          <a:xfrm>
            <a:off x="6801556" y="4467426"/>
            <a:ext cx="0" cy="112057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1A7A55C-2D3F-4A19-B25C-78E3C75C5522}"/>
              </a:ext>
            </a:extLst>
          </p:cNvPr>
          <p:cNvCxnSpPr>
            <a:cxnSpLocks/>
          </p:cNvCxnSpPr>
          <p:nvPr/>
        </p:nvCxnSpPr>
        <p:spPr>
          <a:xfrm flipH="1">
            <a:off x="6445820" y="5549111"/>
            <a:ext cx="355736" cy="3374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2F90623-1DD6-4962-9C81-B4141C74BFCD}"/>
              </a:ext>
            </a:extLst>
          </p:cNvPr>
          <p:cNvCxnSpPr>
            <a:cxnSpLocks/>
          </p:cNvCxnSpPr>
          <p:nvPr/>
        </p:nvCxnSpPr>
        <p:spPr>
          <a:xfrm flipH="1">
            <a:off x="6801556" y="5528939"/>
            <a:ext cx="1245205" cy="201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ED8E560-0DA7-4E95-AABC-3A1B5EEED7A0}"/>
              </a:ext>
            </a:extLst>
          </p:cNvPr>
          <p:cNvSpPr txBox="1"/>
          <p:nvPr/>
        </p:nvSpPr>
        <p:spPr>
          <a:xfrm>
            <a:off x="2795825" y="76128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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8C1F3A6-7699-412F-9592-D7F5E459632C}"/>
              </a:ext>
            </a:extLst>
          </p:cNvPr>
          <p:cNvSpPr txBox="1"/>
          <p:nvPr/>
        </p:nvSpPr>
        <p:spPr>
          <a:xfrm>
            <a:off x="2768286" y="3129204"/>
            <a:ext cx="3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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8AA401A-0FFD-4850-B165-AAF1815010FE}"/>
              </a:ext>
            </a:extLst>
          </p:cNvPr>
          <p:cNvSpPr txBox="1"/>
          <p:nvPr/>
        </p:nvSpPr>
        <p:spPr>
          <a:xfrm>
            <a:off x="2747858" y="2673262"/>
            <a:ext cx="3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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2662F5-9D95-44C1-83A1-36E9F90DBD4E}"/>
              </a:ext>
            </a:extLst>
          </p:cNvPr>
          <p:cNvSpPr txBox="1"/>
          <p:nvPr/>
        </p:nvSpPr>
        <p:spPr>
          <a:xfrm>
            <a:off x="2759419" y="2256996"/>
            <a:ext cx="3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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565D3BF-94CD-4AD0-A5CA-DDD7CF484718}"/>
              </a:ext>
            </a:extLst>
          </p:cNvPr>
          <p:cNvSpPr txBox="1"/>
          <p:nvPr/>
        </p:nvSpPr>
        <p:spPr>
          <a:xfrm>
            <a:off x="2798835" y="1228901"/>
            <a:ext cx="3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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B31998D-2199-403D-9626-B81D8A3DFB32}"/>
              </a:ext>
            </a:extLst>
          </p:cNvPr>
          <p:cNvSpPr txBox="1"/>
          <p:nvPr/>
        </p:nvSpPr>
        <p:spPr>
          <a:xfrm>
            <a:off x="2785264" y="1730485"/>
            <a:ext cx="3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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CA72CA3-5F71-4A16-8278-E308AAB69FF6}"/>
              </a:ext>
            </a:extLst>
          </p:cNvPr>
          <p:cNvSpPr txBox="1"/>
          <p:nvPr/>
        </p:nvSpPr>
        <p:spPr>
          <a:xfrm>
            <a:off x="7065246" y="5102312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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C67259-D34F-4DCA-A30D-6D8D1A246983}"/>
              </a:ext>
            </a:extLst>
          </p:cNvPr>
          <p:cNvSpPr txBox="1"/>
          <p:nvPr/>
        </p:nvSpPr>
        <p:spPr>
          <a:xfrm>
            <a:off x="7058425" y="5531731"/>
            <a:ext cx="3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3C354FC-E4F5-4AD0-9153-A0B11E9E7E12}"/>
              </a:ext>
            </a:extLst>
          </p:cNvPr>
          <p:cNvSpPr txBox="1"/>
          <p:nvPr/>
        </p:nvSpPr>
        <p:spPr>
          <a:xfrm>
            <a:off x="6409742" y="5025036"/>
            <a:ext cx="3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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62493B-08E0-4D09-A3ED-E54B92B9CA47}"/>
              </a:ext>
            </a:extLst>
          </p:cNvPr>
          <p:cNvSpPr txBox="1"/>
          <p:nvPr/>
        </p:nvSpPr>
        <p:spPr>
          <a:xfrm>
            <a:off x="7700972" y="4861680"/>
            <a:ext cx="3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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C536B15-D1A6-425B-8095-366042D150BA}"/>
              </a:ext>
            </a:extLst>
          </p:cNvPr>
          <p:cNvSpPr txBox="1"/>
          <p:nvPr/>
        </p:nvSpPr>
        <p:spPr>
          <a:xfrm>
            <a:off x="7138428" y="4422130"/>
            <a:ext cx="3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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0CF9531-EB63-4ED6-B4BD-289DC9ED3405}"/>
              </a:ext>
            </a:extLst>
          </p:cNvPr>
          <p:cNvSpPr txBox="1"/>
          <p:nvPr/>
        </p:nvSpPr>
        <p:spPr>
          <a:xfrm>
            <a:off x="6847958" y="4909791"/>
            <a:ext cx="3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0597BE-1050-4B3C-B10B-0F396C8D247A}"/>
              </a:ext>
            </a:extLst>
          </p:cNvPr>
          <p:cNvSpPr txBox="1"/>
          <p:nvPr/>
        </p:nvSpPr>
        <p:spPr>
          <a:xfrm>
            <a:off x="8247554" y="4909791"/>
            <a:ext cx="278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紅色編號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長方形是隱藏面</a:t>
            </a: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092200" y="112188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71E5-B981-48A1-A0D2-D56698418D62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4" y="2022538"/>
            <a:ext cx="890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從長方體盒子的長</a:t>
            </a:r>
            <a:r>
              <a:rPr lang="en-US" altLang="zh-TW" sz="2800" dirty="0"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ea typeface="標楷體" panose="03000509000000000000" pitchFamily="65" charset="-120"/>
              </a:rPr>
              <a:t> 寬</a:t>
            </a:r>
            <a:r>
              <a:rPr lang="en-US" altLang="zh-TW" sz="2800" dirty="0"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ea typeface="標楷體" panose="03000509000000000000" pitchFamily="65" charset="-120"/>
              </a:rPr>
              <a:t>高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分析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個面</a:t>
            </a:r>
            <a:r>
              <a:rPr lang="zh-TW" altLang="en-US" sz="2800" dirty="0">
                <a:ea typeface="標楷體" panose="03000509000000000000" pitchFamily="65" charset="-120"/>
              </a:rPr>
              <a:t>間的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長與寬關係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AD643B-2C06-46B9-8D88-3B36E4E6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0B4-3F15-4392-B44D-99968FB51660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AC2250-6B82-4077-921D-70FEAE1C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59D597-936D-4BC7-8D79-CDC3D3CB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19C623-C920-4AAC-BF1F-DFBF29842EEE}"/>
                  </a:ext>
                </a:extLst>
              </p:cNvPr>
              <p:cNvSpPr txBox="1"/>
              <p:nvPr/>
            </p:nvSpPr>
            <p:spPr>
              <a:xfrm>
                <a:off x="838200" y="743769"/>
                <a:ext cx="7353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假設圍成的長方體盒子長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寬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高為</a:t>
                </a:r>
                <a:r>
                  <a:rPr lang="en-US" altLang="zh-TW" sz="2400" dirty="0" err="1"/>
                  <a:t>a,b,c</a:t>
                </a:r>
                <a:r>
                  <a:rPr lang="en-US" altLang="zh-TW" sz="2400" dirty="0"/>
                  <a:t>,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而且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/>
                  <a:t> b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400" dirty="0"/>
                  <a:t>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19C623-C920-4AAC-BF1F-DFBF2984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43769"/>
                <a:ext cx="7353300" cy="461665"/>
              </a:xfrm>
              <a:prstGeom prst="rect">
                <a:avLst/>
              </a:prstGeom>
              <a:blipFill>
                <a:blip r:embed="rId2"/>
                <a:stretch>
                  <a:fillRect l="-1327" t="-11842" r="-82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63D8E755-3B0D-4B4D-88A8-9C970F37F963}"/>
              </a:ext>
            </a:extLst>
          </p:cNvPr>
          <p:cNvSpPr txBox="1"/>
          <p:nvPr/>
        </p:nvSpPr>
        <p:spPr>
          <a:xfrm>
            <a:off x="838200" y="1584834"/>
            <a:ext cx="1003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每一長方形之寬高為</a:t>
            </a:r>
            <a:r>
              <a:rPr lang="en-US" altLang="zh-TW" sz="2400" dirty="0" err="1"/>
              <a:t>w,h</a:t>
            </a:r>
            <a:r>
              <a:rPr lang="en-US" altLang="zh-TW" sz="2400" dirty="0"/>
              <a:t>,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長方形以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w,h</a:t>
            </a:r>
            <a:r>
              <a:rPr lang="en-US" altLang="zh-TW" sz="2400" dirty="0"/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400" dirty="0"/>
              <a:t>w&lt;h,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則以</a:t>
            </a:r>
            <a:r>
              <a:rPr lang="en-US" altLang="zh-TW" sz="2400" dirty="0"/>
              <a:t>(</a:t>
            </a:r>
            <a:r>
              <a:rPr lang="en-US" altLang="zh-TW" sz="2400" dirty="0" err="1"/>
              <a:t>h,w</a:t>
            </a:r>
            <a:r>
              <a:rPr lang="en-US" altLang="zh-TW" sz="2400" dirty="0"/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表示長方形</a:t>
            </a:r>
          </a:p>
        </p:txBody>
      </p:sp>
      <p:sp>
        <p:nvSpPr>
          <p:cNvPr id="7" name="立方體 6">
            <a:extLst>
              <a:ext uri="{FF2B5EF4-FFF2-40B4-BE49-F238E27FC236}">
                <a16:creationId xmlns:a16="http://schemas.microsoft.com/office/drawing/2014/main" id="{D87EF186-A3EB-4769-827D-087C33949A53}"/>
              </a:ext>
            </a:extLst>
          </p:cNvPr>
          <p:cNvSpPr/>
          <p:nvPr/>
        </p:nvSpPr>
        <p:spPr>
          <a:xfrm>
            <a:off x="1046137" y="3153388"/>
            <a:ext cx="1515479" cy="1810966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48F3A4-D4B4-40C2-BF97-37A047EA3A0F}"/>
              </a:ext>
            </a:extLst>
          </p:cNvPr>
          <p:cNvSpPr txBox="1"/>
          <p:nvPr/>
        </p:nvSpPr>
        <p:spPr>
          <a:xfrm>
            <a:off x="2114143" y="3039285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C80A7A-CC06-4478-810E-38270F65A95E}"/>
              </a:ext>
            </a:extLst>
          </p:cNvPr>
          <p:cNvSpPr txBox="1"/>
          <p:nvPr/>
        </p:nvSpPr>
        <p:spPr>
          <a:xfrm>
            <a:off x="1498059" y="3184665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82A065-3BC0-4205-9DBA-58E008E9DAB8}"/>
              </a:ext>
            </a:extLst>
          </p:cNvPr>
          <p:cNvSpPr txBox="1"/>
          <p:nvPr/>
        </p:nvSpPr>
        <p:spPr>
          <a:xfrm>
            <a:off x="1896892" y="3978693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E0BDC5-A8E7-4C1A-92C1-4B8E47DB99D1}"/>
              </a:ext>
            </a:extLst>
          </p:cNvPr>
          <p:cNvSpPr txBox="1"/>
          <p:nvPr/>
        </p:nvSpPr>
        <p:spPr>
          <a:xfrm>
            <a:off x="2783316" y="3597206"/>
            <a:ext cx="233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個長方形面為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71990F-584B-47A7-9AB7-4405DA59B9B2}"/>
              </a:ext>
            </a:extLst>
          </p:cNvPr>
          <p:cNvSpPr txBox="1"/>
          <p:nvPr/>
        </p:nvSpPr>
        <p:spPr>
          <a:xfrm>
            <a:off x="5029200" y="2824531"/>
            <a:ext cx="102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(b, a)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360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851819-AFF3-4C35-9DC8-1E0FDD7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0B4-3F15-4392-B44D-99968FB51660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3740DA-CAE3-49A5-9CE3-0FAAB6F1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DF8D71-78DA-4CEC-9A7C-FB01CC68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立方體 4">
            <a:extLst>
              <a:ext uri="{FF2B5EF4-FFF2-40B4-BE49-F238E27FC236}">
                <a16:creationId xmlns:a16="http://schemas.microsoft.com/office/drawing/2014/main" id="{69722A9E-4517-4A7B-8BC1-CEE03BF08E3B}"/>
              </a:ext>
            </a:extLst>
          </p:cNvPr>
          <p:cNvSpPr/>
          <p:nvPr/>
        </p:nvSpPr>
        <p:spPr>
          <a:xfrm>
            <a:off x="1427629" y="465382"/>
            <a:ext cx="1515479" cy="1810966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3ADF04-C744-47FD-918E-D86F70545515}"/>
              </a:ext>
            </a:extLst>
          </p:cNvPr>
          <p:cNvSpPr txBox="1"/>
          <p:nvPr/>
        </p:nvSpPr>
        <p:spPr>
          <a:xfrm>
            <a:off x="2495635" y="351279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92FAC6-82FE-45EB-9032-74D2FF82A6AE}"/>
              </a:ext>
            </a:extLst>
          </p:cNvPr>
          <p:cNvSpPr txBox="1"/>
          <p:nvPr/>
        </p:nvSpPr>
        <p:spPr>
          <a:xfrm>
            <a:off x="1879551" y="496659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F6AB81-4043-4AE7-93D1-52E35B458878}"/>
              </a:ext>
            </a:extLst>
          </p:cNvPr>
          <p:cNvSpPr txBox="1"/>
          <p:nvPr/>
        </p:nvSpPr>
        <p:spPr>
          <a:xfrm>
            <a:off x="2278384" y="1290687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4A75C8-B115-42B0-98DC-9C64BA2304CD}"/>
              </a:ext>
            </a:extLst>
          </p:cNvPr>
          <p:cNvSpPr txBox="1"/>
          <p:nvPr/>
        </p:nvSpPr>
        <p:spPr>
          <a:xfrm>
            <a:off x="3164808" y="909200"/>
            <a:ext cx="233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個長方形面為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E753A9-93C2-4950-AD92-40FD2CE85E18}"/>
              </a:ext>
            </a:extLst>
          </p:cNvPr>
          <p:cNvSpPr txBox="1"/>
          <p:nvPr/>
        </p:nvSpPr>
        <p:spPr>
          <a:xfrm>
            <a:off x="5410692" y="136525"/>
            <a:ext cx="102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(b, a)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255FEE-783F-40F4-B311-0277487A3003}"/>
              </a:ext>
            </a:extLst>
          </p:cNvPr>
          <p:cNvSpPr txBox="1"/>
          <p:nvPr/>
        </p:nvSpPr>
        <p:spPr>
          <a:xfrm>
            <a:off x="2209800" y="2777212"/>
            <a:ext cx="342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由小至大排序</a:t>
            </a:r>
            <a:r>
              <a:rPr lang="en-US" altLang="zh-TW" sz="2400" dirty="0"/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3394FD-F916-4908-950F-4D8FB918BDC9}"/>
              </a:ext>
            </a:extLst>
          </p:cNvPr>
          <p:cNvSpPr txBox="1"/>
          <p:nvPr/>
        </p:nvSpPr>
        <p:spPr>
          <a:xfrm>
            <a:off x="2930137" y="3863398"/>
            <a:ext cx="102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(c, b)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85EB13-A450-43AE-9CAF-EFA21A6543B8}"/>
              </a:ext>
            </a:extLst>
          </p:cNvPr>
          <p:cNvSpPr txBox="1"/>
          <p:nvPr/>
        </p:nvSpPr>
        <p:spPr>
          <a:xfrm>
            <a:off x="2571477" y="3863398"/>
            <a:ext cx="482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</a:p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6E1C62-F643-4BA2-9FBF-0849C3A8243F}"/>
              </a:ext>
            </a:extLst>
          </p:cNvPr>
          <p:cNvSpPr txBox="1"/>
          <p:nvPr/>
        </p:nvSpPr>
        <p:spPr>
          <a:xfrm>
            <a:off x="2957167" y="3479433"/>
            <a:ext cx="84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 h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4229C3-7C71-4ED9-AA70-408B756A8134}"/>
              </a:ext>
            </a:extLst>
          </p:cNvPr>
          <p:cNvSpPr txBox="1"/>
          <p:nvPr/>
        </p:nvSpPr>
        <p:spPr>
          <a:xfrm>
            <a:off x="1799446" y="4533065"/>
            <a:ext cx="66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</a:t>
            </a:r>
            <a:endParaRPr lang="zh-TW" altLang="en-US" sz="24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08D2C82-25B5-4068-B976-14EB0BE636AB}"/>
              </a:ext>
            </a:extLst>
          </p:cNvPr>
          <p:cNvGrpSpPr/>
          <p:nvPr/>
        </p:nvGrpSpPr>
        <p:grpSpPr>
          <a:xfrm>
            <a:off x="3597474" y="4028714"/>
            <a:ext cx="206455" cy="1999495"/>
            <a:chOff x="3597474" y="4028714"/>
            <a:chExt cx="206455" cy="1999495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79D03F92-BC13-43C2-8856-0FD2D605BCA6}"/>
                </a:ext>
              </a:extLst>
            </p:cNvPr>
            <p:cNvSpPr/>
            <p:nvPr/>
          </p:nvSpPr>
          <p:spPr>
            <a:xfrm>
              <a:off x="3597474" y="4028714"/>
              <a:ext cx="206455" cy="504351"/>
            </a:xfrm>
            <a:prstGeom prst="arc">
              <a:avLst>
                <a:gd name="adj1" fmla="val 16200000"/>
                <a:gd name="adj2" fmla="val 5543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06A004B-D5FD-43C3-A34B-B0226143DA63}"/>
                </a:ext>
              </a:extLst>
            </p:cNvPr>
            <p:cNvSpPr/>
            <p:nvPr/>
          </p:nvSpPr>
          <p:spPr>
            <a:xfrm>
              <a:off x="3597474" y="4742554"/>
              <a:ext cx="206455" cy="504351"/>
            </a:xfrm>
            <a:prstGeom prst="arc">
              <a:avLst>
                <a:gd name="adj1" fmla="val 16200000"/>
                <a:gd name="adj2" fmla="val 5543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F287199-1D70-43C0-B1D8-10E93F88C002}"/>
                </a:ext>
              </a:extLst>
            </p:cNvPr>
            <p:cNvSpPr/>
            <p:nvPr/>
          </p:nvSpPr>
          <p:spPr>
            <a:xfrm>
              <a:off x="3597474" y="5523858"/>
              <a:ext cx="206455" cy="504351"/>
            </a:xfrm>
            <a:prstGeom prst="arc">
              <a:avLst>
                <a:gd name="adj1" fmla="val 16200000"/>
                <a:gd name="adj2" fmla="val 5543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25166D7-4EE2-40CD-9E6C-30F026CF272A}"/>
              </a:ext>
            </a:extLst>
          </p:cNvPr>
          <p:cNvGrpSpPr/>
          <p:nvPr/>
        </p:nvGrpSpPr>
        <p:grpSpPr>
          <a:xfrm>
            <a:off x="3827767" y="4071400"/>
            <a:ext cx="1328661" cy="1914123"/>
            <a:chOff x="3827767" y="4071400"/>
            <a:chExt cx="1328661" cy="1914123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B11D628-A51A-4620-BF38-079FCF569AE7}"/>
                </a:ext>
              </a:extLst>
            </p:cNvPr>
            <p:cNvSpPr txBox="1"/>
            <p:nvPr/>
          </p:nvSpPr>
          <p:spPr>
            <a:xfrm>
              <a:off x="3827767" y="4071400"/>
              <a:ext cx="132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個相同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1E3A79D-1C63-478B-8177-FE5FF4EE277E}"/>
                </a:ext>
              </a:extLst>
            </p:cNvPr>
            <p:cNvSpPr txBox="1"/>
            <p:nvPr/>
          </p:nvSpPr>
          <p:spPr>
            <a:xfrm>
              <a:off x="3833742" y="4763896"/>
              <a:ext cx="132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個相同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DF14BB3-DDB2-46E7-805A-D590DAE6BF94}"/>
                </a:ext>
              </a:extLst>
            </p:cNvPr>
            <p:cNvSpPr txBox="1"/>
            <p:nvPr/>
          </p:nvSpPr>
          <p:spPr>
            <a:xfrm>
              <a:off x="3827767" y="5523858"/>
              <a:ext cx="132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個相同</a:t>
              </a:r>
            </a:p>
          </p:txBody>
        </p:sp>
      </p:grp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26AFD73-512B-4575-82B6-455A297FB948}"/>
              </a:ext>
            </a:extLst>
          </p:cNvPr>
          <p:cNvCxnSpPr>
            <a:cxnSpLocks/>
          </p:cNvCxnSpPr>
          <p:nvPr/>
        </p:nvCxnSpPr>
        <p:spPr>
          <a:xfrm>
            <a:off x="2930137" y="4508500"/>
            <a:ext cx="802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5CED445-0804-4A41-AE96-DF8F26C55D11}"/>
              </a:ext>
            </a:extLst>
          </p:cNvPr>
          <p:cNvCxnSpPr>
            <a:cxnSpLocks/>
          </p:cNvCxnSpPr>
          <p:nvPr/>
        </p:nvCxnSpPr>
        <p:spPr>
          <a:xfrm>
            <a:off x="2943108" y="5220731"/>
            <a:ext cx="802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2CD5511-A514-4211-A6AE-0AC74C103440}"/>
              </a:ext>
            </a:extLst>
          </p:cNvPr>
          <p:cNvCxnSpPr>
            <a:cxnSpLocks/>
          </p:cNvCxnSpPr>
          <p:nvPr/>
        </p:nvCxnSpPr>
        <p:spPr>
          <a:xfrm>
            <a:off x="2930137" y="5978980"/>
            <a:ext cx="802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833B1C-57D8-4318-B8CB-40C6986DA639}"/>
              </a:ext>
            </a:extLst>
          </p:cNvPr>
          <p:cNvSpPr txBox="1"/>
          <p:nvPr/>
        </p:nvSpPr>
        <p:spPr>
          <a:xfrm>
            <a:off x="5863770" y="4071400"/>
            <a:ext cx="25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rec[0].w = rec[4].h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F8481B9-043F-4E16-810F-7EFFC5837F5F}"/>
              </a:ext>
            </a:extLst>
          </p:cNvPr>
          <p:cNvSpPr txBox="1"/>
          <p:nvPr/>
        </p:nvSpPr>
        <p:spPr>
          <a:xfrm>
            <a:off x="5863770" y="4599990"/>
            <a:ext cx="26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rec[0].h = rec[2].h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823A24E-E73E-42DD-BE6C-95B059DF3AFC}"/>
              </a:ext>
            </a:extLst>
          </p:cNvPr>
          <p:cNvSpPr txBox="1"/>
          <p:nvPr/>
        </p:nvSpPr>
        <p:spPr>
          <a:xfrm>
            <a:off x="5861425" y="5534785"/>
            <a:ext cx="26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rec[2].w = rec[4].w</a:t>
            </a:r>
            <a:endParaRPr lang="zh-TW" altLang="en-US" sz="2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06B38A10-4AEC-4280-B5B9-BEE13CC9316D}"/>
              </a:ext>
            </a:extLst>
          </p:cNvPr>
          <p:cNvGrpSpPr/>
          <p:nvPr/>
        </p:nvGrpSpPr>
        <p:grpSpPr>
          <a:xfrm>
            <a:off x="3227432" y="3740868"/>
            <a:ext cx="3013711" cy="431989"/>
            <a:chOff x="3227432" y="3740868"/>
            <a:chExt cx="3013711" cy="431989"/>
          </a:xfrm>
        </p:grpSpPr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7E7C2D1D-2661-4286-8DED-5784BDCFDF04}"/>
                </a:ext>
              </a:extLst>
            </p:cNvPr>
            <p:cNvSpPr/>
            <p:nvPr/>
          </p:nvSpPr>
          <p:spPr>
            <a:xfrm>
              <a:off x="3265714" y="3740868"/>
              <a:ext cx="2975429" cy="431989"/>
            </a:xfrm>
            <a:custGeom>
              <a:avLst/>
              <a:gdLst>
                <a:gd name="connsiteX0" fmla="*/ 2975429 w 2975429"/>
                <a:gd name="connsiteY0" fmla="*/ 431989 h 431989"/>
                <a:gd name="connsiteX1" fmla="*/ 1023257 w 2975429"/>
                <a:gd name="connsiteY1" fmla="*/ 3818 h 431989"/>
                <a:gd name="connsiteX2" fmla="*/ 0 w 2975429"/>
                <a:gd name="connsiteY2" fmla="*/ 257818 h 43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5429" h="431989">
                  <a:moveTo>
                    <a:pt x="2975429" y="431989"/>
                  </a:moveTo>
                  <a:cubicBezTo>
                    <a:pt x="2247295" y="232417"/>
                    <a:pt x="1519162" y="32846"/>
                    <a:pt x="1023257" y="3818"/>
                  </a:cubicBezTo>
                  <a:cubicBezTo>
                    <a:pt x="527352" y="-25211"/>
                    <a:pt x="263676" y="116303"/>
                    <a:pt x="0" y="257818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DD09064-A719-474C-8AA5-9B7BE55EF461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3227432" y="3998686"/>
              <a:ext cx="38282" cy="3002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FFA18F2-88F6-416D-9EDE-3E599997D13F}"/>
              </a:ext>
            </a:extLst>
          </p:cNvPr>
          <p:cNvCxnSpPr/>
          <p:nvPr/>
        </p:nvCxnSpPr>
        <p:spPr>
          <a:xfrm flipH="1">
            <a:off x="3524738" y="4508500"/>
            <a:ext cx="4103077" cy="9544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276C496-F35A-44C4-872F-149CE330AD58}"/>
              </a:ext>
            </a:extLst>
          </p:cNvPr>
          <p:cNvCxnSpPr/>
          <p:nvPr/>
        </p:nvCxnSpPr>
        <p:spPr>
          <a:xfrm flipH="1" flipV="1">
            <a:off x="3524738" y="4172857"/>
            <a:ext cx="2716405" cy="56969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6BB75DEF-154E-4218-9F22-5103E94C834A}"/>
              </a:ext>
            </a:extLst>
          </p:cNvPr>
          <p:cNvGrpSpPr/>
          <p:nvPr/>
        </p:nvGrpSpPr>
        <p:grpSpPr>
          <a:xfrm>
            <a:off x="3469614" y="4938688"/>
            <a:ext cx="4072232" cy="360177"/>
            <a:chOff x="3469614" y="4938688"/>
            <a:chExt cx="4072232" cy="360177"/>
          </a:xfrm>
        </p:grpSpPr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9995AC91-D21D-44FD-8366-0EFBACD478EC}"/>
                </a:ext>
              </a:extLst>
            </p:cNvPr>
            <p:cNvSpPr/>
            <p:nvPr/>
          </p:nvSpPr>
          <p:spPr>
            <a:xfrm>
              <a:off x="3524738" y="4970165"/>
              <a:ext cx="4017108" cy="328700"/>
            </a:xfrm>
            <a:custGeom>
              <a:avLst/>
              <a:gdLst>
                <a:gd name="connsiteX0" fmla="*/ 4064000 w 4064000"/>
                <a:gd name="connsiteY0" fmla="*/ 15631 h 304834"/>
                <a:gd name="connsiteX1" fmla="*/ 1695939 w 4064000"/>
                <a:gd name="connsiteY1" fmla="*/ 304800 h 304834"/>
                <a:gd name="connsiteX2" fmla="*/ 0 w 4064000"/>
                <a:gd name="connsiteY2" fmla="*/ 0 h 30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0" h="304834">
                  <a:moveTo>
                    <a:pt x="4064000" y="15631"/>
                  </a:moveTo>
                  <a:cubicBezTo>
                    <a:pt x="3218636" y="161518"/>
                    <a:pt x="2373272" y="307405"/>
                    <a:pt x="1695939" y="304800"/>
                  </a:cubicBezTo>
                  <a:cubicBezTo>
                    <a:pt x="1018606" y="302195"/>
                    <a:pt x="509303" y="151097"/>
                    <a:pt x="0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30DD727C-C82E-4F8A-9524-30FE019CA500}"/>
                </a:ext>
              </a:extLst>
            </p:cNvPr>
            <p:cNvCxnSpPr/>
            <p:nvPr/>
          </p:nvCxnSpPr>
          <p:spPr>
            <a:xfrm flipH="1" flipV="1">
              <a:off x="3469614" y="4938688"/>
              <a:ext cx="55124" cy="3562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D82FAD5-4BFA-4194-9D14-1A2E94807B9A}"/>
              </a:ext>
            </a:extLst>
          </p:cNvPr>
          <p:cNvGrpSpPr/>
          <p:nvPr/>
        </p:nvGrpSpPr>
        <p:grpSpPr>
          <a:xfrm>
            <a:off x="3164808" y="5680668"/>
            <a:ext cx="4424712" cy="524888"/>
            <a:chOff x="3164808" y="5680668"/>
            <a:chExt cx="4424712" cy="524888"/>
          </a:xfrm>
        </p:grpSpPr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DB0B25F3-9AB7-46DE-9CC2-A57F708A003D}"/>
                </a:ext>
              </a:extLst>
            </p:cNvPr>
            <p:cNvSpPr/>
            <p:nvPr/>
          </p:nvSpPr>
          <p:spPr>
            <a:xfrm>
              <a:off x="3227432" y="5720035"/>
              <a:ext cx="4362088" cy="485521"/>
            </a:xfrm>
            <a:custGeom>
              <a:avLst/>
              <a:gdLst>
                <a:gd name="connsiteX0" fmla="*/ 4491178 w 4491178"/>
                <a:gd name="connsiteY0" fmla="*/ 277229 h 468066"/>
                <a:gd name="connsiteX1" fmla="*/ 1554938 w 4491178"/>
                <a:gd name="connsiteY1" fmla="*/ 460109 h 468066"/>
                <a:gd name="connsiteX2" fmla="*/ 142698 w 4491178"/>
                <a:gd name="connsiteY2" fmla="*/ 43549 h 468066"/>
                <a:gd name="connsiteX3" fmla="*/ 122378 w 4491178"/>
                <a:gd name="connsiteY3" fmla="*/ 33389 h 46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1178" h="468066">
                  <a:moveTo>
                    <a:pt x="4491178" y="277229"/>
                  </a:moveTo>
                  <a:cubicBezTo>
                    <a:pt x="3385431" y="388142"/>
                    <a:pt x="2279685" y="499056"/>
                    <a:pt x="1554938" y="460109"/>
                  </a:cubicBezTo>
                  <a:cubicBezTo>
                    <a:pt x="830191" y="421162"/>
                    <a:pt x="381458" y="114669"/>
                    <a:pt x="142698" y="43549"/>
                  </a:cubicBezTo>
                  <a:cubicBezTo>
                    <a:pt x="-96062" y="-27571"/>
                    <a:pt x="13158" y="2909"/>
                    <a:pt x="122378" y="3338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33F997CF-6981-4A33-B328-7B48F3C7D149}"/>
                </a:ext>
              </a:extLst>
            </p:cNvPr>
            <p:cNvCxnSpPr/>
            <p:nvPr/>
          </p:nvCxnSpPr>
          <p:spPr>
            <a:xfrm flipH="1" flipV="1">
              <a:off x="3164808" y="5680668"/>
              <a:ext cx="62624" cy="393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BD11B941-814A-4C96-A231-F6339952C43A}"/>
              </a:ext>
            </a:extLst>
          </p:cNvPr>
          <p:cNvGrpSpPr/>
          <p:nvPr/>
        </p:nvGrpSpPr>
        <p:grpSpPr>
          <a:xfrm>
            <a:off x="3169841" y="4981632"/>
            <a:ext cx="2762036" cy="811150"/>
            <a:chOff x="3164808" y="5328976"/>
            <a:chExt cx="2767069" cy="463805"/>
          </a:xfrm>
        </p:grpSpPr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1595743E-45AD-4E28-853A-075A8F3FCC98}"/>
                </a:ext>
              </a:extLst>
            </p:cNvPr>
            <p:cNvSpPr/>
            <p:nvPr/>
          </p:nvSpPr>
          <p:spPr>
            <a:xfrm>
              <a:off x="3225521" y="5352423"/>
              <a:ext cx="2706356" cy="440358"/>
            </a:xfrm>
            <a:custGeom>
              <a:avLst/>
              <a:gdLst>
                <a:gd name="connsiteX0" fmla="*/ 3024554 w 3024554"/>
                <a:gd name="connsiteY0" fmla="*/ 556009 h 556009"/>
                <a:gd name="connsiteX1" fmla="*/ 800519 w 3024554"/>
                <a:gd name="connsiteY1" fmla="*/ 211015 h 556009"/>
                <a:gd name="connsiteX2" fmla="*/ 0 w 3024554"/>
                <a:gd name="connsiteY2" fmla="*/ 0 h 55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4554" h="556009">
                  <a:moveTo>
                    <a:pt x="3024554" y="556009"/>
                  </a:moveTo>
                  <a:lnTo>
                    <a:pt x="800519" y="211015"/>
                  </a:lnTo>
                  <a:cubicBezTo>
                    <a:pt x="296427" y="118347"/>
                    <a:pt x="148213" y="59173"/>
                    <a:pt x="0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1A87C96-AA08-43EE-8F90-4F41DA384202}"/>
                </a:ext>
              </a:extLst>
            </p:cNvPr>
            <p:cNvCxnSpPr>
              <a:stCxn id="65" idx="2"/>
            </p:cNvCxnSpPr>
            <p:nvPr/>
          </p:nvCxnSpPr>
          <p:spPr>
            <a:xfrm flipH="1" flipV="1">
              <a:off x="3164808" y="5328976"/>
              <a:ext cx="60713" cy="2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81EA8D1-68B4-49E9-B057-556E05B77AFB}"/>
              </a:ext>
            </a:extLst>
          </p:cNvPr>
          <p:cNvSpPr txBox="1"/>
          <p:nvPr/>
        </p:nvSpPr>
        <p:spPr>
          <a:xfrm>
            <a:off x="8555181" y="4071400"/>
            <a:ext cx="13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9EF98E-82EA-401C-96B3-980CC1901FB5}"/>
              </a:ext>
            </a:extLst>
          </p:cNvPr>
          <p:cNvSpPr txBox="1"/>
          <p:nvPr/>
        </p:nvSpPr>
        <p:spPr>
          <a:xfrm>
            <a:off x="8555182" y="4599990"/>
            <a:ext cx="141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FFEEE87-598E-4B6E-AB0B-BF09F1E88022}"/>
              </a:ext>
            </a:extLst>
          </p:cNvPr>
          <p:cNvSpPr txBox="1"/>
          <p:nvPr/>
        </p:nvSpPr>
        <p:spPr>
          <a:xfrm>
            <a:off x="8555182" y="5545200"/>
            <a:ext cx="16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E1422F9-A943-4237-BDC9-92F014AC3DC0}"/>
                  </a:ext>
                </a:extLst>
              </p:cNvPr>
              <p:cNvSpPr txBox="1"/>
              <p:nvPr/>
            </p:nvSpPr>
            <p:spPr>
              <a:xfrm>
                <a:off x="7175281" y="958324"/>
                <a:ext cx="1583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/>
                  <a:t> b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400" dirty="0"/>
                  <a:t>c</a:t>
                </a:r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E1422F9-A943-4237-BDC9-92F014AC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81" y="958324"/>
                <a:ext cx="1583499" cy="461665"/>
              </a:xfrm>
              <a:prstGeom prst="rect">
                <a:avLst/>
              </a:prstGeom>
              <a:blipFill>
                <a:blip r:embed="rId2"/>
                <a:stretch>
                  <a:fillRect l="-576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8236C00-287F-409C-9F25-23D841A98107}"/>
                  </a:ext>
                </a:extLst>
              </p:cNvPr>
              <p:cNvSpPr txBox="1"/>
              <p:nvPr/>
            </p:nvSpPr>
            <p:spPr>
              <a:xfrm>
                <a:off x="7133509" y="1703688"/>
                <a:ext cx="353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每個長方形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w,h</a:t>
                </a:r>
                <a:r>
                  <a:rPr lang="en-US" altLang="zh-TW" sz="2400" dirty="0"/>
                  <a:t>), w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/>
                  <a:t> h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8236C00-287F-409C-9F25-23D841A98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509" y="1703688"/>
                <a:ext cx="3532341" cy="461665"/>
              </a:xfrm>
              <a:prstGeom prst="rect">
                <a:avLst/>
              </a:prstGeom>
              <a:blipFill>
                <a:blip r:embed="rId3"/>
                <a:stretch>
                  <a:fillRect l="-2586"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1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1" grpId="0"/>
      <p:bldP spid="32" grpId="0"/>
      <p:bldP spid="33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851819-AFF3-4C35-9DC8-1E0FDD7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0B4-3F15-4392-B44D-99968FB51660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3740DA-CAE3-49A5-9CE3-0FAAB6F1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DF8D71-78DA-4CEC-9A7C-FB01CC68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立方體 4">
            <a:extLst>
              <a:ext uri="{FF2B5EF4-FFF2-40B4-BE49-F238E27FC236}">
                <a16:creationId xmlns:a16="http://schemas.microsoft.com/office/drawing/2014/main" id="{69722A9E-4517-4A7B-8BC1-CEE03BF08E3B}"/>
              </a:ext>
            </a:extLst>
          </p:cNvPr>
          <p:cNvSpPr/>
          <p:nvPr/>
        </p:nvSpPr>
        <p:spPr>
          <a:xfrm>
            <a:off x="1427629" y="465382"/>
            <a:ext cx="1515479" cy="1810966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3ADF04-C744-47FD-918E-D86F70545515}"/>
              </a:ext>
            </a:extLst>
          </p:cNvPr>
          <p:cNvSpPr txBox="1"/>
          <p:nvPr/>
        </p:nvSpPr>
        <p:spPr>
          <a:xfrm>
            <a:off x="2495635" y="351279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92FAC6-82FE-45EB-9032-74D2FF82A6AE}"/>
              </a:ext>
            </a:extLst>
          </p:cNvPr>
          <p:cNvSpPr txBox="1"/>
          <p:nvPr/>
        </p:nvSpPr>
        <p:spPr>
          <a:xfrm>
            <a:off x="1879551" y="496659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F6AB81-4043-4AE7-93D1-52E35B458878}"/>
              </a:ext>
            </a:extLst>
          </p:cNvPr>
          <p:cNvSpPr txBox="1"/>
          <p:nvPr/>
        </p:nvSpPr>
        <p:spPr>
          <a:xfrm>
            <a:off x="2278384" y="1290687"/>
            <a:ext cx="4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4A75C8-B115-42B0-98DC-9C64BA2304CD}"/>
              </a:ext>
            </a:extLst>
          </p:cNvPr>
          <p:cNvSpPr txBox="1"/>
          <p:nvPr/>
        </p:nvSpPr>
        <p:spPr>
          <a:xfrm>
            <a:off x="3164808" y="909200"/>
            <a:ext cx="233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個長方形面為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E753A9-93C2-4950-AD92-40FD2CE85E18}"/>
              </a:ext>
            </a:extLst>
          </p:cNvPr>
          <p:cNvSpPr txBox="1"/>
          <p:nvPr/>
        </p:nvSpPr>
        <p:spPr>
          <a:xfrm>
            <a:off x="5410692" y="136525"/>
            <a:ext cx="102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(b, a)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255FEE-783F-40F4-B311-0277487A3003}"/>
              </a:ext>
            </a:extLst>
          </p:cNvPr>
          <p:cNvSpPr txBox="1"/>
          <p:nvPr/>
        </p:nvSpPr>
        <p:spPr>
          <a:xfrm>
            <a:off x="2209799" y="2777212"/>
            <a:ext cx="931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2400" dirty="0"/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個長方形由小至大排序後檢查以下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個條件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是否可以圍成盒子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3394FD-F916-4908-950F-4D8FB918BDC9}"/>
              </a:ext>
            </a:extLst>
          </p:cNvPr>
          <p:cNvSpPr txBox="1"/>
          <p:nvPr/>
        </p:nvSpPr>
        <p:spPr>
          <a:xfrm>
            <a:off x="2930137" y="3863398"/>
            <a:ext cx="102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(b,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a)</a:t>
            </a:r>
          </a:p>
          <a:p>
            <a:r>
              <a:rPr lang="en-US" altLang="zh-TW" sz="2400" dirty="0"/>
              <a:t>(c, b)</a:t>
            </a:r>
          </a:p>
          <a:p>
            <a:r>
              <a:rPr lang="en-US" altLang="zh-TW" sz="2400" dirty="0"/>
              <a:t>(c, b)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85EB13-A450-43AE-9CAF-EFA21A6543B8}"/>
              </a:ext>
            </a:extLst>
          </p:cNvPr>
          <p:cNvSpPr txBox="1"/>
          <p:nvPr/>
        </p:nvSpPr>
        <p:spPr>
          <a:xfrm>
            <a:off x="2571477" y="3863398"/>
            <a:ext cx="482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</a:p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6E1C62-F643-4BA2-9FBF-0849C3A8243F}"/>
              </a:ext>
            </a:extLst>
          </p:cNvPr>
          <p:cNvSpPr txBox="1"/>
          <p:nvPr/>
        </p:nvSpPr>
        <p:spPr>
          <a:xfrm>
            <a:off x="2957167" y="3479433"/>
            <a:ext cx="84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 h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4229C3-7C71-4ED9-AA70-408B756A8134}"/>
              </a:ext>
            </a:extLst>
          </p:cNvPr>
          <p:cNvSpPr txBox="1"/>
          <p:nvPr/>
        </p:nvSpPr>
        <p:spPr>
          <a:xfrm>
            <a:off x="1799446" y="4533065"/>
            <a:ext cx="66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</a:t>
            </a:r>
            <a:endParaRPr lang="zh-TW" altLang="en-US" sz="24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08D2C82-25B5-4068-B976-14EB0BE636AB}"/>
              </a:ext>
            </a:extLst>
          </p:cNvPr>
          <p:cNvGrpSpPr/>
          <p:nvPr/>
        </p:nvGrpSpPr>
        <p:grpSpPr>
          <a:xfrm>
            <a:off x="3597474" y="4028714"/>
            <a:ext cx="206455" cy="1999495"/>
            <a:chOff x="3597474" y="4028714"/>
            <a:chExt cx="206455" cy="1999495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79D03F92-BC13-43C2-8856-0FD2D605BCA6}"/>
                </a:ext>
              </a:extLst>
            </p:cNvPr>
            <p:cNvSpPr/>
            <p:nvPr/>
          </p:nvSpPr>
          <p:spPr>
            <a:xfrm>
              <a:off x="3597474" y="4028714"/>
              <a:ext cx="206455" cy="504351"/>
            </a:xfrm>
            <a:prstGeom prst="arc">
              <a:avLst>
                <a:gd name="adj1" fmla="val 16200000"/>
                <a:gd name="adj2" fmla="val 5543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06A004B-D5FD-43C3-A34B-B0226143DA63}"/>
                </a:ext>
              </a:extLst>
            </p:cNvPr>
            <p:cNvSpPr/>
            <p:nvPr/>
          </p:nvSpPr>
          <p:spPr>
            <a:xfrm>
              <a:off x="3597474" y="4742554"/>
              <a:ext cx="206455" cy="504351"/>
            </a:xfrm>
            <a:prstGeom prst="arc">
              <a:avLst>
                <a:gd name="adj1" fmla="val 16200000"/>
                <a:gd name="adj2" fmla="val 5543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F287199-1D70-43C0-B1D8-10E93F88C002}"/>
                </a:ext>
              </a:extLst>
            </p:cNvPr>
            <p:cNvSpPr/>
            <p:nvPr/>
          </p:nvSpPr>
          <p:spPr>
            <a:xfrm>
              <a:off x="3597474" y="5523858"/>
              <a:ext cx="206455" cy="504351"/>
            </a:xfrm>
            <a:prstGeom prst="arc">
              <a:avLst>
                <a:gd name="adj1" fmla="val 16200000"/>
                <a:gd name="adj2" fmla="val 55431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25166D7-4EE2-40CD-9E6C-30F026CF272A}"/>
              </a:ext>
            </a:extLst>
          </p:cNvPr>
          <p:cNvGrpSpPr/>
          <p:nvPr/>
        </p:nvGrpSpPr>
        <p:grpSpPr>
          <a:xfrm>
            <a:off x="3827767" y="4071400"/>
            <a:ext cx="1328661" cy="1914123"/>
            <a:chOff x="3827767" y="4071400"/>
            <a:chExt cx="1328661" cy="1914123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B11D628-A51A-4620-BF38-079FCF569AE7}"/>
                </a:ext>
              </a:extLst>
            </p:cNvPr>
            <p:cNvSpPr txBox="1"/>
            <p:nvPr/>
          </p:nvSpPr>
          <p:spPr>
            <a:xfrm>
              <a:off x="3827767" y="4071400"/>
              <a:ext cx="132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個相同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1E3A79D-1C63-478B-8177-FE5FF4EE277E}"/>
                </a:ext>
              </a:extLst>
            </p:cNvPr>
            <p:cNvSpPr txBox="1"/>
            <p:nvPr/>
          </p:nvSpPr>
          <p:spPr>
            <a:xfrm>
              <a:off x="3833742" y="4763896"/>
              <a:ext cx="132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個相同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DF14BB3-DDB2-46E7-805A-D590DAE6BF94}"/>
                </a:ext>
              </a:extLst>
            </p:cNvPr>
            <p:cNvSpPr txBox="1"/>
            <p:nvPr/>
          </p:nvSpPr>
          <p:spPr>
            <a:xfrm>
              <a:off x="3827767" y="5523858"/>
              <a:ext cx="132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個相同</a:t>
              </a: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833B1C-57D8-4318-B8CB-40C6986DA639}"/>
              </a:ext>
            </a:extLst>
          </p:cNvPr>
          <p:cNvSpPr txBox="1"/>
          <p:nvPr/>
        </p:nvSpPr>
        <p:spPr>
          <a:xfrm>
            <a:off x="5863770" y="4071400"/>
            <a:ext cx="25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rec[0].w = rec[4].h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F8481B9-043F-4E16-810F-7EFFC5837F5F}"/>
              </a:ext>
            </a:extLst>
          </p:cNvPr>
          <p:cNvSpPr txBox="1"/>
          <p:nvPr/>
        </p:nvSpPr>
        <p:spPr>
          <a:xfrm>
            <a:off x="5863770" y="4599990"/>
            <a:ext cx="26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rec[0].h = rec[2].h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823A24E-E73E-42DD-BE6C-95B059DF3AFC}"/>
              </a:ext>
            </a:extLst>
          </p:cNvPr>
          <p:cNvSpPr txBox="1"/>
          <p:nvPr/>
        </p:nvSpPr>
        <p:spPr>
          <a:xfrm>
            <a:off x="5861425" y="5534785"/>
            <a:ext cx="26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rec[2].w = rec[4].w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81EA8D1-68B4-49E9-B057-556E05B77AFB}"/>
              </a:ext>
            </a:extLst>
          </p:cNvPr>
          <p:cNvSpPr txBox="1"/>
          <p:nvPr/>
        </p:nvSpPr>
        <p:spPr>
          <a:xfrm>
            <a:off x="8555181" y="4071400"/>
            <a:ext cx="13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9EF98E-82EA-401C-96B3-980CC1901FB5}"/>
              </a:ext>
            </a:extLst>
          </p:cNvPr>
          <p:cNvSpPr txBox="1"/>
          <p:nvPr/>
        </p:nvSpPr>
        <p:spPr>
          <a:xfrm>
            <a:off x="8555182" y="4599990"/>
            <a:ext cx="141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FFEEE87-598E-4B6E-AB0B-BF09F1E88022}"/>
              </a:ext>
            </a:extLst>
          </p:cNvPr>
          <p:cNvSpPr txBox="1"/>
          <p:nvPr/>
        </p:nvSpPr>
        <p:spPr>
          <a:xfrm>
            <a:off x="8555182" y="5545200"/>
            <a:ext cx="16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E1422F9-A943-4237-BDC9-92F014AC3DC0}"/>
                  </a:ext>
                </a:extLst>
              </p:cNvPr>
              <p:cNvSpPr txBox="1"/>
              <p:nvPr/>
            </p:nvSpPr>
            <p:spPr>
              <a:xfrm>
                <a:off x="7175281" y="958324"/>
                <a:ext cx="1583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/>
                  <a:t> b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400" dirty="0"/>
                  <a:t>c</a:t>
                </a:r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E1422F9-A943-4237-BDC9-92F014AC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81" y="958324"/>
                <a:ext cx="1583499" cy="461665"/>
              </a:xfrm>
              <a:prstGeom prst="rect">
                <a:avLst/>
              </a:prstGeom>
              <a:blipFill>
                <a:blip r:embed="rId2"/>
                <a:stretch>
                  <a:fillRect l="-576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27BF023D-E955-4A39-9851-DAB79B985621}"/>
              </a:ext>
            </a:extLst>
          </p:cNvPr>
          <p:cNvSpPr/>
          <p:nvPr/>
        </p:nvSpPr>
        <p:spPr>
          <a:xfrm>
            <a:off x="3860565" y="4028714"/>
            <a:ext cx="4547006" cy="19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4DF7AFBD-45F4-43A0-8EDF-51360BFB440D}"/>
                  </a:ext>
                </a:extLst>
              </p:cNvPr>
              <p:cNvSpPr txBox="1"/>
              <p:nvPr/>
            </p:nvSpPr>
            <p:spPr>
              <a:xfrm>
                <a:off x="7133509" y="1703688"/>
                <a:ext cx="353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每個長方形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w,h</a:t>
                </a:r>
                <a:r>
                  <a:rPr lang="en-US" altLang="zh-TW" sz="2400" dirty="0"/>
                  <a:t>), w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/>
                  <a:t> h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4DF7AFBD-45F4-43A0-8EDF-51360BFB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509" y="1703688"/>
                <a:ext cx="3532341" cy="461665"/>
              </a:xfrm>
              <a:prstGeom prst="rect">
                <a:avLst/>
              </a:prstGeom>
              <a:blipFill>
                <a:blip r:embed="rId3"/>
                <a:stretch>
                  <a:fillRect l="-2586"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0EB6-3F6D-418F-A8DF-9A747A1FD522}"/>
              </a:ext>
            </a:extLst>
          </p:cNvPr>
          <p:cNvSpPr txBox="1"/>
          <p:nvPr/>
        </p:nvSpPr>
        <p:spPr>
          <a:xfrm>
            <a:off x="277995" y="170728"/>
            <a:ext cx="458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檢查方法</a:t>
            </a:r>
          </a:p>
        </p:txBody>
      </p:sp>
    </p:spTree>
    <p:extLst>
      <p:ext uri="{BB962C8B-B14F-4D97-AF65-F5344CB8AC3E}">
        <p14:creationId xmlns:p14="http://schemas.microsoft.com/office/powerpoint/2010/main" val="26488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1" grpId="0"/>
      <p:bldP spid="32" grpId="0"/>
      <p:bldP spid="33" grpId="0"/>
      <p:bldP spid="75" grpId="0"/>
      <p:bldP spid="76" grpId="0"/>
      <p:bldP spid="77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851819-AFF3-4C35-9DC8-1E0FDD7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0B4-3F15-4392-B44D-99968FB51660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3740DA-CAE3-49A5-9CE3-0FAAB6F1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DF8D71-78DA-4CEC-9A7C-FB01CC68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D1AB4A-DDA7-4235-8560-A7C4C1BF4766}"/>
              </a:ext>
            </a:extLst>
          </p:cNvPr>
          <p:cNvSpPr txBox="1"/>
          <p:nvPr/>
        </p:nvSpPr>
        <p:spPr>
          <a:xfrm>
            <a:off x="678540" y="136525"/>
            <a:ext cx="13368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&lt;iostream&gt;</a:t>
            </a:r>
          </a:p>
          <a:p>
            <a:r>
              <a:rPr lang="en-US" altLang="zh-TW" sz="2400" dirty="0"/>
              <a:t>#include &lt;algorithm&gt;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/>
              <a:t>struct rec { int w, h; };</a:t>
            </a:r>
          </a:p>
          <a:p>
            <a:r>
              <a:rPr lang="en-US" altLang="zh-TW" sz="2400" dirty="0"/>
              <a:t>rec a[6];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bool </a:t>
            </a:r>
            <a:r>
              <a:rPr lang="en-US" altLang="zh-TW" sz="2400" dirty="0" err="1">
                <a:solidFill>
                  <a:srgbClr val="FF0000"/>
                </a:solidFill>
              </a:rPr>
              <a:t>cmp</a:t>
            </a:r>
            <a:r>
              <a:rPr lang="en-US" altLang="zh-TW" sz="2400" dirty="0">
                <a:solidFill>
                  <a:srgbClr val="FF0000"/>
                </a:solidFill>
              </a:rPr>
              <a:t>(const rec &amp;a, const rec &amp;b)</a:t>
            </a:r>
          </a:p>
          <a:p>
            <a:r>
              <a:rPr lang="en-US" altLang="zh-TW" sz="2400" dirty="0"/>
              <a:t>{ return </a:t>
            </a:r>
            <a:r>
              <a:rPr lang="en-US" altLang="zh-TW" sz="2400" dirty="0" err="1"/>
              <a:t>a.w</a:t>
            </a:r>
            <a:r>
              <a:rPr lang="en-US" altLang="zh-TW" sz="2400" dirty="0"/>
              <a:t> == </a:t>
            </a:r>
            <a:r>
              <a:rPr lang="en-US" altLang="zh-TW" sz="2400" dirty="0" err="1"/>
              <a:t>b.w</a:t>
            </a:r>
            <a:r>
              <a:rPr lang="en-US" altLang="zh-TW" sz="2400" dirty="0"/>
              <a:t> ? </a:t>
            </a:r>
            <a:r>
              <a:rPr lang="en-US" altLang="zh-TW" sz="2400" dirty="0" err="1"/>
              <a:t>a.h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b.h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a.w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b.w</a:t>
            </a:r>
            <a:r>
              <a:rPr lang="en-US" altLang="zh-TW" sz="2400" dirty="0"/>
              <a:t>; }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bool check()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2400" dirty="0">
                <a:solidFill>
                  <a:srgbClr val="0070C0"/>
                </a:solidFill>
              </a:rPr>
              <a:t>6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個條件是否符合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if (a[0].w != a[1].w||a[0].h != a[1].h) return false;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2400" dirty="0">
                <a:solidFill>
                  <a:srgbClr val="0070C0"/>
                </a:solidFill>
              </a:rPr>
              <a:t>a[0]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是否等於</a:t>
            </a:r>
            <a:r>
              <a:rPr lang="en-US" altLang="zh-TW" sz="2400" dirty="0">
                <a:solidFill>
                  <a:srgbClr val="0070C0"/>
                </a:solidFill>
              </a:rPr>
              <a:t>a[1]</a:t>
            </a:r>
          </a:p>
          <a:p>
            <a:r>
              <a:rPr lang="en-US" altLang="zh-TW" sz="2400" dirty="0"/>
              <a:t>     if (a[2].w != a[3].w||a[2].h != a[3].h) return false;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2400" dirty="0">
                <a:solidFill>
                  <a:srgbClr val="0070C0"/>
                </a:solidFill>
              </a:rPr>
              <a:t>a[2]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是否等於</a:t>
            </a:r>
            <a:r>
              <a:rPr lang="en-US" altLang="zh-TW" sz="2400" dirty="0">
                <a:solidFill>
                  <a:srgbClr val="0070C0"/>
                </a:solidFill>
              </a:rPr>
              <a:t>a[3]</a:t>
            </a:r>
            <a:endParaRPr lang="en-US" altLang="zh-TW" sz="2400" dirty="0"/>
          </a:p>
          <a:p>
            <a:r>
              <a:rPr lang="en-US" altLang="zh-TW" sz="2400" dirty="0"/>
              <a:t>     if (a[4].w != a[5].w||a[4].h != a[5].h) return false;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2400" dirty="0">
                <a:solidFill>
                  <a:srgbClr val="0070C0"/>
                </a:solidFill>
              </a:rPr>
              <a:t>a[4]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是否等於</a:t>
            </a:r>
            <a:r>
              <a:rPr lang="en-US" altLang="zh-TW" sz="2400" dirty="0">
                <a:solidFill>
                  <a:srgbClr val="0070C0"/>
                </a:solidFill>
              </a:rPr>
              <a:t>a[5]</a:t>
            </a:r>
            <a:endParaRPr lang="en-US" altLang="zh-TW" sz="2400" dirty="0"/>
          </a:p>
          <a:p>
            <a:r>
              <a:rPr lang="en-US" altLang="zh-TW" sz="2400" dirty="0"/>
              <a:t>     if (a[0].h != a[2].h||a[0].w != a[4].h||a[2].w != a[4].w) return false;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                                                                                       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2400" dirty="0">
                <a:solidFill>
                  <a:srgbClr val="0070C0"/>
                </a:solidFill>
              </a:rPr>
              <a:t>a, b, c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對應位置是否相等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return true;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F0E44E-7C68-47A6-877B-B0AE11D49F31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1587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782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C9F7B-C7AC-4734-968D-BACA6DAD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0B4-3F15-4392-B44D-99968FB51660}" type="datetime1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881C76-45A1-46D6-A888-B1E8E549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1587 Box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B9F443-BFA2-4C33-9B63-7A0BE3D9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6CC40C-5471-47EE-9935-087DE4E54931}"/>
                  </a:ext>
                </a:extLst>
              </p:cNvPr>
              <p:cNvSpPr txBox="1"/>
              <p:nvPr/>
            </p:nvSpPr>
            <p:spPr>
              <a:xfrm>
                <a:off x="635000" y="0"/>
                <a:ext cx="10824817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int main()</a:t>
                </a:r>
              </a:p>
              <a:p>
                <a:r>
                  <a:rPr lang="en-US" altLang="zh-TW" sz="2400" dirty="0"/>
                  <a:t>{</a:t>
                </a:r>
              </a:p>
              <a:p>
                <a:r>
                  <a:rPr lang="en-US" altLang="zh-TW" sz="2400" dirty="0"/>
                  <a:t>    </a:t>
                </a:r>
                <a:r>
                  <a:rPr lang="en-US" altLang="zh-TW" sz="2400" dirty="0" err="1"/>
                  <a:t>freopen</a:t>
                </a:r>
                <a:r>
                  <a:rPr lang="en-US" altLang="zh-TW" sz="2400" dirty="0"/>
                  <a:t>("1587.in","r", stdin);</a:t>
                </a:r>
              </a:p>
              <a:p>
                <a:r>
                  <a:rPr lang="en-US" altLang="zh-TW" sz="2400" dirty="0"/>
                  <a:t>    </a:t>
                </a:r>
                <a:r>
                  <a:rPr lang="en-US" altLang="zh-TW" sz="2400" dirty="0" err="1"/>
                  <a:t>freopen</a:t>
                </a:r>
                <a:r>
                  <a:rPr lang="en-US" altLang="zh-TW" sz="2400" dirty="0"/>
                  <a:t>("1587.out","w", </a:t>
                </a:r>
                <a:r>
                  <a:rPr lang="en-US" altLang="zh-TW" sz="2400" dirty="0" err="1"/>
                  <a:t>stdout</a:t>
                </a:r>
                <a:r>
                  <a:rPr lang="en-US" altLang="zh-TW" sz="2400" dirty="0"/>
                  <a:t>);	</a:t>
                </a:r>
              </a:p>
              <a:p>
                <a:r>
                  <a:rPr lang="en-US" altLang="zh-TW" sz="2400" dirty="0"/>
                  <a:t>    while (</a:t>
                </a:r>
                <a:r>
                  <a:rPr lang="en-US" altLang="zh-TW" sz="2400" dirty="0" err="1"/>
                  <a:t>cin</a:t>
                </a:r>
                <a:r>
                  <a:rPr lang="en-US" altLang="zh-TW" sz="2400" dirty="0"/>
                  <a:t>&gt;&gt;a[0].w&gt;&gt;a[0].h) {</a:t>
                </a:r>
              </a:p>
              <a:p>
                <a:r>
                  <a:rPr lang="en-US" altLang="zh-TW" sz="2400" dirty="0"/>
                  <a:t>         if (a[0].w &lt; a[0].h) swap(a[0].w, a[0].h);  </a:t>
                </a:r>
                <a:r>
                  <a:rPr lang="zh-TW" altLang="en-US" sz="2400" dirty="0"/>
                  <a:t>                      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保證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a[0].w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a[0].h</a:t>
                </a:r>
              </a:p>
              <a:p>
                <a:r>
                  <a:rPr lang="en-US" altLang="zh-TW" sz="2400" dirty="0"/>
                  <a:t>         for (int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= 0;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&lt; 5; ++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) {</a:t>
                </a:r>
              </a:p>
              <a:p>
                <a:r>
                  <a:rPr lang="en-US" altLang="zh-TW" sz="2400" dirty="0"/>
                  <a:t>              </a:t>
                </a:r>
                <a:r>
                  <a:rPr lang="en-US" altLang="zh-TW" sz="2400" dirty="0" err="1"/>
                  <a:t>cin</a:t>
                </a:r>
                <a:r>
                  <a:rPr lang="en-US" altLang="zh-TW" sz="2400" dirty="0"/>
                  <a:t> &gt;&gt; 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+ 1].w &gt;&gt; 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+ 1].h;</a:t>
                </a:r>
              </a:p>
              <a:p>
                <a:r>
                  <a:rPr lang="en-US" altLang="zh-TW" sz="2400" dirty="0"/>
                  <a:t>              if (a[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+ 1].w &lt; 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+ 1].h) swap(a[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+ 1].w, a[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+ 1].h);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保證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a[i+1].w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a[i+1].h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          }</a:t>
                </a:r>
              </a:p>
              <a:p>
                <a:r>
                  <a:rPr lang="en-US" altLang="zh-TW" sz="2400" dirty="0"/>
                  <a:t>          sort(a, a + 6, </a:t>
                </a:r>
                <a:r>
                  <a:rPr lang="en-US" altLang="zh-TW" sz="2400" dirty="0" err="1"/>
                  <a:t>cmp</a:t>
                </a:r>
                <a:r>
                  <a:rPr lang="en-US" altLang="zh-TW" sz="2400" dirty="0"/>
                  <a:t>);  </a:t>
                </a:r>
                <a:r>
                  <a:rPr lang="zh-TW" altLang="en-US" sz="2400" dirty="0"/>
                  <a:t>                                                         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由小至大排序</a:t>
                </a:r>
                <a:endParaRPr lang="en-US" altLang="zh-TW" sz="24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400" dirty="0"/>
                  <a:t>          if (!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check()</a:t>
                </a:r>
                <a:r>
                  <a:rPr lang="en-US" altLang="zh-TW" sz="2400" dirty="0"/>
                  <a:t>)  </a:t>
                </a:r>
                <a:r>
                  <a:rPr lang="en-US" altLang="zh-TW" sz="2400" dirty="0" err="1"/>
                  <a:t>cout</a:t>
                </a:r>
                <a:r>
                  <a:rPr lang="en-US" altLang="zh-TW" sz="2400" dirty="0"/>
                  <a:t> &lt;&lt; "IMPOSSIBLE" &lt;&lt; </a:t>
                </a:r>
                <a:r>
                  <a:rPr lang="en-US" altLang="zh-TW" sz="2400" dirty="0" err="1"/>
                  <a:t>endl</a:t>
                </a:r>
                <a:r>
                  <a:rPr lang="en-US" altLang="zh-TW" sz="2400" dirty="0"/>
                  <a:t>;</a:t>
                </a:r>
              </a:p>
              <a:p>
                <a:r>
                  <a:rPr lang="en-US" altLang="zh-TW" sz="2400" dirty="0"/>
                  <a:t>            else             </a:t>
                </a:r>
                <a:r>
                  <a:rPr lang="en-US" altLang="zh-TW" sz="2400" dirty="0" err="1"/>
                  <a:t>cout</a:t>
                </a:r>
                <a:r>
                  <a:rPr lang="en-US" altLang="zh-TW" sz="2400" dirty="0"/>
                  <a:t> &lt;&lt; "POSSIBLE" &lt;&lt; </a:t>
                </a:r>
                <a:r>
                  <a:rPr lang="en-US" altLang="zh-TW" sz="2400" dirty="0" err="1"/>
                  <a:t>endl</a:t>
                </a:r>
                <a:r>
                  <a:rPr lang="en-US" altLang="zh-TW" sz="2400" dirty="0"/>
                  <a:t>;</a:t>
                </a:r>
              </a:p>
              <a:p>
                <a:r>
                  <a:rPr lang="en-US" altLang="zh-TW" sz="2400" dirty="0"/>
                  <a:t>      }</a:t>
                </a:r>
              </a:p>
              <a:p>
                <a:r>
                  <a:rPr lang="en-US" altLang="zh-TW" sz="2400" dirty="0"/>
                  <a:t>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6CC40C-5471-47EE-9935-087DE4E54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0"/>
                <a:ext cx="10824817" cy="6001643"/>
              </a:xfrm>
              <a:prstGeom prst="rect">
                <a:avLst/>
              </a:prstGeom>
              <a:blipFill>
                <a:blip r:embed="rId2"/>
                <a:stretch>
                  <a:fillRect l="-845" t="-812" b="-13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3F204F7-8DCD-472E-9E09-7ECE8A11220A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1587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901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1121</Words>
  <Application>Microsoft Office PowerPoint</Application>
  <PresentationFormat>寬螢幕</PresentationFormat>
  <Paragraphs>192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UVa 1587 Box</vt:lpstr>
      <vt:lpstr>UVa 1587 Box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進和 鄭</cp:lastModifiedBy>
  <cp:revision>2460</cp:revision>
  <dcterms:created xsi:type="dcterms:W3CDTF">2020-02-14T09:12:44Z</dcterms:created>
  <dcterms:modified xsi:type="dcterms:W3CDTF">2021-08-06T02:39:00Z</dcterms:modified>
</cp:coreProperties>
</file>