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2"/>
  </p:notesMasterIdLst>
  <p:sldIdLst>
    <p:sldId id="256" r:id="rId2"/>
    <p:sldId id="373" r:id="rId3"/>
    <p:sldId id="578" r:id="rId4"/>
    <p:sldId id="579" r:id="rId5"/>
    <p:sldId id="582" r:id="rId6"/>
    <p:sldId id="581" r:id="rId7"/>
    <p:sldId id="494" r:id="rId8"/>
    <p:sldId id="586" r:id="rId9"/>
    <p:sldId id="552" r:id="rId10"/>
    <p:sldId id="587" r:id="rId11"/>
    <p:sldId id="496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2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00" r:id="rId33"/>
    <p:sldId id="601" r:id="rId34"/>
    <p:sldId id="602" r:id="rId35"/>
    <p:sldId id="603" r:id="rId36"/>
    <p:sldId id="604" r:id="rId37"/>
    <p:sldId id="605" r:id="rId38"/>
    <p:sldId id="606" r:id="rId39"/>
    <p:sldId id="607" r:id="rId40"/>
    <p:sldId id="608" r:id="rId41"/>
    <p:sldId id="609" r:id="rId42"/>
    <p:sldId id="610" r:id="rId43"/>
    <p:sldId id="611" r:id="rId44"/>
    <p:sldId id="612" r:id="rId45"/>
    <p:sldId id="613" r:id="rId46"/>
    <p:sldId id="614" r:id="rId47"/>
    <p:sldId id="615" r:id="rId48"/>
    <p:sldId id="617" r:id="rId49"/>
    <p:sldId id="618" r:id="rId50"/>
    <p:sldId id="619" r:id="rId5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FF"/>
    <a:srgbClr val="0000CC"/>
    <a:srgbClr val="F8F8F8"/>
    <a:srgbClr val="000066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87840" autoAdjust="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9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70080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err="1" smtClean="0">
                <a:latin typeface="Arial" charset="0"/>
              </a:rPr>
              <a:t>Uva</a:t>
            </a:r>
            <a:r>
              <a:rPr lang="en-US" altLang="zh-TW" smtClean="0">
                <a:latin typeface="Arial" charset="0"/>
              </a:rPr>
              <a:t> 10599</a:t>
            </a: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592" y="2708920"/>
            <a:ext cx="7488832" cy="1360488"/>
          </a:xfrm>
        </p:spPr>
        <p:txBody>
          <a:bodyPr/>
          <a:lstStyle/>
          <a:p>
            <a:r>
              <a:rPr lang="en-US" altLang="zh-TW" sz="4400"/>
              <a:t>Robots(II)</a:t>
            </a:r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Output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052736"/>
            <a:ext cx="8496944" cy="5040560"/>
          </a:xfrm>
        </p:spPr>
        <p:txBody>
          <a:bodyPr/>
          <a:lstStyle/>
          <a:p>
            <a:r>
              <a:rPr lang="en-US" altLang="zh-TW" smtClean="0"/>
              <a:t>As </a:t>
            </a:r>
            <a:r>
              <a:rPr lang="en-US" altLang="zh-TW"/>
              <a:t>there can be </a:t>
            </a:r>
            <a:r>
              <a:rPr lang="en-US" altLang="zh-TW" i="1"/>
              <a:t>C </a:t>
            </a:r>
            <a:r>
              <a:rPr lang="en-US" altLang="zh-TW"/>
              <a:t>different such sequences and we are </a:t>
            </a:r>
            <a:r>
              <a:rPr lang="en-US" altLang="zh-TW" smtClean="0"/>
              <a:t>asking for </a:t>
            </a:r>
            <a:r>
              <a:rPr lang="en-US" altLang="zh-TW"/>
              <a:t>only one sequence any valid sequence would do. </a:t>
            </a:r>
            <a:endParaRPr lang="en-US" altLang="zh-TW" smtClean="0"/>
          </a:p>
          <a:p>
            <a:r>
              <a:rPr lang="en-US" altLang="zh-TW" smtClean="0"/>
              <a:t>Make </a:t>
            </a:r>
            <a:r>
              <a:rPr lang="en-US" altLang="zh-TW"/>
              <a:t>sure that all these </a:t>
            </a:r>
            <a:r>
              <a:rPr lang="en-US" altLang="zh-TW" u="sng">
                <a:solidFill>
                  <a:srgbClr val="FF0000"/>
                </a:solidFill>
              </a:rPr>
              <a:t>2 + </a:t>
            </a:r>
            <a:r>
              <a:rPr lang="en-US" altLang="zh-TW" i="1" u="sng">
                <a:solidFill>
                  <a:srgbClr val="FF0000"/>
                </a:solidFill>
              </a:rPr>
              <a:t>N </a:t>
            </a:r>
            <a:r>
              <a:rPr lang="en-US" altLang="zh-TW" u="sng">
                <a:solidFill>
                  <a:srgbClr val="FF0000"/>
                </a:solidFill>
              </a:rPr>
              <a:t>integers for a </a:t>
            </a:r>
            <a:r>
              <a:rPr lang="en-US" altLang="zh-TW" u="sng" smtClean="0">
                <a:solidFill>
                  <a:srgbClr val="FF0000"/>
                </a:solidFill>
              </a:rPr>
              <a:t>test case </a:t>
            </a:r>
            <a:r>
              <a:rPr lang="en-US" altLang="zh-TW" u="sng">
                <a:solidFill>
                  <a:srgbClr val="FF0000"/>
                </a:solidFill>
              </a:rPr>
              <a:t>are printed on a single line</a:t>
            </a:r>
            <a:r>
              <a:rPr lang="en-US" altLang="zh-TW"/>
              <a:t>. </a:t>
            </a:r>
            <a:endParaRPr lang="en-US" altLang="zh-TW" smtClean="0"/>
          </a:p>
          <a:p>
            <a:r>
              <a:rPr lang="en-US" altLang="zh-TW" smtClean="0"/>
              <a:t>There </a:t>
            </a:r>
            <a:r>
              <a:rPr lang="en-US" altLang="zh-TW"/>
              <a:t>must be one space separating two consecutive integers and </a:t>
            </a:r>
            <a:r>
              <a:rPr lang="en-US" altLang="zh-TW" smtClean="0"/>
              <a:t>a space </a:t>
            </a:r>
            <a:r>
              <a:rPr lang="en-US" altLang="zh-TW"/>
              <a:t>between the colon and the first integer on the line. </a:t>
            </a:r>
            <a:endParaRPr lang="en-US" altLang="zh-TW" smtClean="0"/>
          </a:p>
          <a:p>
            <a:r>
              <a:rPr lang="en-US" altLang="zh-TW" smtClean="0"/>
              <a:t>See </a:t>
            </a:r>
            <a:r>
              <a:rPr lang="en-US" altLang="zh-TW"/>
              <a:t>the sample output format for a clear idea.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366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7255" y="78281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34239" y="811733"/>
            <a:ext cx="3176534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6 7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1 4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2 4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2 6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4 4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4 7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6 6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0 0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4 4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1 1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2 2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3 3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4 4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0 0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-1 -1</a:t>
            </a:r>
            <a:endParaRPr lang="en-US" altLang="zh-TW" b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37370" y="1587271"/>
            <a:ext cx="3744416" cy="517064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CASE#1: 5 4 2 4 11 13 28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CASE#2: 4 1 1 6 11 16</a:t>
            </a:r>
            <a:endParaRPr lang="nb-NO" altLang="zh-TW" b="1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nb-NO" altLang="zh-TW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nb-NO" altLang="zh-TW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nb-NO" altLang="zh-TW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nb-NO" altLang="zh-TW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nb-NO" altLang="zh-TW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nb-NO" altLang="zh-TW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nb-NO" altLang="zh-TW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nb-NO" altLang="zh-TW" b="1" dirty="0" smtClean="0"/>
          </a:p>
        </p:txBody>
      </p:sp>
      <p:sp>
        <p:nvSpPr>
          <p:cNvPr id="11" name="矩形 10"/>
          <p:cNvSpPr/>
          <p:nvPr/>
        </p:nvSpPr>
        <p:spPr bwMode="auto">
          <a:xfrm>
            <a:off x="534239" y="811733"/>
            <a:ext cx="581377" cy="457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95950" y="735619"/>
            <a:ext cx="2087818" cy="55737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34239" y="5949281"/>
            <a:ext cx="581377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6" name="直線單箭頭接點 35"/>
          <p:cNvCxnSpPr/>
          <p:nvPr/>
        </p:nvCxnSpPr>
        <p:spPr bwMode="auto">
          <a:xfrm flipH="1">
            <a:off x="1115616" y="5949281"/>
            <a:ext cx="576064" cy="1800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字方塊 36"/>
          <p:cNvSpPr txBox="1"/>
          <p:nvPr/>
        </p:nvSpPr>
        <p:spPr>
          <a:xfrm>
            <a:off x="1705439" y="5676056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End of field map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691680" y="764704"/>
            <a:ext cx="1803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row, column</a:t>
            </a:r>
            <a:endParaRPr lang="zh-TW" altLang="en-US" b="1">
              <a:solidFill>
                <a:srgbClr val="FF0000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 bwMode="auto">
          <a:xfrm flipH="1">
            <a:off x="1114683" y="952555"/>
            <a:ext cx="576064" cy="1800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 bwMode="auto">
          <a:xfrm>
            <a:off x="501991" y="3812554"/>
            <a:ext cx="581377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1" name="直線單箭頭接點 40"/>
          <p:cNvCxnSpPr/>
          <p:nvPr/>
        </p:nvCxnSpPr>
        <p:spPr bwMode="auto">
          <a:xfrm flipH="1">
            <a:off x="1115616" y="3774233"/>
            <a:ext cx="576064" cy="1800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字方塊 41"/>
          <p:cNvSpPr txBox="1"/>
          <p:nvPr/>
        </p:nvSpPr>
        <p:spPr>
          <a:xfrm>
            <a:off x="1705439" y="350100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End of field map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34239" y="1268760"/>
            <a:ext cx="905620" cy="244270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4" name="直線單箭頭接點 43"/>
          <p:cNvCxnSpPr/>
          <p:nvPr/>
        </p:nvCxnSpPr>
        <p:spPr bwMode="auto">
          <a:xfrm flipH="1">
            <a:off x="1396125" y="2190057"/>
            <a:ext cx="576064" cy="1800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1928860" y="1916832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Garbage location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505522" y="1587271"/>
            <a:ext cx="288032" cy="4146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7" name="直線單箭頭接點 46"/>
          <p:cNvCxnSpPr/>
          <p:nvPr/>
        </p:nvCxnSpPr>
        <p:spPr bwMode="auto">
          <a:xfrm>
            <a:off x="6392938" y="1198891"/>
            <a:ext cx="254318" cy="3691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字方塊 49"/>
          <p:cNvSpPr txBox="1"/>
          <p:nvPr/>
        </p:nvSpPr>
        <p:spPr>
          <a:xfrm>
            <a:off x="4434705" y="737226"/>
            <a:ext cx="4537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N, Number of cells canbe cleaned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793554" y="1587271"/>
            <a:ext cx="216024" cy="4146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3" name="直線單箭頭接點 52"/>
          <p:cNvCxnSpPr>
            <a:endCxn id="52" idx="2"/>
          </p:cNvCxnSpPr>
          <p:nvPr/>
        </p:nvCxnSpPr>
        <p:spPr bwMode="auto">
          <a:xfrm flipH="1" flipV="1">
            <a:off x="6901566" y="2001907"/>
            <a:ext cx="550754" cy="851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文字方塊 54"/>
          <p:cNvSpPr txBox="1"/>
          <p:nvPr/>
        </p:nvSpPr>
        <p:spPr>
          <a:xfrm>
            <a:off x="5868144" y="2869061"/>
            <a:ext cx="3396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C, Number of ways that </a:t>
            </a:r>
          </a:p>
          <a:p>
            <a:r>
              <a:rPr lang="en-US" altLang="zh-TW" b="1" smtClean="0">
                <a:solidFill>
                  <a:srgbClr val="FF0000"/>
                </a:solidFill>
              </a:rPr>
              <a:t>N cells canbe cleaned </a:t>
            </a:r>
            <a:endParaRPr lang="zh-TW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Longest Increasing Subsequence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484784"/>
            <a:ext cx="7992888" cy="5040560"/>
          </a:xfrm>
        </p:spPr>
        <p:txBody>
          <a:bodyPr/>
          <a:lstStyle/>
          <a:p>
            <a:r>
              <a:rPr lang="en-US" altLang="zh-TW" dirty="0" smtClean="0"/>
              <a:t>Problem a sequence {x[0], x[1],…,x[n-1]},</a:t>
            </a:r>
            <a:r>
              <a:rPr lang="zh-TW" altLang="en-US" dirty="0" smtClean="0"/>
              <a:t> </a:t>
            </a:r>
            <a:r>
              <a:rPr lang="en-US" altLang="zh-TW" dirty="0" smtClean="0"/>
              <a:t>determine its Longest Increasing Subsequence.</a:t>
            </a:r>
          </a:p>
          <a:p>
            <a:endParaRPr lang="en-US" altLang="zh-TW" dirty="0"/>
          </a:p>
          <a:p>
            <a:r>
              <a:rPr lang="en-US" altLang="zh-TW" dirty="0" smtClean="0"/>
              <a:t>Example: n=8</a:t>
            </a:r>
          </a:p>
          <a:p>
            <a:pPr lvl="1"/>
            <a:r>
              <a:rPr lang="en-US" altLang="zh-TW" dirty="0" smtClean="0"/>
              <a:t>X = {</a:t>
            </a:r>
            <a:r>
              <a:rPr lang="en-US" altLang="zh-TW" dirty="0">
                <a:solidFill>
                  <a:schemeClr val="tx1"/>
                </a:solidFill>
              </a:rPr>
              <a:t>9, 5, </a:t>
            </a:r>
            <a:r>
              <a:rPr lang="en-US" altLang="zh-TW" u="sng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, 8, 7, </a:t>
            </a:r>
            <a:r>
              <a:rPr lang="en-US" altLang="zh-TW" u="sng" dirty="0">
                <a:solidFill>
                  <a:srgbClr val="FF0000"/>
                </a:solidFill>
              </a:rPr>
              <a:t>3</a:t>
            </a:r>
            <a:r>
              <a:rPr lang="en-US" altLang="zh-TW" dirty="0">
                <a:solidFill>
                  <a:schemeClr val="tx1"/>
                </a:solidFill>
              </a:rPr>
              <a:t>, 1, 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>
                <a:solidFill>
                  <a:schemeClr val="tx1"/>
                </a:solidFill>
              </a:rPr>
              <a:t>,</a:t>
            </a:r>
            <a:r>
              <a:rPr lang="en-US" altLang="zh-TW" u="sng" dirty="0">
                <a:solidFill>
                  <a:schemeClr val="tx1"/>
                </a:solidFill>
              </a:rPr>
              <a:t>4</a:t>
            </a:r>
            <a:r>
              <a:rPr lang="en-US" altLang="zh-TW" dirty="0"/>
              <a:t>}</a:t>
            </a:r>
            <a:endParaRPr lang="en-US" altLang="zh-TW" dirty="0" smtClean="0"/>
          </a:p>
          <a:p>
            <a:pPr lvl="1"/>
            <a:r>
              <a:rPr lang="en-US" altLang="zh-TW" dirty="0"/>
              <a:t>LIS is {2, 3, 6} or {2,3,4}, </a:t>
            </a:r>
            <a:r>
              <a:rPr lang="en-US" altLang="zh-TW" dirty="0" err="1"/>
              <a:t>lenngth</a:t>
            </a:r>
            <a:r>
              <a:rPr lang="en-US" altLang="zh-TW" dirty="0"/>
              <a:t>=3.</a:t>
            </a:r>
          </a:p>
        </p:txBody>
      </p:sp>
    </p:spTree>
    <p:extLst>
      <p:ext uri="{BB962C8B-B14F-4D97-AF65-F5344CB8AC3E}">
        <p14:creationId xmlns:p14="http://schemas.microsoft.com/office/powerpoint/2010/main" val="31126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03648" y="4797152"/>
            <a:ext cx="7488832" cy="1008112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Longest Increasing Subsequence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</p:spPr>
            <p:txBody>
              <a:bodyPr/>
              <a:lstStyle/>
              <a:p>
                <a:r>
                  <a:rPr lang="en-US" altLang="zh-TW" dirty="0" smtClean="0"/>
                  <a:t>Example: n=9</a:t>
                </a:r>
              </a:p>
              <a:p>
                <a:pPr lvl="1"/>
                <a:r>
                  <a:rPr lang="en-US" altLang="zh-TW" dirty="0" smtClean="0"/>
                  <a:t>X = {</a:t>
                </a:r>
                <a:r>
                  <a:rPr lang="en-US" altLang="zh-TW" u="sng" dirty="0">
                    <a:solidFill>
                      <a:srgbClr val="FF0000"/>
                    </a:solidFill>
                  </a:rPr>
                  <a:t>9</a:t>
                </a:r>
                <a:r>
                  <a:rPr lang="en-US" altLang="zh-TW" dirty="0" smtClean="0"/>
                  <a:t>, 5, </a:t>
                </a:r>
                <a:r>
                  <a:rPr lang="en-US" altLang="zh-TW" dirty="0"/>
                  <a:t>2</a:t>
                </a:r>
                <a:r>
                  <a:rPr lang="en-US" altLang="zh-TW" dirty="0" smtClean="0"/>
                  <a:t>, </a:t>
                </a:r>
                <a:r>
                  <a:rPr lang="en-US" altLang="zh-TW" u="sng" dirty="0">
                    <a:solidFill>
                      <a:srgbClr val="FF0000"/>
                    </a:solidFill>
                  </a:rPr>
                  <a:t>8</a:t>
                </a:r>
                <a:r>
                  <a:rPr lang="en-US" altLang="zh-TW" dirty="0" smtClean="0"/>
                  <a:t>, </a:t>
                </a:r>
                <a:r>
                  <a:rPr lang="en-US" altLang="zh-TW" u="sng" dirty="0">
                    <a:solidFill>
                      <a:srgbClr val="FF0000"/>
                    </a:solidFill>
                  </a:rPr>
                  <a:t>7</a:t>
                </a:r>
                <a:r>
                  <a:rPr lang="en-US" altLang="zh-TW" dirty="0" smtClean="0"/>
                  <a:t>, </a:t>
                </a:r>
                <a:r>
                  <a:rPr lang="en-US" altLang="zh-TW" u="sng" dirty="0">
                    <a:solidFill>
                      <a:srgbClr val="FF0000"/>
                    </a:solidFill>
                  </a:rPr>
                  <a:t>3</a:t>
                </a:r>
                <a:r>
                  <a:rPr lang="en-US" altLang="zh-TW" dirty="0" smtClean="0"/>
                  <a:t>, </a:t>
                </a:r>
                <a:r>
                  <a:rPr lang="en-US" altLang="zh-TW" dirty="0"/>
                  <a:t>1</a:t>
                </a:r>
                <a:r>
                  <a:rPr lang="en-US" altLang="zh-TW" dirty="0" smtClean="0"/>
                  <a:t>, 6,4}</a:t>
                </a:r>
              </a:p>
              <a:p>
                <a:pPr lvl="1"/>
                <a:r>
                  <a:rPr lang="en-US" altLang="zh-TW" dirty="0" smtClean="0"/>
                  <a:t>LIS is {2, </a:t>
                </a:r>
                <a:r>
                  <a:rPr lang="en-US" altLang="zh-TW" dirty="0"/>
                  <a:t>3</a:t>
                </a:r>
                <a:r>
                  <a:rPr lang="en-US" altLang="zh-TW" dirty="0" smtClean="0"/>
                  <a:t>, 6} or {2,3,4}, </a:t>
                </a:r>
                <a:r>
                  <a:rPr lang="en-US" altLang="zh-TW" dirty="0" err="1" smtClean="0"/>
                  <a:t>lenngth</a:t>
                </a:r>
                <a:r>
                  <a:rPr lang="en-US" altLang="zh-TW" dirty="0" smtClean="0"/>
                  <a:t>=3.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Recurrence formula: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LIS[0]=1 // base case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]=1+ max(LIS[j])        ,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..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𝒂𝒏𝒅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Answer: 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The highest LIS[k]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..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altLang="zh-TW" sz="2800" dirty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  <a:blipFill rotWithShape="1">
                <a:blip r:embed="rId2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弧 4"/>
          <p:cNvSpPr/>
          <p:nvPr/>
        </p:nvSpPr>
        <p:spPr bwMode="auto">
          <a:xfrm>
            <a:off x="1151620" y="4509120"/>
            <a:ext cx="180020" cy="1224136"/>
          </a:xfrm>
          <a:prstGeom prst="leftBrace">
            <a:avLst>
              <a:gd name="adj1" fmla="val 8333"/>
              <a:gd name="adj2" fmla="val 47955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9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80" y="882756"/>
            <a:ext cx="7992888" cy="5040560"/>
          </a:xfrm>
        </p:spPr>
        <p:txBody>
          <a:bodyPr/>
          <a:lstStyle/>
          <a:p>
            <a:r>
              <a:rPr lang="en-US" altLang="zh-TW" dirty="0" smtClean="0"/>
              <a:t>Example: n=9</a:t>
            </a:r>
          </a:p>
          <a:p>
            <a:pPr lvl="1"/>
            <a:r>
              <a:rPr lang="en-US" altLang="zh-TW" dirty="0" smtClean="0"/>
              <a:t>X = {</a:t>
            </a:r>
            <a:r>
              <a:rPr lang="en-US" altLang="zh-TW" u="sng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, 5, 2, </a:t>
            </a:r>
            <a:r>
              <a:rPr lang="en-US" altLang="zh-TW" u="sng" dirty="0">
                <a:solidFill>
                  <a:srgbClr val="FF0000"/>
                </a:solidFill>
              </a:rPr>
              <a:t>8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, 1, 6,4}</a:t>
            </a:r>
          </a:p>
          <a:p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24833"/>
              </p:ext>
            </p:extLst>
          </p:nvPr>
        </p:nvGraphicFramePr>
        <p:xfrm>
          <a:off x="1277996" y="2230080"/>
          <a:ext cx="71639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91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index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LIS[0]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LIS[1]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LIS[2]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LIS[3]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LIS[4]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LIS[5]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LIS[6]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LIS[7]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LIS[8]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Final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橢圓 9"/>
          <p:cNvSpPr/>
          <p:nvPr/>
        </p:nvSpPr>
        <p:spPr bwMode="auto">
          <a:xfrm>
            <a:off x="356388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7092280" y="6285916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7812360" y="6285169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59112" y="170080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Length=3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2123728" y="335699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284380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3572415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843808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3563888" y="478704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6411919" y="557838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5724128" y="555076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3572415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843808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6411919" y="590063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5706754" y="590303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橢圓 28"/>
          <p:cNvSpPr/>
          <p:nvPr/>
        </p:nvSpPr>
        <p:spPr bwMode="auto">
          <a:xfrm>
            <a:off x="3593156" y="59108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48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80" y="882756"/>
            <a:ext cx="7992888" cy="5040560"/>
          </a:xfrm>
        </p:spPr>
        <p:txBody>
          <a:bodyPr/>
          <a:lstStyle/>
          <a:p>
            <a:r>
              <a:rPr lang="en-US" altLang="zh-TW" dirty="0" smtClean="0"/>
              <a:t>Example: n=9</a:t>
            </a:r>
          </a:p>
          <a:p>
            <a:pPr lvl="1"/>
            <a:r>
              <a:rPr lang="en-US" altLang="zh-TW" dirty="0" smtClean="0"/>
              <a:t>X = {</a:t>
            </a:r>
            <a:r>
              <a:rPr lang="en-US" altLang="zh-TW" u="sng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, 5, 2, </a:t>
            </a:r>
            <a:r>
              <a:rPr lang="en-US" altLang="zh-TW" u="sng" dirty="0">
                <a:solidFill>
                  <a:srgbClr val="FF0000"/>
                </a:solidFill>
              </a:rPr>
              <a:t>8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, 1, 6,4}</a:t>
            </a:r>
          </a:p>
          <a:p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30345"/>
              </p:ext>
            </p:extLst>
          </p:nvPr>
        </p:nvGraphicFramePr>
        <p:xfrm>
          <a:off x="1277996" y="2230080"/>
          <a:ext cx="71639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91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index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LIS[0]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LIS[1]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LIS[2]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LIS[3]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LIS[4]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LIS[5]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LIS[6]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LIS[7]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LIS[8]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Final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橢圓 9"/>
          <p:cNvSpPr/>
          <p:nvPr/>
        </p:nvSpPr>
        <p:spPr bwMode="auto">
          <a:xfrm>
            <a:off x="356388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7092280" y="6285916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7812360" y="6285169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59112" y="170080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Length=3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2123728" y="335699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284380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3572415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843808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3563888" y="478704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6411919" y="557838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5724128" y="555076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3572415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843808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6411919" y="590063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5706754" y="590303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橢圓 28"/>
          <p:cNvSpPr/>
          <p:nvPr/>
        </p:nvSpPr>
        <p:spPr bwMode="auto">
          <a:xfrm>
            <a:off x="3593156" y="59108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手繪多邊形 3"/>
          <p:cNvSpPr/>
          <p:nvPr/>
        </p:nvSpPr>
        <p:spPr bwMode="auto">
          <a:xfrm>
            <a:off x="5926975" y="4504663"/>
            <a:ext cx="1463040" cy="1089802"/>
          </a:xfrm>
          <a:custGeom>
            <a:avLst/>
            <a:gdLst>
              <a:gd name="connsiteX0" fmla="*/ 1463040 w 1463040"/>
              <a:gd name="connsiteY0" fmla="*/ 1089802 h 1089802"/>
              <a:gd name="connsiteX1" fmla="*/ 955963 w 1463040"/>
              <a:gd name="connsiteY1" fmla="*/ 391533 h 1089802"/>
              <a:gd name="connsiteX2" fmla="*/ 174567 w 1463040"/>
              <a:gd name="connsiteY2" fmla="*/ 835 h 1089802"/>
              <a:gd name="connsiteX3" fmla="*/ 0 w 1463040"/>
              <a:gd name="connsiteY3" fmla="*/ 308406 h 108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040" h="1089802">
                <a:moveTo>
                  <a:pt x="1463040" y="1089802"/>
                </a:moveTo>
                <a:cubicBezTo>
                  <a:pt x="1316874" y="831415"/>
                  <a:pt x="1170709" y="573028"/>
                  <a:pt x="955963" y="391533"/>
                </a:cubicBezTo>
                <a:cubicBezTo>
                  <a:pt x="741217" y="210038"/>
                  <a:pt x="333894" y="14689"/>
                  <a:pt x="174567" y="835"/>
                </a:cubicBezTo>
                <a:cubicBezTo>
                  <a:pt x="15240" y="-13020"/>
                  <a:pt x="7620" y="147693"/>
                  <a:pt x="0" y="308406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3769489" y="3304817"/>
            <a:ext cx="2115922" cy="1225619"/>
          </a:xfrm>
          <a:custGeom>
            <a:avLst/>
            <a:gdLst>
              <a:gd name="connsiteX0" fmla="*/ 2115922 w 2115922"/>
              <a:gd name="connsiteY0" fmla="*/ 1225619 h 1225619"/>
              <a:gd name="connsiteX1" fmla="*/ 1542344 w 2115922"/>
              <a:gd name="connsiteY1" fmla="*/ 502412 h 1225619"/>
              <a:gd name="connsiteX2" fmla="*/ 669507 w 2115922"/>
              <a:gd name="connsiteY2" fmla="*/ 53525 h 1225619"/>
              <a:gd name="connsiteX3" fmla="*/ 87616 w 2115922"/>
              <a:gd name="connsiteY3" fmla="*/ 45212 h 1225619"/>
              <a:gd name="connsiteX4" fmla="*/ 12802 w 2115922"/>
              <a:gd name="connsiteY4" fmla="*/ 386034 h 12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922" h="1225619">
                <a:moveTo>
                  <a:pt x="2115922" y="1225619"/>
                </a:moveTo>
                <a:cubicBezTo>
                  <a:pt x="1949667" y="961690"/>
                  <a:pt x="1783413" y="697761"/>
                  <a:pt x="1542344" y="502412"/>
                </a:cubicBezTo>
                <a:cubicBezTo>
                  <a:pt x="1301275" y="307063"/>
                  <a:pt x="911962" y="129725"/>
                  <a:pt x="669507" y="53525"/>
                </a:cubicBezTo>
                <a:cubicBezTo>
                  <a:pt x="427052" y="-22675"/>
                  <a:pt x="197067" y="-10206"/>
                  <a:pt x="87616" y="45212"/>
                </a:cubicBezTo>
                <a:cubicBezTo>
                  <a:pt x="-21835" y="100630"/>
                  <a:pt x="-4517" y="243332"/>
                  <a:pt x="12802" y="386034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62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80" y="882756"/>
            <a:ext cx="7992888" cy="5040560"/>
          </a:xfrm>
        </p:spPr>
        <p:txBody>
          <a:bodyPr/>
          <a:lstStyle/>
          <a:p>
            <a:r>
              <a:rPr lang="en-US" altLang="zh-TW" dirty="0" smtClean="0"/>
              <a:t>Example: n=9</a:t>
            </a:r>
          </a:p>
          <a:p>
            <a:pPr lvl="1"/>
            <a:r>
              <a:rPr lang="en-US" altLang="zh-TW" dirty="0" smtClean="0"/>
              <a:t>X = {</a:t>
            </a:r>
            <a:r>
              <a:rPr lang="en-US" altLang="zh-TW" u="sng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, 5, 2, </a:t>
            </a:r>
            <a:r>
              <a:rPr lang="en-US" altLang="zh-TW" u="sng" dirty="0">
                <a:solidFill>
                  <a:srgbClr val="FF0000"/>
                </a:solidFill>
              </a:rPr>
              <a:t>8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, 1, 6,4}</a:t>
            </a:r>
          </a:p>
          <a:p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44155"/>
              </p:ext>
            </p:extLst>
          </p:nvPr>
        </p:nvGraphicFramePr>
        <p:xfrm>
          <a:off x="1277996" y="2230080"/>
          <a:ext cx="71639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91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index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LIS[0]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LIS[1]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LIS[2]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LIS[3]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LIS[4]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LIS[5]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LIS[6]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LIS[7]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LIS[8]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Final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橢圓 9"/>
          <p:cNvSpPr/>
          <p:nvPr/>
        </p:nvSpPr>
        <p:spPr bwMode="auto">
          <a:xfrm>
            <a:off x="356388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7092280" y="6285916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7812360" y="6285169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59112" y="170080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Length=3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2123728" y="335699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284380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3572415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843808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3563888" y="478704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6411919" y="557838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5724128" y="555076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3572415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843808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6411919" y="590063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5706754" y="590303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橢圓 28"/>
          <p:cNvSpPr/>
          <p:nvPr/>
        </p:nvSpPr>
        <p:spPr bwMode="auto">
          <a:xfrm>
            <a:off x="3593156" y="59108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3769489" y="3304817"/>
            <a:ext cx="2115922" cy="1225619"/>
          </a:xfrm>
          <a:custGeom>
            <a:avLst/>
            <a:gdLst>
              <a:gd name="connsiteX0" fmla="*/ 2115922 w 2115922"/>
              <a:gd name="connsiteY0" fmla="*/ 1225619 h 1225619"/>
              <a:gd name="connsiteX1" fmla="*/ 1542344 w 2115922"/>
              <a:gd name="connsiteY1" fmla="*/ 502412 h 1225619"/>
              <a:gd name="connsiteX2" fmla="*/ 669507 w 2115922"/>
              <a:gd name="connsiteY2" fmla="*/ 53525 h 1225619"/>
              <a:gd name="connsiteX3" fmla="*/ 87616 w 2115922"/>
              <a:gd name="connsiteY3" fmla="*/ 45212 h 1225619"/>
              <a:gd name="connsiteX4" fmla="*/ 12802 w 2115922"/>
              <a:gd name="connsiteY4" fmla="*/ 386034 h 12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922" h="1225619">
                <a:moveTo>
                  <a:pt x="2115922" y="1225619"/>
                </a:moveTo>
                <a:cubicBezTo>
                  <a:pt x="1949667" y="961690"/>
                  <a:pt x="1783413" y="697761"/>
                  <a:pt x="1542344" y="502412"/>
                </a:cubicBezTo>
                <a:cubicBezTo>
                  <a:pt x="1301275" y="307063"/>
                  <a:pt x="911962" y="129725"/>
                  <a:pt x="669507" y="53525"/>
                </a:cubicBezTo>
                <a:cubicBezTo>
                  <a:pt x="427052" y="-22675"/>
                  <a:pt x="197067" y="-10206"/>
                  <a:pt x="87616" y="45212"/>
                </a:cubicBezTo>
                <a:cubicBezTo>
                  <a:pt x="-21835" y="100630"/>
                  <a:pt x="-4517" y="243332"/>
                  <a:pt x="12802" y="386034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6026727" y="4395378"/>
            <a:ext cx="2086495" cy="1506658"/>
          </a:xfrm>
          <a:custGeom>
            <a:avLst/>
            <a:gdLst>
              <a:gd name="connsiteX0" fmla="*/ 2086495 w 2086495"/>
              <a:gd name="connsiteY0" fmla="*/ 1506658 h 1506658"/>
              <a:gd name="connsiteX1" fmla="*/ 1255222 w 2086495"/>
              <a:gd name="connsiteY1" fmla="*/ 268062 h 1506658"/>
              <a:gd name="connsiteX2" fmla="*/ 357448 w 2086495"/>
              <a:gd name="connsiteY2" fmla="*/ 2055 h 1506658"/>
              <a:gd name="connsiteX3" fmla="*/ 0 w 2086495"/>
              <a:gd name="connsiteY3" fmla="*/ 334564 h 150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495" h="1506658">
                <a:moveTo>
                  <a:pt x="2086495" y="1506658"/>
                </a:moveTo>
                <a:cubicBezTo>
                  <a:pt x="1814945" y="1012743"/>
                  <a:pt x="1543396" y="518829"/>
                  <a:pt x="1255222" y="268062"/>
                </a:cubicBezTo>
                <a:cubicBezTo>
                  <a:pt x="967048" y="17295"/>
                  <a:pt x="566652" y="-9029"/>
                  <a:pt x="357448" y="2055"/>
                </a:cubicBezTo>
                <a:cubicBezTo>
                  <a:pt x="148244" y="13139"/>
                  <a:pt x="74122" y="173851"/>
                  <a:pt x="0" y="334564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12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03648" y="3140968"/>
            <a:ext cx="7560840" cy="1008112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Time </a:t>
            </a:r>
            <a:r>
              <a:rPr lang="en-US" altLang="zh-TW" dirty="0" err="1" smtClean="0"/>
              <a:t>Complexityy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</p:spPr>
            <p:txBody>
              <a:bodyPr/>
              <a:lstStyle/>
              <a:p>
                <a:endParaRPr lang="en-US" altLang="zh-TW" dirty="0"/>
              </a:p>
              <a:p>
                <a:r>
                  <a:rPr lang="en-US" altLang="zh-TW" dirty="0" smtClean="0"/>
                  <a:t>Recurrence formula: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LIS[0]=1 // base case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]=1+ max(LIS[j])        ,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..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𝒂𝒏𝒅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Answer: 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The highest LIS[k]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..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altLang="zh-TW" sz="2800" dirty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弧 4"/>
          <p:cNvSpPr/>
          <p:nvPr/>
        </p:nvSpPr>
        <p:spPr bwMode="auto">
          <a:xfrm>
            <a:off x="971600" y="2708920"/>
            <a:ext cx="360040" cy="1296144"/>
          </a:xfrm>
          <a:prstGeom prst="leftBrace">
            <a:avLst>
              <a:gd name="adj1" fmla="val 8333"/>
              <a:gd name="adj2" fmla="val 47955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72200" y="2385754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O(n</a:t>
            </a:r>
            <a:r>
              <a:rPr lang="en-US" altLang="zh-TW" sz="36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92561" y="465313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O(n)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31640" y="5086925"/>
            <a:ext cx="6391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Find 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Length:O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(n)+O(n</a:t>
            </a:r>
            <a:r>
              <a:rPr lang="en-US" altLang="zh-TW" sz="36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)=O(</a:t>
            </a:r>
            <a:r>
              <a:rPr lang="en-US" altLang="zh-TW" sz="3600" b="1" dirty="0">
                <a:solidFill>
                  <a:srgbClr val="FF0000"/>
                </a:solidFill>
              </a:rPr>
              <a:t>n</a:t>
            </a:r>
            <a:r>
              <a:rPr lang="en-US" altLang="zh-TW" sz="3600" b="1" baseline="30000" dirty="0">
                <a:solidFill>
                  <a:srgbClr val="FF0000"/>
                </a:solidFill>
              </a:rPr>
              <a:t>2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</a:rPr>
              <a:t>Find LIS subsequence: O(n)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80" y="882756"/>
            <a:ext cx="7992888" cy="5040560"/>
          </a:xfrm>
        </p:spPr>
        <p:txBody>
          <a:bodyPr/>
          <a:lstStyle/>
          <a:p>
            <a:r>
              <a:rPr lang="en-US" altLang="zh-TW" dirty="0" smtClean="0"/>
              <a:t>Example: n=9</a:t>
            </a:r>
          </a:p>
          <a:p>
            <a:pPr lvl="1"/>
            <a:r>
              <a:rPr lang="en-US" altLang="zh-TW" dirty="0" smtClean="0"/>
              <a:t>X = {</a:t>
            </a:r>
            <a:r>
              <a:rPr lang="en-US" altLang="zh-TW" u="sng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, 5, 2, </a:t>
            </a:r>
            <a:r>
              <a:rPr lang="en-US" altLang="zh-TW" u="sng" dirty="0">
                <a:solidFill>
                  <a:srgbClr val="FF0000"/>
                </a:solidFill>
              </a:rPr>
              <a:t>8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, </a:t>
            </a:r>
            <a:r>
              <a:rPr lang="en-US" altLang="zh-TW" u="sng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, 1, 6,4}</a:t>
            </a:r>
          </a:p>
          <a:p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85750"/>
              </p:ext>
            </p:extLst>
          </p:nvPr>
        </p:nvGraphicFramePr>
        <p:xfrm>
          <a:off x="1277996" y="2230080"/>
          <a:ext cx="71639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91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  <a:gridCol w="712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index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LIS[0]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LIS[1]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LIS[2]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LIS[3]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LIS[4]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LIS[5]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LIS[6]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LIS[7]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LIS[8]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Final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橢圓 9"/>
          <p:cNvSpPr/>
          <p:nvPr/>
        </p:nvSpPr>
        <p:spPr bwMode="auto">
          <a:xfrm>
            <a:off x="356388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7092280" y="6285916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7812360" y="6285169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59112" y="170080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Length=3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2123728" y="335699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284380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3572415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843808" y="44270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3563888" y="478704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6411919" y="557838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5724128" y="555076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3572415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843808" y="554299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6411919" y="590063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5706754" y="5903035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橢圓 28"/>
          <p:cNvSpPr/>
          <p:nvPr/>
        </p:nvSpPr>
        <p:spPr bwMode="auto">
          <a:xfrm>
            <a:off x="3593156" y="5910804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3769489" y="3304817"/>
            <a:ext cx="2115922" cy="1225619"/>
          </a:xfrm>
          <a:custGeom>
            <a:avLst/>
            <a:gdLst>
              <a:gd name="connsiteX0" fmla="*/ 2115922 w 2115922"/>
              <a:gd name="connsiteY0" fmla="*/ 1225619 h 1225619"/>
              <a:gd name="connsiteX1" fmla="*/ 1542344 w 2115922"/>
              <a:gd name="connsiteY1" fmla="*/ 502412 h 1225619"/>
              <a:gd name="connsiteX2" fmla="*/ 669507 w 2115922"/>
              <a:gd name="connsiteY2" fmla="*/ 53525 h 1225619"/>
              <a:gd name="connsiteX3" fmla="*/ 87616 w 2115922"/>
              <a:gd name="connsiteY3" fmla="*/ 45212 h 1225619"/>
              <a:gd name="connsiteX4" fmla="*/ 12802 w 2115922"/>
              <a:gd name="connsiteY4" fmla="*/ 386034 h 12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922" h="1225619">
                <a:moveTo>
                  <a:pt x="2115922" y="1225619"/>
                </a:moveTo>
                <a:cubicBezTo>
                  <a:pt x="1949667" y="961690"/>
                  <a:pt x="1783413" y="697761"/>
                  <a:pt x="1542344" y="502412"/>
                </a:cubicBezTo>
                <a:cubicBezTo>
                  <a:pt x="1301275" y="307063"/>
                  <a:pt x="911962" y="129725"/>
                  <a:pt x="669507" y="53525"/>
                </a:cubicBezTo>
                <a:cubicBezTo>
                  <a:pt x="427052" y="-22675"/>
                  <a:pt x="197067" y="-10206"/>
                  <a:pt x="87616" y="45212"/>
                </a:cubicBezTo>
                <a:cubicBezTo>
                  <a:pt x="-21835" y="100630"/>
                  <a:pt x="-4517" y="243332"/>
                  <a:pt x="12802" y="386034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6026727" y="4395378"/>
            <a:ext cx="2086495" cy="1506658"/>
          </a:xfrm>
          <a:custGeom>
            <a:avLst/>
            <a:gdLst>
              <a:gd name="connsiteX0" fmla="*/ 2086495 w 2086495"/>
              <a:gd name="connsiteY0" fmla="*/ 1506658 h 1506658"/>
              <a:gd name="connsiteX1" fmla="*/ 1255222 w 2086495"/>
              <a:gd name="connsiteY1" fmla="*/ 268062 h 1506658"/>
              <a:gd name="connsiteX2" fmla="*/ 357448 w 2086495"/>
              <a:gd name="connsiteY2" fmla="*/ 2055 h 1506658"/>
              <a:gd name="connsiteX3" fmla="*/ 0 w 2086495"/>
              <a:gd name="connsiteY3" fmla="*/ 334564 h 150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495" h="1506658">
                <a:moveTo>
                  <a:pt x="2086495" y="1506658"/>
                </a:moveTo>
                <a:cubicBezTo>
                  <a:pt x="1814945" y="1012743"/>
                  <a:pt x="1543396" y="518829"/>
                  <a:pt x="1255222" y="268062"/>
                </a:cubicBezTo>
                <a:cubicBezTo>
                  <a:pt x="967048" y="17295"/>
                  <a:pt x="566652" y="-9029"/>
                  <a:pt x="357448" y="2055"/>
                </a:cubicBezTo>
                <a:cubicBezTo>
                  <a:pt x="148244" y="13139"/>
                  <a:pt x="74122" y="173851"/>
                  <a:pt x="0" y="334564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8424" y="292494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{9(1)}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388424" y="3255367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{5(1)}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388424" y="3615407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{2(1)}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388424" y="4005064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{2(1), 8(2)}</a:t>
            </a:r>
            <a:endParaRPr lang="zh-TW" altLang="en-US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388424" y="4407495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{2(1),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7(2)</a:t>
            </a:r>
            <a:r>
              <a:rPr lang="en-US" altLang="zh-TW" b="1" dirty="0" smtClean="0"/>
              <a:t>}</a:t>
            </a:r>
            <a:endParaRPr lang="zh-TW" altLang="en-US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388424" y="4767535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{2(1),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3(2</a:t>
            </a:r>
            <a:r>
              <a:rPr lang="en-US" altLang="zh-TW" b="1" dirty="0" smtClean="0"/>
              <a:t>)}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388424" y="5104525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</a:t>
            </a:r>
            <a:r>
              <a:rPr lang="en-US" altLang="zh-TW" b="1" u="sng" dirty="0" smtClean="0">
                <a:solidFill>
                  <a:srgbClr val="FF0000"/>
                </a:solidFill>
              </a:rPr>
              <a:t>1(1)</a:t>
            </a:r>
            <a:r>
              <a:rPr lang="en-US" altLang="zh-TW" b="1" dirty="0" smtClean="0"/>
              <a:t>, 3(2)}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388424" y="5487615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{1(1), 3(2),6(3)}</a:t>
            </a:r>
            <a:endParaRPr lang="zh-TW" altLang="en-US" b="1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388424" y="5847655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{1(1), 3(2),</a:t>
            </a:r>
            <a:r>
              <a:rPr lang="en-US" altLang="zh-TW" b="1" dirty="0" smtClean="0">
                <a:solidFill>
                  <a:srgbClr val="FF0000"/>
                </a:solidFill>
              </a:rPr>
              <a:t>4(3)</a:t>
            </a:r>
            <a:r>
              <a:rPr lang="en-US" altLang="zh-TW" b="1" dirty="0" smtClean="0"/>
              <a:t>}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062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03648" y="3140968"/>
            <a:ext cx="7572122" cy="1008112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Time </a:t>
            </a:r>
            <a:r>
              <a:rPr lang="en-US" altLang="zh-TW" dirty="0" err="1" smtClean="0"/>
              <a:t>Complexityy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</p:spPr>
            <p:txBody>
              <a:bodyPr/>
              <a:lstStyle/>
              <a:p>
                <a:endParaRPr lang="en-US" altLang="zh-TW" dirty="0"/>
              </a:p>
              <a:p>
                <a:r>
                  <a:rPr lang="en-US" altLang="zh-TW" dirty="0" smtClean="0"/>
                  <a:t>Recurrence formula: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LIS[0]=1 // base case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]=1+ max(LIS[j])        ,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..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𝒂𝒏𝒅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Answer: 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The highest LIS[k]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..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altLang="zh-TW" sz="2800" dirty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弧 4"/>
          <p:cNvSpPr/>
          <p:nvPr/>
        </p:nvSpPr>
        <p:spPr bwMode="auto">
          <a:xfrm>
            <a:off x="971600" y="2708920"/>
            <a:ext cx="533248" cy="1296144"/>
          </a:xfrm>
          <a:prstGeom prst="leftBrace">
            <a:avLst>
              <a:gd name="adj1" fmla="val 8333"/>
              <a:gd name="adj2" fmla="val 47955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284362" y="2062589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O(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nlogk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31640" y="5086925"/>
            <a:ext cx="7776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Find 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Length:O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(n)+O(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nlogk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)=O(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nlogk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</a:rPr>
              <a:t>Find LIS subsequence: O(n)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>
            <a:off x="7164288" y="1700808"/>
            <a:ext cx="50405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4572000" y="1054477"/>
            <a:ext cx="4403770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K is the length of LIS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196752"/>
            <a:ext cx="8496944" cy="5400600"/>
          </a:xfrm>
        </p:spPr>
        <p:txBody>
          <a:bodyPr/>
          <a:lstStyle/>
          <a:p>
            <a:r>
              <a:rPr lang="en-US" altLang="zh-TW"/>
              <a:t>Your company provides robots that can be used to pick up litter from fields after sporting events </a:t>
            </a:r>
            <a:r>
              <a:rPr lang="en-US" altLang="zh-TW" smtClean="0"/>
              <a:t>and concerts</a:t>
            </a:r>
            <a:r>
              <a:rPr lang="en-US" altLang="zh-TW"/>
              <a:t>. </a:t>
            </a:r>
            <a:endParaRPr lang="en-US" altLang="zh-TW" smtClean="0"/>
          </a:p>
          <a:p>
            <a:r>
              <a:rPr lang="en-US" altLang="zh-TW" smtClean="0"/>
              <a:t>Before </a:t>
            </a:r>
            <a:r>
              <a:rPr lang="en-US" altLang="zh-TW"/>
              <a:t>robots are assigned to a job, an aerial photograph of the field is marked with a grid.</a:t>
            </a:r>
          </a:p>
          <a:p>
            <a:r>
              <a:rPr lang="en-US" altLang="zh-TW"/>
              <a:t>Each location in the grid that </a:t>
            </a:r>
            <a:r>
              <a:rPr lang="en-US" altLang="zh-TW" u="sng">
                <a:solidFill>
                  <a:srgbClr val="FF0000"/>
                </a:solidFill>
              </a:rPr>
              <a:t>contains garbage is marked</a:t>
            </a:r>
            <a:r>
              <a:rPr lang="en-US" altLang="zh-TW"/>
              <a:t>. All robots </a:t>
            </a:r>
            <a:r>
              <a:rPr lang="en-US" altLang="zh-TW" u="sng">
                <a:solidFill>
                  <a:srgbClr val="FF0000"/>
                </a:solidFill>
              </a:rPr>
              <a:t>begin in the Northwest </a:t>
            </a:r>
            <a:r>
              <a:rPr lang="en-US" altLang="zh-TW" u="sng" smtClean="0">
                <a:solidFill>
                  <a:srgbClr val="FF0000"/>
                </a:solidFill>
              </a:rPr>
              <a:t>corner</a:t>
            </a:r>
            <a:r>
              <a:rPr lang="en-US" altLang="zh-TW" smtClean="0"/>
              <a:t> and </a:t>
            </a:r>
            <a:r>
              <a:rPr lang="en-US" altLang="zh-TW" u="sng">
                <a:solidFill>
                  <a:srgbClr val="FF0000"/>
                </a:solidFill>
              </a:rPr>
              <a:t>end their movement in the Southeast corner</a:t>
            </a:r>
            <a:r>
              <a:rPr lang="en-US" altLang="zh-TW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(1)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12489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63970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987824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411760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54746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75656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1549405" y="165545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844946" y="1662853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95337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9969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0044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(2)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25441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56509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35896" y="3729806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411760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282052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75656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1549405" y="1916832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844946" y="1662853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40717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9969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874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(3)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04435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893598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35896" y="3729806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006230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50897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75656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1549405" y="1916832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1547664" y="165545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91719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9969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7706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(4)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86548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14396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30366" y="3729806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411760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38114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75656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2259845" y="1916832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844946" y="1662853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720383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9969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7821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(5)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60493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430736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30366" y="3729806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006230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52165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75656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2259845" y="1916832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1539765" y="1662853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71451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9969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8579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(6)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57158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62613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30366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635896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08303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2259845" y="1899675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1549405" y="19049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0686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7782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(7)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70041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94613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878438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430166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565212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1539765" y="23755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827584" y="165545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4426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3312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(8)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85089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53507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878438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006230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47993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1539765" y="23755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1539765" y="165545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6573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3850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(9)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49176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10399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878438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635896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04965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1539765" y="23755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1539765" y="1916832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942958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9126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(10)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813656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7774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878438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30366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65709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1539765" y="23755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259845" y="1916832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53063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465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Descriptions(2/5)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052736"/>
            <a:ext cx="8496944" cy="5400600"/>
          </a:xfrm>
        </p:spPr>
        <p:txBody>
          <a:bodyPr/>
          <a:lstStyle/>
          <a:p>
            <a:r>
              <a:rPr lang="en-US" altLang="zh-TW"/>
              <a:t>A robot can only move in two directions, </a:t>
            </a:r>
            <a:r>
              <a:rPr lang="en-US" altLang="zh-TW" u="sng">
                <a:solidFill>
                  <a:srgbClr val="FF0000"/>
                </a:solidFill>
              </a:rPr>
              <a:t>either </a:t>
            </a:r>
            <a:r>
              <a:rPr lang="en-US" altLang="zh-TW" u="sng" smtClean="0">
                <a:solidFill>
                  <a:srgbClr val="FF0000"/>
                </a:solidFill>
              </a:rPr>
              <a:t>to the </a:t>
            </a:r>
            <a:r>
              <a:rPr lang="en-US" altLang="zh-TW" u="sng">
                <a:solidFill>
                  <a:srgbClr val="FF0000"/>
                </a:solidFill>
              </a:rPr>
              <a:t>East or South</a:t>
            </a:r>
            <a:r>
              <a:rPr lang="en-US" altLang="zh-TW"/>
              <a:t>. Upon entering a cell that contains garbage, the robot can be programmed to </a:t>
            </a:r>
            <a:r>
              <a:rPr lang="en-US" altLang="zh-TW" smtClean="0"/>
              <a:t>pick it </a:t>
            </a:r>
            <a:r>
              <a:rPr lang="en-US" altLang="zh-TW"/>
              <a:t>up before </a:t>
            </a:r>
            <a:r>
              <a:rPr lang="en-US" altLang="zh-TW" smtClean="0"/>
              <a:t>proceeding.</a:t>
            </a:r>
          </a:p>
          <a:p>
            <a:r>
              <a:rPr lang="en-US" altLang="zh-TW" smtClean="0"/>
              <a:t>Once </a:t>
            </a:r>
            <a:r>
              <a:rPr lang="en-US" altLang="zh-TW"/>
              <a:t>a robot reaches its destination at the Southeast corner it cannot </a:t>
            </a:r>
            <a:r>
              <a:rPr lang="en-US" altLang="zh-TW" smtClean="0"/>
              <a:t>be repositioned </a:t>
            </a:r>
            <a:r>
              <a:rPr lang="en-US" altLang="zh-TW"/>
              <a:t>or reused. </a:t>
            </a:r>
            <a:endParaRPr lang="en-US" altLang="zh-TW" smtClean="0"/>
          </a:p>
          <a:p>
            <a:r>
              <a:rPr lang="en-US" altLang="zh-TW" smtClean="0"/>
              <a:t>Since </a:t>
            </a:r>
            <a:r>
              <a:rPr lang="en-US" altLang="zh-TW"/>
              <a:t>your expenses are directly proportional to the number of robots used </a:t>
            </a:r>
            <a:r>
              <a:rPr lang="en-US" altLang="zh-TW" smtClean="0"/>
              <a:t>for a </a:t>
            </a:r>
            <a:r>
              <a:rPr lang="en-US" altLang="zh-TW"/>
              <a:t>particular job, you are interested in making the most out of them.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12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(11)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67606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18878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454502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411760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59294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827584" y="165545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627784" y="23755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671622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7970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(12)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55262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88551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454502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006230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30628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1539765" y="165545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627784" y="23755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270668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504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(13)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027477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2096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454502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82294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28790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1539765" y="1916832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627784" y="23755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91860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1398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(14)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984080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89938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454502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30366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4795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2267744" y="1916832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627784" y="23755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42919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2786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(15)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065097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574014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454502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878438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44864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1547664" y="23755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627784" y="23755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81254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9083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(16)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65427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85889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30566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411760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0383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827584" y="165545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267744" y="28529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18152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360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(17)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30289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624308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30566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987824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920385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1539765" y="165545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267744" y="28529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846054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2735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(18)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77892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07982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30566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654302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92161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1539765" y="1916832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267744" y="28529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46027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1323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(19)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29342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80694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30566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30366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657768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2259845" y="1916832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267744" y="28529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656950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3476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(20)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57280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926156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30566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878438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20893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1547664" y="23755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267744" y="28529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36436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174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/>
              <a:t>Your task would be to </a:t>
            </a:r>
            <a:r>
              <a:rPr lang="en-US" altLang="zh-TW" u="sng">
                <a:solidFill>
                  <a:srgbClr val="FF0000"/>
                </a:solidFill>
              </a:rPr>
              <a:t>use a </a:t>
            </a:r>
            <a:r>
              <a:rPr lang="en-US" altLang="zh-TW" u="sng" smtClean="0">
                <a:solidFill>
                  <a:srgbClr val="FF0000"/>
                </a:solidFill>
              </a:rPr>
              <a:t>robot to </a:t>
            </a:r>
            <a:r>
              <a:rPr lang="en-US" altLang="zh-TW" u="sng">
                <a:solidFill>
                  <a:srgbClr val="FF0000"/>
                </a:solidFill>
              </a:rPr>
              <a:t>clean the maximum number of cells containing garbage. </a:t>
            </a:r>
            <a:endParaRPr lang="en-US" altLang="zh-TW" u="sng" smtClean="0">
              <a:solidFill>
                <a:srgbClr val="FF0000"/>
              </a:solidFill>
            </a:endParaRPr>
          </a:p>
          <a:p>
            <a:r>
              <a:rPr lang="en-US" altLang="zh-TW" smtClean="0"/>
              <a:t>Now </a:t>
            </a:r>
            <a:r>
              <a:rPr lang="en-US" altLang="zh-TW"/>
              <a:t>there can be many ways to do this </a:t>
            </a:r>
            <a:r>
              <a:rPr lang="en-US" altLang="zh-TW" smtClean="0"/>
              <a:t>job, so </a:t>
            </a:r>
            <a:r>
              <a:rPr lang="en-US" altLang="zh-TW"/>
              <a:t>your task would be to </a:t>
            </a:r>
            <a:r>
              <a:rPr lang="en-US" altLang="zh-TW" u="sng">
                <a:solidFill>
                  <a:srgbClr val="FF0000"/>
                </a:solidFill>
              </a:rPr>
              <a:t>report that number of ways and show us one such sample</a:t>
            </a:r>
            <a:r>
              <a:rPr lang="en-US" altLang="zh-TW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87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(21)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31659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83387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30566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454502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21053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2619885" y="23755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267744" y="28529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53655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9482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(22)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74156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25988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06630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411760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93549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819685" y="165545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627784" y="28529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55469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2991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(23)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27213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46410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06630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006230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83092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1547664" y="165545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627784" y="28529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852382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6660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(24)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51597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81183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06630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82294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44963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1547664" y="1871480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627784" y="28529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51801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7043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(25)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663170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77925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06630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30366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74155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2267744" y="1871480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627784" y="28529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553777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3307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(26)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54327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67952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06630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806430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8237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1547664" y="23755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627784" y="28529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04122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253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(27)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25619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06303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06630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454502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48498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2619885" y="23755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627784" y="28529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839507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55284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2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 (28)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5620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14380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3166" y="1438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7631" y="1699386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7711" y="17093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7236" y="21904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7751" y="21904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2775" y="26521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8926" y="1385620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89990"/>
              </p:ext>
            </p:extLst>
          </p:nvPr>
        </p:nvGraphicFramePr>
        <p:xfrm>
          <a:off x="2215480" y="4199488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25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28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41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42</a:t>
                      </a:r>
                      <a:endParaRPr lang="zh-TW" altLang="en-US" b="1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63688" y="41914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496" y="908720"/>
            <a:ext cx="19479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row=6, col=7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454173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37146"/>
              </p:ext>
            </p:extLst>
          </p:nvPr>
        </p:nvGraphicFramePr>
        <p:xfrm>
          <a:off x="2193179" y="519958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549405" y="5169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LIS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06630" y="37594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i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030566" y="371703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chemeClr val="bg2"/>
                </a:solidFill>
              </a:rPr>
              <a:t>j</a:t>
            </a:r>
            <a:endParaRPr lang="zh-TW" altLang="en-US" b="1" i="1">
              <a:solidFill>
                <a:schemeClr val="bg2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15703"/>
              </p:ext>
            </p:extLst>
          </p:nvPr>
        </p:nvGraphicFramePr>
        <p:xfrm>
          <a:off x="2191438" y="5805264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rgbClr val="FF000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>
                        <a:solidFill>
                          <a:srgbClr val="FF000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403648" y="57460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2259845" y="28529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627784" y="2852936"/>
            <a:ext cx="295931" cy="26137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23618"/>
              </p:ext>
            </p:extLst>
          </p:nvPr>
        </p:nvGraphicFramePr>
        <p:xfrm>
          <a:off x="2215480" y="6410945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-1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1403648" y="635171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path</a:t>
            </a:r>
            <a:endParaRPr lang="zh-TW" altLang="en-US" b="1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8533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62" y="-11377"/>
            <a:ext cx="8334375" cy="244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564904"/>
            <a:ext cx="8326313" cy="35291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4096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4288"/>
            <a:ext cx="7858125" cy="682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14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Descriptions(4/5)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/>
              <a:t>You see your robot can traverse many cells without picking up garbage, so for us a valid </a:t>
            </a:r>
            <a:r>
              <a:rPr lang="en-US" altLang="zh-TW" smtClean="0"/>
              <a:t>solution would </a:t>
            </a:r>
            <a:r>
              <a:rPr lang="en-US" altLang="zh-TW"/>
              <a:t>be the sequence of cell numbers that the robot cleans. </a:t>
            </a:r>
            <a:endParaRPr lang="en-US" altLang="zh-TW" smtClean="0"/>
          </a:p>
          <a:p>
            <a:r>
              <a:rPr lang="en-US" altLang="zh-TW" smtClean="0"/>
              <a:t>The </a:t>
            </a:r>
            <a:r>
              <a:rPr lang="en-US" altLang="zh-TW"/>
              <a:t>robots only clean cells that </a:t>
            </a:r>
            <a:r>
              <a:rPr lang="en-US" altLang="zh-TW" smtClean="0"/>
              <a:t>contain garbage</a:t>
            </a:r>
            <a:r>
              <a:rPr lang="en-US" altLang="zh-TW"/>
              <a:t>; </a:t>
            </a:r>
            <a:r>
              <a:rPr lang="en-US" altLang="zh-TW" u="sng">
                <a:solidFill>
                  <a:srgbClr val="FF0000"/>
                </a:solidFill>
              </a:rPr>
              <a:t>but you can program them to avoid picking up garbage from specific cells</a:t>
            </a:r>
            <a:r>
              <a:rPr lang="en-US" altLang="zh-TW"/>
              <a:t>, if you would </a:t>
            </a:r>
            <a:r>
              <a:rPr lang="en-US" altLang="zh-TW" smtClean="0"/>
              <a:t>want to</a:t>
            </a:r>
            <a:r>
              <a:rPr lang="en-US" altLang="zh-TW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65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048625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53" y="2852936"/>
            <a:ext cx="4267200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95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Descriptions(5/5)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573016"/>
            <a:ext cx="8496944" cy="3068960"/>
          </a:xfrm>
          <a:solidFill>
            <a:srgbClr val="FFFF00"/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altLang="zh-TW" sz="2400"/>
              <a:t>In the figure above we show a field map that has </a:t>
            </a:r>
            <a:r>
              <a:rPr lang="en-US" altLang="zh-TW" sz="2400" u="sng">
                <a:solidFill>
                  <a:srgbClr val="FF0000"/>
                </a:solidFill>
              </a:rPr>
              <a:t>6 rows and 7 columns</a:t>
            </a:r>
            <a:r>
              <a:rPr lang="en-US" altLang="zh-TW" sz="2400"/>
              <a:t>. The cells in a field map </a:t>
            </a:r>
            <a:r>
              <a:rPr lang="en-US" altLang="zh-TW" sz="2400" smtClean="0"/>
              <a:t>are numbered </a:t>
            </a:r>
            <a:r>
              <a:rPr lang="en-US" altLang="zh-TW" sz="2400"/>
              <a:t>in row major order starting from 1. For the example shown here, the following 7 cells </a:t>
            </a:r>
            <a:r>
              <a:rPr lang="en-US" altLang="zh-TW" sz="2400" smtClean="0"/>
              <a:t>contain garbage</a:t>
            </a:r>
            <a:r>
              <a:rPr lang="en-US" altLang="zh-TW" sz="2400"/>
              <a:t>: 2 (1,2), 4 (1,4), 11 (2, 4), 13 (2, 6), 25 (4, 4), 28 (4, 7) and 41 (6, </a:t>
            </a:r>
            <a:r>
              <a:rPr lang="en-US" altLang="zh-TW" sz="2400" smtClean="0"/>
              <a:t>6). </a:t>
            </a:r>
            <a:r>
              <a:rPr lang="en-US" altLang="zh-TW" sz="2400"/>
              <a:t>Here cells are </a:t>
            </a:r>
            <a:r>
              <a:rPr lang="en-US" altLang="zh-TW" sz="2400" smtClean="0"/>
              <a:t>presented in </a:t>
            </a:r>
            <a:r>
              <a:rPr lang="en-US" altLang="zh-TW" sz="2400" u="sng">
                <a:solidFill>
                  <a:srgbClr val="FF0000"/>
                </a:solidFill>
              </a:rPr>
              <a:t>cell_number (row, column)</a:t>
            </a:r>
            <a:r>
              <a:rPr lang="en-US" altLang="zh-TW" sz="2400"/>
              <a:t> format. </a:t>
            </a:r>
            <a:r>
              <a:rPr lang="en-US" altLang="zh-TW" sz="2400" u="sng">
                <a:solidFill>
                  <a:srgbClr val="FF0000"/>
                </a:solidFill>
              </a:rPr>
              <a:t>Now the maximum number of cells that can be cleaned is 5</a:t>
            </a:r>
            <a:r>
              <a:rPr lang="en-US" altLang="zh-TW" sz="2400"/>
              <a:t>, </a:t>
            </a:r>
            <a:r>
              <a:rPr lang="en-US" altLang="zh-TW" sz="2400" smtClean="0"/>
              <a:t>and there </a:t>
            </a:r>
            <a:r>
              <a:rPr lang="en-US" altLang="zh-TW" sz="2400"/>
              <a:t>are </a:t>
            </a:r>
            <a:r>
              <a:rPr lang="en-US" altLang="zh-TW" sz="2400" smtClean="0"/>
              <a:t>four </a:t>
            </a:r>
            <a:r>
              <a:rPr lang="en-US" altLang="zh-TW" sz="2400"/>
              <a:t>different ways to do that:</a:t>
            </a:r>
            <a:endParaRPr lang="en-US" altLang="zh-TW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052736"/>
            <a:ext cx="7258050" cy="239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99592" y="11051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1158" y="110512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75623" y="1366502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95703" y="137647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15228" y="18575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25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55743" y="185759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28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310767" y="23192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41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296918" y="1052736"/>
            <a:ext cx="17410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13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28 </a:t>
            </a:r>
            <a:r>
              <a:rPr lang="en-US" altLang="zh-TW" sz="1600" b="1" i="1"/>
              <a:t>&gt;</a:t>
            </a:r>
          </a:p>
          <a:p>
            <a:r>
              <a:rPr lang="en-US" altLang="zh-TW" sz="1600" b="1" i="1"/>
              <a:t>&lt; </a:t>
            </a:r>
            <a:r>
              <a:rPr lang="en-US" altLang="zh-TW" sz="1600" b="1" smtClean="0"/>
              <a:t>2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11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25</a:t>
            </a:r>
            <a:r>
              <a:rPr lang="en-US" altLang="zh-TW" sz="1600" b="1" i="1" smtClean="0"/>
              <a:t>, </a:t>
            </a:r>
            <a:r>
              <a:rPr lang="en-US" altLang="zh-TW" sz="1600" b="1" smtClean="0"/>
              <a:t>41 </a:t>
            </a:r>
            <a:r>
              <a:rPr lang="en-US" altLang="zh-TW" sz="1600" b="1" i="1"/>
              <a:t>&gt;</a:t>
            </a:r>
            <a:endParaRPr lang="zh-TW" altLang="en-US" sz="1600" b="1"/>
          </a:p>
        </p:txBody>
      </p:sp>
    </p:spTree>
    <p:extLst>
      <p:ext uri="{BB962C8B-B14F-4D97-AF65-F5344CB8AC3E}">
        <p14:creationId xmlns:p14="http://schemas.microsoft.com/office/powerpoint/2010/main" val="260650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smtClean="0"/>
              <a:t>Input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367" y="980728"/>
            <a:ext cx="8496944" cy="5589240"/>
          </a:xfrm>
        </p:spPr>
        <p:txBody>
          <a:bodyPr/>
          <a:lstStyle/>
          <a:p>
            <a:r>
              <a:rPr lang="en-US" altLang="zh-TW" sz="2800"/>
              <a:t>An input file consists of one or more field maps followed by a line containing ‘-1 -1’ to signal the </a:t>
            </a:r>
            <a:r>
              <a:rPr lang="en-US" altLang="zh-TW" sz="2800" smtClean="0"/>
              <a:t>end of </a:t>
            </a:r>
            <a:r>
              <a:rPr lang="en-US" altLang="zh-TW" sz="2800"/>
              <a:t>the input data. </a:t>
            </a:r>
            <a:endParaRPr lang="en-US" altLang="zh-TW" sz="2800" smtClean="0"/>
          </a:p>
          <a:p>
            <a:r>
              <a:rPr lang="en-US" altLang="zh-TW" sz="2800" smtClean="0"/>
              <a:t>The </a:t>
            </a:r>
            <a:r>
              <a:rPr lang="en-US" altLang="zh-TW" sz="2800"/>
              <a:t>description of a field map </a:t>
            </a:r>
            <a:r>
              <a:rPr lang="en-US" altLang="zh-TW" sz="2800" u="sng">
                <a:solidFill>
                  <a:srgbClr val="FF0000"/>
                </a:solidFill>
              </a:rPr>
              <a:t>starts with the number of rows and the number </a:t>
            </a:r>
            <a:r>
              <a:rPr lang="en-US" altLang="zh-TW" sz="2800" u="sng" smtClean="0">
                <a:solidFill>
                  <a:srgbClr val="FF0000"/>
                </a:solidFill>
              </a:rPr>
              <a:t>of columns</a:t>
            </a:r>
            <a:r>
              <a:rPr lang="en-US" altLang="zh-TW" sz="2800" smtClean="0"/>
              <a:t> </a:t>
            </a:r>
            <a:r>
              <a:rPr lang="en-US" altLang="zh-TW" sz="2800"/>
              <a:t>in the grid. Then in the subsequent lines, the garbage locations follows. The </a:t>
            </a:r>
            <a:r>
              <a:rPr lang="en-US" altLang="zh-TW" sz="2800" u="sng">
                <a:solidFill>
                  <a:srgbClr val="FF0000"/>
                </a:solidFill>
              </a:rPr>
              <a:t>end of a </a:t>
            </a:r>
            <a:r>
              <a:rPr lang="en-US" altLang="zh-TW" sz="2800" u="sng" smtClean="0">
                <a:solidFill>
                  <a:srgbClr val="FF0000"/>
                </a:solidFill>
              </a:rPr>
              <a:t>field map </a:t>
            </a:r>
            <a:r>
              <a:rPr lang="en-US" altLang="zh-TW" sz="2800" u="sng">
                <a:solidFill>
                  <a:srgbClr val="FF0000"/>
                </a:solidFill>
              </a:rPr>
              <a:t>is signaled by ‘0 0’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r>
              <a:rPr lang="en-US" altLang="zh-TW" sz="2800" smtClean="0"/>
              <a:t>Each </a:t>
            </a:r>
            <a:r>
              <a:rPr lang="en-US" altLang="zh-TW" sz="2800"/>
              <a:t>garbage location </a:t>
            </a:r>
            <a:r>
              <a:rPr lang="en-US" altLang="zh-TW" sz="2800" u="sng">
                <a:solidFill>
                  <a:srgbClr val="FF0000"/>
                </a:solidFill>
              </a:rPr>
              <a:t>consists of two integers, the row and column</a:t>
            </a:r>
            <a:r>
              <a:rPr lang="en-US" altLang="zh-TW" sz="2800"/>
              <a:t>, </a:t>
            </a:r>
            <a:r>
              <a:rPr lang="en-US" altLang="zh-TW" sz="2800" smtClean="0"/>
              <a:t>separated by </a:t>
            </a:r>
            <a:r>
              <a:rPr lang="en-US" altLang="zh-TW" sz="2800"/>
              <a:t>a single space. The rows and columns are numbered as shown in Figure </a:t>
            </a:r>
            <a:r>
              <a:rPr lang="en-US" altLang="zh-TW" sz="2800" smtClean="0"/>
              <a:t>1.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785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smtClean="0"/>
              <a:t>Input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367" y="980728"/>
            <a:ext cx="8496944" cy="5589240"/>
          </a:xfrm>
        </p:spPr>
        <p:txBody>
          <a:bodyPr/>
          <a:lstStyle/>
          <a:p>
            <a:r>
              <a:rPr lang="en-US" altLang="zh-TW" sz="2800" smtClean="0"/>
              <a:t>The </a:t>
            </a:r>
            <a:r>
              <a:rPr lang="en-US" altLang="zh-TW" sz="2800"/>
              <a:t>garbage </a:t>
            </a:r>
            <a:r>
              <a:rPr lang="en-US" altLang="zh-TW" sz="2800" smtClean="0"/>
              <a:t>locations </a:t>
            </a:r>
            <a:r>
              <a:rPr lang="en-US" altLang="zh-TW" sz="2800" u="sng" smtClean="0">
                <a:solidFill>
                  <a:srgbClr val="FF0000"/>
                </a:solidFill>
              </a:rPr>
              <a:t>will </a:t>
            </a:r>
            <a:r>
              <a:rPr lang="en-US" altLang="zh-TW" sz="2800" u="sng">
                <a:solidFill>
                  <a:srgbClr val="FF0000"/>
                </a:solidFill>
              </a:rPr>
              <a:t>not be given in any specific order</a:t>
            </a:r>
            <a:r>
              <a:rPr lang="en-US" altLang="zh-TW" sz="2800"/>
              <a:t>. And a location </a:t>
            </a:r>
            <a:r>
              <a:rPr lang="en-US" altLang="zh-TW" sz="2800" u="sng">
                <a:solidFill>
                  <a:srgbClr val="FF0000"/>
                </a:solidFill>
              </a:rPr>
              <a:t>would not be reported twice for a field map</a:t>
            </a:r>
            <a:r>
              <a:rPr lang="en-US" altLang="zh-TW" sz="2800"/>
              <a:t>.</a:t>
            </a:r>
          </a:p>
          <a:p>
            <a:r>
              <a:rPr lang="en-US" altLang="zh-TW" sz="2800"/>
              <a:t>Please note that for all the test cases you are required to solve, the field map would be of </a:t>
            </a:r>
            <a:r>
              <a:rPr lang="en-US" altLang="zh-TW" sz="2800" u="sng">
                <a:solidFill>
                  <a:srgbClr val="FF0000"/>
                </a:solidFill>
              </a:rPr>
              <a:t>at most </a:t>
            </a:r>
            <a:r>
              <a:rPr lang="en-US" altLang="zh-TW" sz="2800" u="sng" smtClean="0">
                <a:solidFill>
                  <a:srgbClr val="FF0000"/>
                </a:solidFill>
              </a:rPr>
              <a:t>100 rows </a:t>
            </a:r>
            <a:r>
              <a:rPr lang="en-US" altLang="zh-TW" sz="2800" u="sng">
                <a:solidFill>
                  <a:srgbClr val="FF0000"/>
                </a:solidFill>
              </a:rPr>
              <a:t>and 100 columns</a:t>
            </a:r>
            <a:r>
              <a:rPr lang="en-US" altLang="zh-TW" sz="2800"/>
              <a:t>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722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Output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040560"/>
          </a:xfrm>
        </p:spPr>
        <p:txBody>
          <a:bodyPr/>
          <a:lstStyle/>
          <a:p>
            <a:r>
              <a:rPr lang="en-US" altLang="zh-TW"/>
              <a:t>The output for each test case </a:t>
            </a:r>
            <a:r>
              <a:rPr lang="en-US" altLang="zh-TW" u="sng">
                <a:solidFill>
                  <a:srgbClr val="FF0000"/>
                </a:solidFill>
              </a:rPr>
              <a:t>starts with the serial number (starting from 1)</a:t>
            </a:r>
            <a:r>
              <a:rPr lang="en-US" altLang="zh-TW"/>
              <a:t> for that test case. </a:t>
            </a:r>
            <a:endParaRPr lang="en-US" altLang="zh-TW" smtClean="0"/>
          </a:p>
          <a:p>
            <a:r>
              <a:rPr lang="en-US" altLang="zh-TW" smtClean="0"/>
              <a:t>Then</a:t>
            </a:r>
            <a:r>
              <a:rPr lang="en-US" altLang="zh-TW"/>
              <a:t> </a:t>
            </a:r>
            <a:r>
              <a:rPr lang="en-US" altLang="zh-TW" smtClean="0"/>
              <a:t>the </a:t>
            </a:r>
            <a:r>
              <a:rPr lang="en-US" altLang="zh-TW"/>
              <a:t>following integers are listed on a line: 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i="1" u="sng" smtClean="0">
                <a:solidFill>
                  <a:srgbClr val="FF0000"/>
                </a:solidFill>
              </a:rPr>
              <a:t>N </a:t>
            </a:r>
            <a:r>
              <a:rPr lang="en-US" altLang="zh-TW" u="sng">
                <a:solidFill>
                  <a:srgbClr val="FF0000"/>
                </a:solidFill>
              </a:rPr>
              <a:t>the maximum number of cells that the robot can clean</a:t>
            </a:r>
            <a:r>
              <a:rPr lang="en-US" altLang="zh-TW"/>
              <a:t>, 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i="1" u="sng" smtClean="0">
                <a:solidFill>
                  <a:srgbClr val="FF0000"/>
                </a:solidFill>
              </a:rPr>
              <a:t>C </a:t>
            </a:r>
            <a:r>
              <a:rPr lang="en-US" altLang="zh-TW" u="sng" smtClean="0">
                <a:solidFill>
                  <a:srgbClr val="FF0000"/>
                </a:solidFill>
              </a:rPr>
              <a:t>the </a:t>
            </a:r>
            <a:r>
              <a:rPr lang="en-US" altLang="zh-TW" u="sng">
                <a:solidFill>
                  <a:srgbClr val="FF0000"/>
                </a:solidFill>
              </a:rPr>
              <a:t>number of ways that these </a:t>
            </a:r>
            <a:r>
              <a:rPr lang="en-US" altLang="zh-TW" i="1" u="sng">
                <a:solidFill>
                  <a:srgbClr val="FF0000"/>
                </a:solidFill>
              </a:rPr>
              <a:t>N </a:t>
            </a:r>
            <a:r>
              <a:rPr lang="en-US" altLang="zh-TW" u="sng">
                <a:solidFill>
                  <a:srgbClr val="FF0000"/>
                </a:solidFill>
              </a:rPr>
              <a:t>cells can be </a:t>
            </a:r>
            <a:r>
              <a:rPr lang="en-US" altLang="zh-TW" u="sng" smtClean="0">
                <a:solidFill>
                  <a:srgbClr val="FF0000"/>
                </a:solidFill>
              </a:rPr>
              <a:t>cleaned</a:t>
            </a:r>
            <a:endParaRPr lang="en-US" altLang="zh-TW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i="1" u="sng" smtClean="0">
                <a:solidFill>
                  <a:srgbClr val="FF0000"/>
                </a:solidFill>
              </a:rPr>
              <a:t>N </a:t>
            </a:r>
            <a:r>
              <a:rPr lang="en-US" altLang="zh-TW" u="sng">
                <a:solidFill>
                  <a:srgbClr val="FF0000"/>
                </a:solidFill>
              </a:rPr>
              <a:t>numbers describing one possible </a:t>
            </a:r>
            <a:r>
              <a:rPr lang="en-US" altLang="zh-TW" u="sng" smtClean="0">
                <a:solidFill>
                  <a:srgbClr val="FF0000"/>
                </a:solidFill>
              </a:rPr>
              <a:t>sequence </a:t>
            </a:r>
            <a:r>
              <a:rPr lang="en-US" altLang="zh-TW" smtClean="0"/>
              <a:t>of </a:t>
            </a:r>
            <a:r>
              <a:rPr lang="en-US" altLang="zh-TW"/>
              <a:t>cell numbers that the robot will clean.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720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8001</TotalTime>
  <Words>4455</Words>
  <Application>Microsoft Office PowerPoint</Application>
  <PresentationFormat>如螢幕大小 (4:3)</PresentationFormat>
  <Paragraphs>1988</Paragraphs>
  <Slides>50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1" baseType="lpstr">
      <vt:lpstr>古典-1</vt:lpstr>
      <vt:lpstr>Uva 10599</vt:lpstr>
      <vt:lpstr>Problem Descriptions(1/5)</vt:lpstr>
      <vt:lpstr>Problem Descriptions(2/5)</vt:lpstr>
      <vt:lpstr>Problem Descriptions(3/5)</vt:lpstr>
      <vt:lpstr>Problem Descriptions(4/5)</vt:lpstr>
      <vt:lpstr>Problem Descriptions(5/5)</vt:lpstr>
      <vt:lpstr>Input (1/2)</vt:lpstr>
      <vt:lpstr>Input (2/2)</vt:lpstr>
      <vt:lpstr>Output (1/2)</vt:lpstr>
      <vt:lpstr>Output (2/2)</vt:lpstr>
      <vt:lpstr>Sample Input / Output</vt:lpstr>
      <vt:lpstr>Longest Increasing Subsequence</vt:lpstr>
      <vt:lpstr>Longest Increasing Subsequence</vt:lpstr>
      <vt:lpstr>Example</vt:lpstr>
      <vt:lpstr>Example</vt:lpstr>
      <vt:lpstr>Example</vt:lpstr>
      <vt:lpstr>Time Complexityy</vt:lpstr>
      <vt:lpstr>Example</vt:lpstr>
      <vt:lpstr>Time Complexityy</vt:lpstr>
      <vt:lpstr>Solution (1)</vt:lpstr>
      <vt:lpstr>Solution (2)</vt:lpstr>
      <vt:lpstr>Solution (3)</vt:lpstr>
      <vt:lpstr>Solution (4)</vt:lpstr>
      <vt:lpstr>Solution (5)</vt:lpstr>
      <vt:lpstr>Solution (6)</vt:lpstr>
      <vt:lpstr>Solution (7)</vt:lpstr>
      <vt:lpstr>Solution (8)</vt:lpstr>
      <vt:lpstr>Solution (9)</vt:lpstr>
      <vt:lpstr>Solution (10)</vt:lpstr>
      <vt:lpstr>Solution (11)</vt:lpstr>
      <vt:lpstr>Solution (12)</vt:lpstr>
      <vt:lpstr>Solution (13)</vt:lpstr>
      <vt:lpstr>Solution (14)</vt:lpstr>
      <vt:lpstr>Solution (15)</vt:lpstr>
      <vt:lpstr>Solution (16)</vt:lpstr>
      <vt:lpstr>Solution (17)</vt:lpstr>
      <vt:lpstr>Solution (18)</vt:lpstr>
      <vt:lpstr>Solution (19)</vt:lpstr>
      <vt:lpstr>Solution (20)</vt:lpstr>
      <vt:lpstr>Solution (21)</vt:lpstr>
      <vt:lpstr>Solution (22)</vt:lpstr>
      <vt:lpstr>Solution (23)</vt:lpstr>
      <vt:lpstr>Solution (24)</vt:lpstr>
      <vt:lpstr>Solution (25)</vt:lpstr>
      <vt:lpstr>Solution (26)</vt:lpstr>
      <vt:lpstr>Solution (27)</vt:lpstr>
      <vt:lpstr>Solution (28)</vt:lpstr>
      <vt:lpstr>PowerPoint 簡報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2666</cp:revision>
  <dcterms:created xsi:type="dcterms:W3CDTF">2007-09-17T04:06:35Z</dcterms:created>
  <dcterms:modified xsi:type="dcterms:W3CDTF">2021-09-29T11:48:28Z</dcterms:modified>
</cp:coreProperties>
</file>