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sldIdLst>
    <p:sldId id="256" r:id="rId2"/>
    <p:sldId id="373" r:id="rId3"/>
    <p:sldId id="566" r:id="rId4"/>
    <p:sldId id="567" r:id="rId5"/>
    <p:sldId id="568" r:id="rId6"/>
    <p:sldId id="494" r:id="rId7"/>
    <p:sldId id="552" r:id="rId8"/>
    <p:sldId id="496" r:id="rId9"/>
    <p:sldId id="570" r:id="rId10"/>
    <p:sldId id="571" r:id="rId11"/>
    <p:sldId id="572" r:id="rId12"/>
    <p:sldId id="575" r:id="rId13"/>
    <p:sldId id="578" r:id="rId14"/>
    <p:sldId id="574" r:id="rId15"/>
    <p:sldId id="577" r:id="rId1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FF"/>
    <a:srgbClr val="0000CC"/>
    <a:srgbClr val="0000FF"/>
    <a:srgbClr val="F8F8F8"/>
    <a:srgbClr val="000066"/>
    <a:srgbClr val="00CC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 autoAdjust="0"/>
    <p:restoredTop sz="87840" autoAdjust="0"/>
  </p:normalViewPr>
  <p:slideViewPr>
    <p:cSldViewPr>
      <p:cViewPr varScale="1">
        <p:scale>
          <a:sx n="65" d="100"/>
          <a:sy n="65" d="100"/>
        </p:scale>
        <p:origin x="-122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99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>
                <a:latin typeface="Arial" charset="0"/>
              </a:rPr>
              <a:t>Uva</a:t>
            </a:r>
            <a:r>
              <a:rPr lang="en-US" altLang="zh-TW" dirty="0" smtClean="0">
                <a:latin typeface="Arial" charset="0"/>
              </a:rPr>
              <a:t> 00167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600" y="3573016"/>
            <a:ext cx="7488832" cy="1360488"/>
          </a:xfrm>
        </p:spPr>
        <p:txBody>
          <a:bodyPr/>
          <a:lstStyle/>
          <a:p>
            <a:r>
              <a:rPr lang="en-US" altLang="zh-TW" sz="4400" dirty="0"/>
              <a:t>The Sultan's Successors</a:t>
            </a:r>
          </a:p>
          <a:p>
            <a:endParaRPr lang="en-US" altLang="zh-TW" dirty="0"/>
          </a:p>
          <a:p>
            <a:pPr eaLnBrk="1" hangingPunct="1"/>
            <a:r>
              <a:rPr lang="en-US" altLang="zh-TW" dirty="0" smtClean="0">
                <a:latin typeface="Arial" charset="0"/>
              </a:rPr>
              <a:t>Time: 3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14298" y="6731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Backtracking and Recursive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08121"/>
              </p:ext>
            </p:extLst>
          </p:nvPr>
        </p:nvGraphicFramePr>
        <p:xfrm>
          <a:off x="1187624" y="2204864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323528" y="2164794"/>
            <a:ext cx="608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row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42725" y="2132856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259632" y="1758007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87624" y="1412776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col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896126"/>
              </p:ext>
            </p:extLst>
          </p:nvPr>
        </p:nvGraphicFramePr>
        <p:xfrm>
          <a:off x="4212152" y="2204864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3348056" y="2164794"/>
            <a:ext cx="608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row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67253" y="2132856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284160" y="1758007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212152" y="1412776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col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494272"/>
              </p:ext>
            </p:extLst>
          </p:nvPr>
        </p:nvGraphicFramePr>
        <p:xfrm>
          <a:off x="7308304" y="2132856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444208" y="2092786"/>
            <a:ext cx="608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row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63405" y="2060848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380312" y="1685999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308304" y="1340768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col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435272"/>
              </p:ext>
            </p:extLst>
          </p:nvPr>
        </p:nvGraphicFramePr>
        <p:xfrm>
          <a:off x="1178237" y="1052736"/>
          <a:ext cx="17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390036"/>
              </p:ext>
            </p:extLst>
          </p:nvPr>
        </p:nvGraphicFramePr>
        <p:xfrm>
          <a:off x="4212152" y="1052736"/>
          <a:ext cx="17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056994"/>
              </p:ext>
            </p:extLst>
          </p:nvPr>
        </p:nvGraphicFramePr>
        <p:xfrm>
          <a:off x="7308304" y="1041936"/>
          <a:ext cx="17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73372"/>
              </p:ext>
            </p:extLst>
          </p:nvPr>
        </p:nvGraphicFramePr>
        <p:xfrm>
          <a:off x="1187624" y="5099700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323528" y="5059630"/>
            <a:ext cx="608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row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42725" y="5027692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259632" y="4652843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187624" y="430761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col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724671"/>
              </p:ext>
            </p:extLst>
          </p:nvPr>
        </p:nvGraphicFramePr>
        <p:xfrm>
          <a:off x="4212152" y="5099700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3348056" y="5059630"/>
            <a:ext cx="608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row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867253" y="5027692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284160" y="4652843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212152" y="430761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col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25357"/>
              </p:ext>
            </p:extLst>
          </p:nvPr>
        </p:nvGraphicFramePr>
        <p:xfrm>
          <a:off x="7308304" y="5027692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6444208" y="4987622"/>
            <a:ext cx="608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row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963405" y="4955684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7380312" y="4580835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308304" y="4235604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col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389497"/>
              </p:ext>
            </p:extLst>
          </p:nvPr>
        </p:nvGraphicFramePr>
        <p:xfrm>
          <a:off x="1178237" y="3947572"/>
          <a:ext cx="17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855216"/>
              </p:ext>
            </p:extLst>
          </p:nvPr>
        </p:nvGraphicFramePr>
        <p:xfrm>
          <a:off x="4212152" y="3947572"/>
          <a:ext cx="17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006823"/>
              </p:ext>
            </p:extLst>
          </p:nvPr>
        </p:nvGraphicFramePr>
        <p:xfrm>
          <a:off x="7308304" y="3936772"/>
          <a:ext cx="17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030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14298" y="6731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Backtracking and Recursive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629995"/>
              </p:ext>
            </p:extLst>
          </p:nvPr>
        </p:nvGraphicFramePr>
        <p:xfrm>
          <a:off x="1187624" y="2204864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323528" y="2164794"/>
            <a:ext cx="608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row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42725" y="2132856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259632" y="1758007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87624" y="1412776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col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993741"/>
              </p:ext>
            </p:extLst>
          </p:nvPr>
        </p:nvGraphicFramePr>
        <p:xfrm>
          <a:off x="4212152" y="2204864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3348056" y="2164794"/>
            <a:ext cx="608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row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67253" y="2132856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284160" y="1758007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212152" y="1412776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col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33040"/>
              </p:ext>
            </p:extLst>
          </p:nvPr>
        </p:nvGraphicFramePr>
        <p:xfrm>
          <a:off x="7308304" y="2132856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444208" y="2092786"/>
            <a:ext cx="608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row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63405" y="2060848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380312" y="1685999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308304" y="1340768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col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00634"/>
              </p:ext>
            </p:extLst>
          </p:nvPr>
        </p:nvGraphicFramePr>
        <p:xfrm>
          <a:off x="1178237" y="1052736"/>
          <a:ext cx="17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432815"/>
              </p:ext>
            </p:extLst>
          </p:nvPr>
        </p:nvGraphicFramePr>
        <p:xfrm>
          <a:off x="4212152" y="1052736"/>
          <a:ext cx="17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1448"/>
              </p:ext>
            </p:extLst>
          </p:nvPr>
        </p:nvGraphicFramePr>
        <p:xfrm>
          <a:off x="7308304" y="1041936"/>
          <a:ext cx="17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317773"/>
              </p:ext>
            </p:extLst>
          </p:nvPr>
        </p:nvGraphicFramePr>
        <p:xfrm>
          <a:off x="1187624" y="5099700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323528" y="5059630"/>
            <a:ext cx="608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row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42725" y="5027692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259632" y="4652843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187624" y="430761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col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34058"/>
              </p:ext>
            </p:extLst>
          </p:nvPr>
        </p:nvGraphicFramePr>
        <p:xfrm>
          <a:off x="4212152" y="5099700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3348056" y="5059630"/>
            <a:ext cx="608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row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867253" y="5027692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284160" y="4652843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212152" y="430761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col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502594"/>
              </p:ext>
            </p:extLst>
          </p:nvPr>
        </p:nvGraphicFramePr>
        <p:xfrm>
          <a:off x="7308304" y="5027692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6444208" y="4987622"/>
            <a:ext cx="608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row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963405" y="4955684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7380312" y="4580835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308304" y="4235604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col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472822"/>
              </p:ext>
            </p:extLst>
          </p:nvPr>
        </p:nvGraphicFramePr>
        <p:xfrm>
          <a:off x="1178237" y="3947572"/>
          <a:ext cx="17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852870"/>
              </p:ext>
            </p:extLst>
          </p:nvPr>
        </p:nvGraphicFramePr>
        <p:xfrm>
          <a:off x="4212152" y="3947572"/>
          <a:ext cx="17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197415"/>
              </p:ext>
            </p:extLst>
          </p:nvPr>
        </p:nvGraphicFramePr>
        <p:xfrm>
          <a:off x="7308304" y="3936772"/>
          <a:ext cx="17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7346992" y="764704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5+14+3+12=34</a:t>
            </a:r>
            <a:endParaRPr lang="zh-TW" altLang="en-US" sz="1600" b="1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7301959" y="3630508"/>
            <a:ext cx="1370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9+2+15+8=34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41751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Backtracking and Recursiv</a:t>
            </a:r>
            <a:r>
              <a:rPr lang="en-US" altLang="zh-TW" dirty="0"/>
              <a:t>e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7488832" cy="44115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3888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Backtracking and Recursiv</a:t>
            </a:r>
            <a:r>
              <a:rPr lang="en-US" altLang="zh-TW" dirty="0"/>
              <a:t>e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8106491" cy="5400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cxnSp>
        <p:nvCxnSpPr>
          <p:cNvPr id="6" name="直線單箭頭接點 5"/>
          <p:cNvCxnSpPr/>
          <p:nvPr/>
        </p:nvCxnSpPr>
        <p:spPr bwMode="auto">
          <a:xfrm flipH="1">
            <a:off x="3203848" y="1268760"/>
            <a:ext cx="576064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字方塊 6"/>
          <p:cNvSpPr txBox="1"/>
          <p:nvPr/>
        </p:nvSpPr>
        <p:spPr>
          <a:xfrm>
            <a:off x="3779912" y="980728"/>
            <a:ext cx="2736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FF0000"/>
                </a:solidFill>
              </a:rPr>
              <a:t>改</a:t>
            </a:r>
            <a:r>
              <a:rPr lang="zh-TW" altLang="en-US" smtClean="0">
                <a:solidFill>
                  <a:srgbClr val="FF0000"/>
                </a:solidFill>
              </a:rPr>
              <a:t>為</a:t>
            </a:r>
            <a:r>
              <a:rPr lang="en-US" altLang="zh-TW" smtClean="0">
                <a:solidFill>
                  <a:srgbClr val="FF0000"/>
                </a:solidFill>
              </a:rPr>
              <a:t>9</a:t>
            </a:r>
            <a:r>
              <a:rPr lang="zh-TW" altLang="en-US" smtClean="0">
                <a:solidFill>
                  <a:srgbClr val="FF0000"/>
                </a:solidFill>
              </a:rPr>
              <a:t>，因為是</a:t>
            </a:r>
            <a:r>
              <a:rPr lang="en-US" altLang="zh-TW">
                <a:solidFill>
                  <a:srgbClr val="FF0000"/>
                </a:solidFill>
              </a:rPr>
              <a:t> </a:t>
            </a:r>
            <a:r>
              <a:rPr lang="en-US" altLang="zh-TW" smtClean="0">
                <a:solidFill>
                  <a:srgbClr val="FF0000"/>
                </a:solidFill>
              </a:rPr>
              <a:t>1~8</a:t>
            </a:r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985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64" y="1105449"/>
            <a:ext cx="7505271" cy="52417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矩形 17"/>
          <p:cNvSpPr/>
          <p:nvPr/>
        </p:nvSpPr>
        <p:spPr bwMode="auto">
          <a:xfrm>
            <a:off x="6449310" y="548680"/>
            <a:ext cx="2694690" cy="352839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084168" y="87015"/>
            <a:ext cx="2217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place_queens</a:t>
            </a:r>
            <a:r>
              <a:rPr lang="en-US" altLang="zh-TW" b="1" dirty="0" smtClean="0"/>
              <a:t>[i]</a:t>
            </a:r>
            <a:endParaRPr lang="zh-TW" altLang="en-US" b="1" dirty="0"/>
          </a:p>
        </p:txBody>
      </p:sp>
      <p:sp>
        <p:nvSpPr>
          <p:cNvPr id="4" name="矩形 3"/>
          <p:cNvSpPr/>
          <p:nvPr/>
        </p:nvSpPr>
        <p:spPr bwMode="auto">
          <a:xfrm>
            <a:off x="7339491" y="2105273"/>
            <a:ext cx="1804508" cy="1497360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533555" y="1196752"/>
            <a:ext cx="255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c</a:t>
            </a:r>
            <a:endParaRPr lang="zh-TW" altLang="en-US" b="1" dirty="0"/>
          </a:p>
        </p:txBody>
      </p:sp>
      <p:cxnSp>
        <p:nvCxnSpPr>
          <p:cNvPr id="7" name="直線單箭頭接點 6"/>
          <p:cNvCxnSpPr/>
          <p:nvPr/>
        </p:nvCxnSpPr>
        <p:spPr bwMode="auto">
          <a:xfrm>
            <a:off x="8694016" y="1626757"/>
            <a:ext cx="0" cy="4785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文字方塊 7"/>
          <p:cNvSpPr txBox="1"/>
          <p:nvPr/>
        </p:nvSpPr>
        <p:spPr>
          <a:xfrm>
            <a:off x="6449310" y="2790081"/>
            <a:ext cx="255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r</a:t>
            </a:r>
            <a:endParaRPr lang="zh-TW" altLang="en-US" b="1" dirty="0"/>
          </a:p>
        </p:txBody>
      </p:sp>
      <p:cxnSp>
        <p:nvCxnSpPr>
          <p:cNvPr id="10" name="直線單箭頭接點 9"/>
          <p:cNvCxnSpPr/>
          <p:nvPr/>
        </p:nvCxnSpPr>
        <p:spPr bwMode="auto">
          <a:xfrm flipV="1">
            <a:off x="6770232" y="3041378"/>
            <a:ext cx="546341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文字方塊 10"/>
          <p:cNvSpPr txBox="1"/>
          <p:nvPr/>
        </p:nvSpPr>
        <p:spPr>
          <a:xfrm>
            <a:off x="6876256" y="486416"/>
            <a:ext cx="214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 smtClean="0"/>
              <a:t>i</a:t>
            </a:r>
            <a:endParaRPr lang="zh-TW" altLang="en-US" b="1" i="1" dirty="0"/>
          </a:p>
        </p:txBody>
      </p:sp>
      <p:cxnSp>
        <p:nvCxnSpPr>
          <p:cNvPr id="13" name="直線單箭頭接點 12"/>
          <p:cNvCxnSpPr/>
          <p:nvPr/>
        </p:nvCxnSpPr>
        <p:spPr bwMode="auto">
          <a:xfrm flipV="1">
            <a:off x="7179335" y="707506"/>
            <a:ext cx="27375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/>
          <p:cNvSpPr/>
          <p:nvPr/>
        </p:nvSpPr>
        <p:spPr bwMode="auto">
          <a:xfrm>
            <a:off x="7125526" y="923528"/>
            <a:ext cx="2003714" cy="34938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105641" y="836712"/>
            <a:ext cx="2398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/>
              <a:t>place_queens</a:t>
            </a:r>
            <a:endParaRPr lang="zh-TW" altLang="en-US" b="1" dirty="0"/>
          </a:p>
        </p:txBody>
      </p:sp>
      <p:sp>
        <p:nvSpPr>
          <p:cNvPr id="16" name="矩形 15"/>
          <p:cNvSpPr/>
          <p:nvPr/>
        </p:nvSpPr>
        <p:spPr bwMode="auto">
          <a:xfrm>
            <a:off x="7581707" y="2891408"/>
            <a:ext cx="230653" cy="2495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533555" y="2853953"/>
            <a:ext cx="291504" cy="24956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512473" y="1626756"/>
            <a:ext cx="214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 smtClean="0"/>
              <a:t>i</a:t>
            </a:r>
            <a:endParaRPr lang="zh-TW" altLang="en-US" b="1" i="1" dirty="0"/>
          </a:p>
        </p:txBody>
      </p:sp>
      <p:sp>
        <p:nvSpPr>
          <p:cNvPr id="24" name="矩形 23"/>
          <p:cNvSpPr/>
          <p:nvPr/>
        </p:nvSpPr>
        <p:spPr bwMode="auto">
          <a:xfrm>
            <a:off x="7884368" y="2420888"/>
            <a:ext cx="286398" cy="2495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7" name="直線接點 26"/>
          <p:cNvCxnSpPr/>
          <p:nvPr/>
        </p:nvCxnSpPr>
        <p:spPr bwMode="auto">
          <a:xfrm flipV="1">
            <a:off x="7658489" y="3002186"/>
            <a:ext cx="1066791" cy="3745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28"/>
          <p:cNvCxnSpPr/>
          <p:nvPr/>
        </p:nvCxnSpPr>
        <p:spPr bwMode="auto">
          <a:xfrm>
            <a:off x="7994205" y="2545668"/>
            <a:ext cx="654293" cy="43306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8381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24805" y="230832"/>
            <a:ext cx="2736304" cy="838200"/>
          </a:xfrm>
        </p:spPr>
        <p:txBody>
          <a:bodyPr/>
          <a:lstStyle/>
          <a:p>
            <a:r>
              <a:rPr lang="en-US" altLang="zh-TW" sz="3600" dirty="0" smtClean="0"/>
              <a:t>Depth First Search (DFS)</a:t>
            </a:r>
            <a:endParaRPr lang="zh-TW" altLang="en-US" sz="3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800176"/>
              </p:ext>
            </p:extLst>
          </p:nvPr>
        </p:nvGraphicFramePr>
        <p:xfrm>
          <a:off x="2142496" y="2767144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797597" y="2695136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214504" y="2320287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974443"/>
              </p:ext>
            </p:extLst>
          </p:nvPr>
        </p:nvGraphicFramePr>
        <p:xfrm>
          <a:off x="452403" y="5243716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107504" y="5171708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24411" y="4796859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903035"/>
              </p:ext>
            </p:extLst>
          </p:nvPr>
        </p:nvGraphicFramePr>
        <p:xfrm>
          <a:off x="2684651" y="5243423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2339752" y="5171415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756659" y="4796566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870019"/>
              </p:ext>
            </p:extLst>
          </p:nvPr>
        </p:nvGraphicFramePr>
        <p:xfrm>
          <a:off x="4932232" y="5229424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4587333" y="5157416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004240" y="4782567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367139"/>
              </p:ext>
            </p:extLst>
          </p:nvPr>
        </p:nvGraphicFramePr>
        <p:xfrm>
          <a:off x="7236488" y="5243716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文字方塊 21"/>
          <p:cNvSpPr txBox="1"/>
          <p:nvPr/>
        </p:nvSpPr>
        <p:spPr>
          <a:xfrm>
            <a:off x="6891589" y="5171708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308496" y="4796859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cxnSp>
        <p:nvCxnSpPr>
          <p:cNvPr id="25" name="直線接點 24"/>
          <p:cNvCxnSpPr>
            <a:stCxn id="3" idx="2"/>
            <a:endCxn id="11" idx="0"/>
          </p:cNvCxnSpPr>
          <p:nvPr/>
        </p:nvCxnSpPr>
        <p:spPr bwMode="auto">
          <a:xfrm flipH="1">
            <a:off x="1347714" y="4250504"/>
            <a:ext cx="1658782" cy="5463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接點 26"/>
          <p:cNvCxnSpPr>
            <a:stCxn id="3" idx="2"/>
            <a:endCxn id="16" idx="0"/>
          </p:cNvCxnSpPr>
          <p:nvPr/>
        </p:nvCxnSpPr>
        <p:spPr bwMode="auto">
          <a:xfrm>
            <a:off x="3006496" y="4250504"/>
            <a:ext cx="573466" cy="5460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28"/>
          <p:cNvCxnSpPr>
            <a:stCxn id="3" idx="2"/>
            <a:endCxn id="20" idx="0"/>
          </p:cNvCxnSpPr>
          <p:nvPr/>
        </p:nvCxnSpPr>
        <p:spPr bwMode="auto">
          <a:xfrm>
            <a:off x="3006496" y="4250504"/>
            <a:ext cx="2821047" cy="5320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接點 30"/>
          <p:cNvCxnSpPr>
            <a:stCxn id="3" idx="2"/>
            <a:endCxn id="23" idx="0"/>
          </p:cNvCxnSpPr>
          <p:nvPr/>
        </p:nvCxnSpPr>
        <p:spPr bwMode="auto">
          <a:xfrm>
            <a:off x="3006496" y="4250504"/>
            <a:ext cx="5125303" cy="5463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812039"/>
              </p:ext>
            </p:extLst>
          </p:nvPr>
        </p:nvGraphicFramePr>
        <p:xfrm>
          <a:off x="4231904" y="446857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3887005" y="374849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303912" y="0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cxnSp>
        <p:nvCxnSpPr>
          <p:cNvPr id="41" name="直線接點 40"/>
          <p:cNvCxnSpPr>
            <a:stCxn id="33" idx="2"/>
            <a:endCxn id="6" idx="0"/>
          </p:cNvCxnSpPr>
          <p:nvPr/>
        </p:nvCxnSpPr>
        <p:spPr bwMode="auto">
          <a:xfrm flipH="1">
            <a:off x="3037807" y="1930217"/>
            <a:ext cx="2058097" cy="3900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872250"/>
              </p:ext>
            </p:extLst>
          </p:nvPr>
        </p:nvGraphicFramePr>
        <p:xfrm>
          <a:off x="4428176" y="2723729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3" name="文字方塊 42"/>
          <p:cNvSpPr txBox="1"/>
          <p:nvPr/>
        </p:nvSpPr>
        <p:spPr>
          <a:xfrm>
            <a:off x="4083277" y="2651721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4500184" y="2276872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68970"/>
              </p:ext>
            </p:extLst>
          </p:nvPr>
        </p:nvGraphicFramePr>
        <p:xfrm>
          <a:off x="6804440" y="2723729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6" name="文字方塊 45"/>
          <p:cNvSpPr txBox="1"/>
          <p:nvPr/>
        </p:nvSpPr>
        <p:spPr>
          <a:xfrm>
            <a:off x="6459541" y="2651721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6876448" y="2276872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199785"/>
              </p:ext>
            </p:extLst>
          </p:nvPr>
        </p:nvGraphicFramePr>
        <p:xfrm>
          <a:off x="9036688" y="2723729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9" name="文字方塊 48"/>
          <p:cNvSpPr txBox="1"/>
          <p:nvPr/>
        </p:nvSpPr>
        <p:spPr>
          <a:xfrm>
            <a:off x="8691789" y="2651721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9108696" y="2276872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cxnSp>
        <p:nvCxnSpPr>
          <p:cNvPr id="53" name="直線接點 52"/>
          <p:cNvCxnSpPr>
            <a:endCxn id="44" idx="0"/>
          </p:cNvCxnSpPr>
          <p:nvPr/>
        </p:nvCxnSpPr>
        <p:spPr bwMode="auto">
          <a:xfrm>
            <a:off x="5095904" y="1944509"/>
            <a:ext cx="227583" cy="3323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接點 54"/>
          <p:cNvCxnSpPr>
            <a:endCxn id="47" idx="0"/>
          </p:cNvCxnSpPr>
          <p:nvPr/>
        </p:nvCxnSpPr>
        <p:spPr bwMode="auto">
          <a:xfrm>
            <a:off x="5095904" y="1944509"/>
            <a:ext cx="2603847" cy="3323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線接點 56"/>
          <p:cNvCxnSpPr>
            <a:endCxn id="50" idx="0"/>
          </p:cNvCxnSpPr>
          <p:nvPr/>
        </p:nvCxnSpPr>
        <p:spPr bwMode="auto">
          <a:xfrm>
            <a:off x="5095904" y="1944509"/>
            <a:ext cx="4836095" cy="3323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手繪多邊形 57"/>
          <p:cNvSpPr/>
          <p:nvPr/>
        </p:nvSpPr>
        <p:spPr>
          <a:xfrm>
            <a:off x="2846433" y="1927870"/>
            <a:ext cx="3305747" cy="4904730"/>
          </a:xfrm>
          <a:custGeom>
            <a:avLst/>
            <a:gdLst>
              <a:gd name="connsiteX0" fmla="*/ 1674767 w 3305747"/>
              <a:gd name="connsiteY0" fmla="*/ 27930 h 4904730"/>
              <a:gd name="connsiteX1" fmla="*/ 243900 w 3305747"/>
              <a:gd name="connsiteY1" fmla="*/ 256530 h 4904730"/>
              <a:gd name="connsiteX2" fmla="*/ 277767 w 3305747"/>
              <a:gd name="connsiteY2" fmla="*/ 1890597 h 4904730"/>
              <a:gd name="connsiteX3" fmla="*/ 2970167 w 3305747"/>
              <a:gd name="connsiteY3" fmla="*/ 3397663 h 4904730"/>
              <a:gd name="connsiteX4" fmla="*/ 3173367 w 3305747"/>
              <a:gd name="connsiteY4" fmla="*/ 4904730 h 4904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5747" h="4904730">
                <a:moveTo>
                  <a:pt x="1674767" y="27930"/>
                </a:moveTo>
                <a:cubicBezTo>
                  <a:pt x="1075750" y="-12992"/>
                  <a:pt x="476733" y="-53914"/>
                  <a:pt x="243900" y="256530"/>
                </a:cubicBezTo>
                <a:cubicBezTo>
                  <a:pt x="11067" y="566974"/>
                  <a:pt x="-176611" y="1367075"/>
                  <a:pt x="277767" y="1890597"/>
                </a:cubicBezTo>
                <a:cubicBezTo>
                  <a:pt x="732145" y="2414119"/>
                  <a:pt x="2487567" y="2895308"/>
                  <a:pt x="2970167" y="3397663"/>
                </a:cubicBezTo>
                <a:cubicBezTo>
                  <a:pt x="3452767" y="3900018"/>
                  <a:pt x="3313067" y="4402374"/>
                  <a:pt x="3173367" y="4904730"/>
                </a:cubicBezTo>
              </a:path>
            </a:pathLst>
          </a:cu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529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pPr algn="just"/>
            <a:r>
              <a:rPr lang="en-US" altLang="zh-TW" dirty="0"/>
              <a:t>The Sultan of Nubia has no children, so she has decided that the country will be </a:t>
            </a:r>
            <a:r>
              <a:rPr lang="en-US" altLang="zh-TW" dirty="0">
                <a:solidFill>
                  <a:srgbClr val="FF0000"/>
                </a:solidFill>
              </a:rPr>
              <a:t>split into up to </a:t>
            </a:r>
            <a:r>
              <a:rPr lang="en-US" altLang="zh-TW" i="1" dirty="0">
                <a:solidFill>
                  <a:srgbClr val="FF0000"/>
                </a:solidFill>
              </a:rPr>
              <a:t>k</a:t>
            </a:r>
            <a:r>
              <a:rPr lang="en-US" altLang="zh-TW" dirty="0">
                <a:solidFill>
                  <a:srgbClr val="FF0000"/>
                </a:solidFill>
              </a:rPr>
              <a:t> separate parts</a:t>
            </a:r>
            <a:r>
              <a:rPr lang="en-US" altLang="zh-TW" dirty="0"/>
              <a:t> on her death and each part will be inherited by whoever performs best at some test. </a:t>
            </a:r>
            <a:endParaRPr lang="en-US" altLang="zh-TW" dirty="0" smtClean="0"/>
          </a:p>
          <a:p>
            <a:pPr algn="just"/>
            <a:r>
              <a:rPr lang="en-US" altLang="zh-TW" dirty="0" smtClean="0"/>
              <a:t>It </a:t>
            </a:r>
            <a:r>
              <a:rPr lang="en-US" altLang="zh-TW" dirty="0"/>
              <a:t>is possible for any individual to inherit more than one or indeed all of the portions. </a:t>
            </a:r>
          </a:p>
        </p:txBody>
      </p:sp>
    </p:spTree>
    <p:extLst>
      <p:ext uri="{BB962C8B-B14F-4D97-AF65-F5344CB8AC3E}">
        <p14:creationId xmlns:p14="http://schemas.microsoft.com/office/powerpoint/2010/main" val="345199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pPr algn="just"/>
            <a:r>
              <a:rPr lang="en-US" altLang="zh-TW" dirty="0" smtClean="0"/>
              <a:t>To </a:t>
            </a:r>
            <a:r>
              <a:rPr lang="en-US" altLang="zh-TW" dirty="0"/>
              <a:t>ensure that only </a:t>
            </a:r>
            <a:r>
              <a:rPr lang="en-US" altLang="zh-TW" dirty="0">
                <a:solidFill>
                  <a:srgbClr val="FF0000"/>
                </a:solidFill>
              </a:rPr>
              <a:t>highly intelligent people eventually become her successors</a:t>
            </a:r>
            <a:r>
              <a:rPr lang="en-US" altLang="zh-TW" dirty="0"/>
              <a:t>, the Sultan has devised an ingenious test</a:t>
            </a:r>
            <a:r>
              <a:rPr lang="en-US" altLang="zh-TW"/>
              <a:t>. </a:t>
            </a:r>
            <a:endParaRPr lang="en-US" altLang="zh-TW" smtClean="0"/>
          </a:p>
          <a:p>
            <a:pPr algn="just"/>
            <a:r>
              <a:rPr lang="en-US" altLang="zh-TW" smtClean="0"/>
              <a:t>In </a:t>
            </a:r>
            <a:r>
              <a:rPr lang="en-US" altLang="zh-TW" dirty="0"/>
              <a:t>a large hall </a:t>
            </a:r>
            <a:r>
              <a:rPr lang="en-US" altLang="zh-TW" dirty="0">
                <a:solidFill>
                  <a:srgbClr val="FF0000"/>
                </a:solidFill>
              </a:rPr>
              <a:t>filled with the splash of fountains</a:t>
            </a:r>
            <a:r>
              <a:rPr lang="en-US" altLang="zh-TW" dirty="0"/>
              <a:t> and the delicate scent of incense have been placed </a:t>
            </a:r>
            <a:r>
              <a:rPr lang="en-US" altLang="zh-TW" i="1" dirty="0"/>
              <a:t>k</a:t>
            </a:r>
            <a:r>
              <a:rPr lang="en-US" altLang="zh-TW" dirty="0"/>
              <a:t> chessboards</a:t>
            </a:r>
            <a:r>
              <a:rPr lang="en-US" altLang="zh-TW"/>
              <a:t>. </a:t>
            </a:r>
            <a:endParaRPr lang="en-US" altLang="zh-TW" smtClean="0"/>
          </a:p>
          <a:p>
            <a:pPr algn="just"/>
            <a:r>
              <a:rPr lang="en-US" altLang="zh-TW" smtClean="0"/>
              <a:t>Each </a:t>
            </a:r>
            <a:r>
              <a:rPr lang="en-US" altLang="zh-TW" dirty="0"/>
              <a:t>chessboard has numbers in the range 1 to 99 written on each square and is supplied with 8 </a:t>
            </a:r>
            <a:r>
              <a:rPr lang="en-US" altLang="zh-TW" dirty="0" err="1"/>
              <a:t>jewelled</a:t>
            </a:r>
            <a:r>
              <a:rPr lang="en-US" altLang="zh-TW" dirty="0"/>
              <a:t> chess queens. </a:t>
            </a:r>
          </a:p>
        </p:txBody>
      </p:sp>
    </p:spTree>
    <p:extLst>
      <p:ext uri="{BB962C8B-B14F-4D97-AF65-F5344CB8AC3E}">
        <p14:creationId xmlns:p14="http://schemas.microsoft.com/office/powerpoint/2010/main" val="86158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pPr algn="just"/>
            <a:r>
              <a:rPr lang="en-US" altLang="zh-TW" dirty="0" smtClean="0"/>
              <a:t>The </a:t>
            </a:r>
            <a:r>
              <a:rPr lang="en-US" altLang="zh-TW" dirty="0"/>
              <a:t>task facing each potential successor is to place the 8 queens on the chess board in such a way that </a:t>
            </a:r>
            <a:r>
              <a:rPr lang="en-US" altLang="zh-TW" u="sng" dirty="0">
                <a:solidFill>
                  <a:srgbClr val="FF0000"/>
                </a:solidFill>
              </a:rPr>
              <a:t>no queen threatens another one</a:t>
            </a:r>
            <a:r>
              <a:rPr lang="en-US" altLang="zh-TW" dirty="0"/>
              <a:t>, and so that the numbers on the squares thus </a:t>
            </a:r>
            <a:r>
              <a:rPr lang="en-US" altLang="zh-TW" dirty="0">
                <a:solidFill>
                  <a:srgbClr val="FF0000"/>
                </a:solidFill>
              </a:rPr>
              <a:t>selected sum </a:t>
            </a:r>
            <a:r>
              <a:rPr lang="en-US" altLang="zh-TW" dirty="0"/>
              <a:t>to a number </a:t>
            </a:r>
            <a:r>
              <a:rPr lang="en-US" altLang="zh-TW" dirty="0">
                <a:solidFill>
                  <a:srgbClr val="FF0000"/>
                </a:solidFill>
              </a:rPr>
              <a:t>at least as high as one already chosen by the Sultan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pPr algn="just"/>
            <a:r>
              <a:rPr lang="en-US" altLang="zh-TW" dirty="0" smtClean="0"/>
              <a:t>(</a:t>
            </a:r>
            <a:r>
              <a:rPr lang="en-US" altLang="zh-TW" dirty="0"/>
              <a:t>For those unfamiliar with the rules of chess, this implies that each row and column of the board contains exactly one queen, and each diagonal contains no more than one.)</a:t>
            </a:r>
          </a:p>
        </p:txBody>
      </p:sp>
    </p:spTree>
    <p:extLst>
      <p:ext uri="{BB962C8B-B14F-4D97-AF65-F5344CB8AC3E}">
        <p14:creationId xmlns:p14="http://schemas.microsoft.com/office/powerpoint/2010/main" val="417610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pPr algn="just"/>
            <a:r>
              <a:rPr lang="en-US" altLang="zh-TW" dirty="0"/>
              <a:t>Write a program that will read in the number and details of the chessboards and </a:t>
            </a:r>
            <a:r>
              <a:rPr lang="en-US" altLang="zh-TW" u="sng" dirty="0">
                <a:solidFill>
                  <a:srgbClr val="FF0000"/>
                </a:solidFill>
              </a:rPr>
              <a:t>determine the highest scores possible for each board under these conditions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pPr algn="just"/>
            <a:r>
              <a:rPr lang="en-US" altLang="zh-TW" dirty="0" smtClean="0"/>
              <a:t>(</a:t>
            </a:r>
            <a:r>
              <a:rPr lang="en-US" altLang="zh-TW" dirty="0"/>
              <a:t>You know that the Sultan is both a good chess player and a good mathematician and you suspect that her score is the best attainable.)</a:t>
            </a:r>
          </a:p>
        </p:txBody>
      </p:sp>
    </p:spTree>
    <p:extLst>
      <p:ext uri="{BB962C8B-B14F-4D97-AF65-F5344CB8AC3E}">
        <p14:creationId xmlns:p14="http://schemas.microsoft.com/office/powerpoint/2010/main" val="206294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9367" y="980728"/>
            <a:ext cx="8496944" cy="5589240"/>
          </a:xfrm>
        </p:spPr>
        <p:txBody>
          <a:bodyPr/>
          <a:lstStyle/>
          <a:p>
            <a:pPr algn="just"/>
            <a:r>
              <a:rPr lang="en-US" altLang="zh-TW" dirty="0"/>
              <a:t>Input will consist of </a:t>
            </a:r>
            <a:r>
              <a:rPr lang="en-US" altLang="zh-TW" i="1" dirty="0">
                <a:solidFill>
                  <a:srgbClr val="FF0000"/>
                </a:solidFill>
              </a:rPr>
              <a:t>k</a:t>
            </a:r>
            <a:r>
              <a:rPr lang="en-US" altLang="zh-TW" dirty="0">
                <a:solidFill>
                  <a:srgbClr val="FF0000"/>
                </a:solidFill>
              </a:rPr>
              <a:t> (the number of boards)</a:t>
            </a:r>
            <a:r>
              <a:rPr lang="en-US" altLang="zh-TW" dirty="0"/>
              <a:t>, on a line by </a:t>
            </a:r>
            <a:r>
              <a:rPr lang="en-US" altLang="zh-TW" dirty="0" smtClean="0"/>
              <a:t>itself, </a:t>
            </a:r>
            <a:r>
              <a:rPr lang="en-US" altLang="zh-TW" dirty="0" smtClean="0">
                <a:solidFill>
                  <a:srgbClr val="FF0000"/>
                </a:solidFill>
              </a:rPr>
              <a:t>followed </a:t>
            </a:r>
            <a:r>
              <a:rPr lang="en-US" altLang="zh-TW" dirty="0">
                <a:solidFill>
                  <a:srgbClr val="FF0000"/>
                </a:solidFill>
              </a:rPr>
              <a:t>by </a:t>
            </a:r>
            <a:r>
              <a:rPr lang="en-US" altLang="zh-TW" i="1" dirty="0">
                <a:solidFill>
                  <a:srgbClr val="FF0000"/>
                </a:solidFill>
              </a:rPr>
              <a:t>k</a:t>
            </a:r>
            <a:r>
              <a:rPr lang="en-US" altLang="zh-TW" dirty="0">
                <a:solidFill>
                  <a:srgbClr val="FF0000"/>
                </a:solidFill>
              </a:rPr>
              <a:t> sets of 64 </a:t>
            </a:r>
            <a:r>
              <a:rPr lang="en-US" altLang="zh-TW" dirty="0" smtClean="0">
                <a:solidFill>
                  <a:srgbClr val="FF0000"/>
                </a:solidFill>
              </a:rPr>
              <a:t>numbers</a:t>
            </a:r>
            <a:r>
              <a:rPr lang="en-US" altLang="zh-TW" dirty="0" smtClean="0"/>
              <a:t>, each </a:t>
            </a:r>
            <a:r>
              <a:rPr lang="en-US" altLang="zh-TW" dirty="0"/>
              <a:t>set consisting of </a:t>
            </a:r>
            <a:r>
              <a:rPr lang="en-US" altLang="zh-TW" dirty="0">
                <a:solidFill>
                  <a:srgbClr val="FF0000"/>
                </a:solidFill>
              </a:rPr>
              <a:t>eight lines of eight </a:t>
            </a:r>
            <a:r>
              <a:rPr lang="en-US" altLang="zh-TW" dirty="0" smtClean="0">
                <a:solidFill>
                  <a:srgbClr val="FF0000"/>
                </a:solidFill>
              </a:rPr>
              <a:t>numbers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 smtClean="0"/>
              <a:t>Each </a:t>
            </a:r>
            <a:r>
              <a:rPr lang="en-US" altLang="zh-TW" dirty="0"/>
              <a:t>number will be a </a:t>
            </a:r>
            <a:r>
              <a:rPr lang="en-US" altLang="zh-TW" u="sng" dirty="0">
                <a:solidFill>
                  <a:srgbClr val="FF0000"/>
                </a:solidFill>
              </a:rPr>
              <a:t>positive integer less than </a:t>
            </a:r>
            <a:r>
              <a:rPr lang="en-US" altLang="zh-TW" u="sng" dirty="0" smtClean="0">
                <a:solidFill>
                  <a:srgbClr val="FF0000"/>
                </a:solidFill>
              </a:rPr>
              <a:t>100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 smtClean="0"/>
              <a:t>There </a:t>
            </a:r>
            <a:r>
              <a:rPr lang="en-US" altLang="zh-TW" dirty="0"/>
              <a:t>will </a:t>
            </a:r>
            <a:r>
              <a:rPr lang="en-US" altLang="zh-TW" u="sng" dirty="0">
                <a:solidFill>
                  <a:srgbClr val="FF0000"/>
                </a:solidFill>
              </a:rPr>
              <a:t>never be more than 20 boards</a:t>
            </a:r>
            <a:r>
              <a:rPr lang="en-US" altLang="zh-TW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57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040560"/>
          </a:xfrm>
        </p:spPr>
        <p:txBody>
          <a:bodyPr/>
          <a:lstStyle/>
          <a:p>
            <a:pPr algn="just"/>
            <a:r>
              <a:rPr lang="en-US" altLang="zh-TW" dirty="0"/>
              <a:t>Output will consist of </a:t>
            </a:r>
            <a:r>
              <a:rPr lang="en-US" altLang="zh-TW" i="1" u="sng" dirty="0">
                <a:solidFill>
                  <a:srgbClr val="FF0000"/>
                </a:solidFill>
              </a:rPr>
              <a:t>k</a:t>
            </a:r>
            <a:r>
              <a:rPr lang="en-US" altLang="zh-TW" u="sng" dirty="0">
                <a:solidFill>
                  <a:srgbClr val="FF0000"/>
                </a:solidFill>
              </a:rPr>
              <a:t> numbers</a:t>
            </a:r>
            <a:r>
              <a:rPr lang="en-US" altLang="zh-TW" dirty="0"/>
              <a:t> consisting of your </a:t>
            </a:r>
            <a:r>
              <a:rPr lang="en-US" altLang="zh-TW" i="1" dirty="0"/>
              <a:t>k</a:t>
            </a:r>
            <a:r>
              <a:rPr lang="en-US" altLang="zh-TW" dirty="0"/>
              <a:t> scores, each score on a line by itself and </a:t>
            </a:r>
            <a:r>
              <a:rPr lang="en-US" altLang="zh-TW" u="sng" dirty="0">
                <a:solidFill>
                  <a:srgbClr val="FF0000"/>
                </a:solidFill>
              </a:rPr>
              <a:t>right justified in a field 5 characters wide</a:t>
            </a:r>
            <a:r>
              <a:rPr lang="en-US" altLang="zh-TW" dirty="0"/>
              <a:t>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7208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Input / Output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309275" y="1628800"/>
            <a:ext cx="1723549" cy="19389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  1   2   </a:t>
            </a:r>
            <a:r>
              <a:rPr lang="en-US" altLang="zh-TW" b="1" u="sng" dirty="0" smtClean="0">
                <a:solidFill>
                  <a:srgbClr val="FF0000"/>
                </a:solidFill>
              </a:rPr>
              <a:t>3</a:t>
            </a:r>
            <a:r>
              <a:rPr lang="en-US" altLang="zh-TW" dirty="0" smtClean="0"/>
              <a:t>   4 </a:t>
            </a:r>
          </a:p>
          <a:p>
            <a:r>
              <a:rPr lang="en-US" altLang="zh-TW" dirty="0" smtClean="0"/>
              <a:t>  </a:t>
            </a:r>
            <a:r>
              <a:rPr lang="en-US" altLang="zh-TW" b="1" u="sng" dirty="0" smtClean="0">
                <a:solidFill>
                  <a:srgbClr val="FF0000"/>
                </a:solidFill>
              </a:rPr>
              <a:t>5</a:t>
            </a:r>
            <a:r>
              <a:rPr lang="en-US" altLang="zh-TW" dirty="0" smtClean="0"/>
              <a:t>   6   7   8 </a:t>
            </a:r>
          </a:p>
          <a:p>
            <a:r>
              <a:rPr lang="en-US" altLang="zh-TW" dirty="0" smtClean="0"/>
              <a:t>  9 </a:t>
            </a:r>
            <a:r>
              <a:rPr lang="en-US" altLang="zh-TW" dirty="0"/>
              <a:t>10 </a:t>
            </a:r>
            <a:r>
              <a:rPr lang="en-US" altLang="zh-TW" dirty="0" smtClean="0"/>
              <a:t>11 </a:t>
            </a:r>
            <a:r>
              <a:rPr lang="en-US" altLang="zh-TW" b="1" u="sng" dirty="0" smtClean="0">
                <a:solidFill>
                  <a:srgbClr val="FF0000"/>
                </a:solidFill>
              </a:rPr>
              <a:t>12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13 </a:t>
            </a:r>
            <a:r>
              <a:rPr lang="en-US" altLang="zh-TW" b="1" u="sng" dirty="0">
                <a:solidFill>
                  <a:srgbClr val="FF0000"/>
                </a:solidFill>
              </a:rPr>
              <a:t>14</a:t>
            </a:r>
            <a:r>
              <a:rPr lang="en-US" altLang="zh-TW" dirty="0"/>
              <a:t> 15 </a:t>
            </a:r>
            <a:r>
              <a:rPr lang="en-US" altLang="zh-TW" dirty="0" smtClean="0"/>
              <a:t>16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644008" y="1634024"/>
            <a:ext cx="1314784" cy="1938992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ym typeface="Wingdings"/>
              </a:rPr>
              <a:t></a:t>
            </a:r>
            <a:r>
              <a:rPr lang="en-US" altLang="zh-TW" dirty="0" smtClean="0"/>
              <a:t>34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342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14298" y="6731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Backtracking and Recursive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246654"/>
              </p:ext>
            </p:extLst>
          </p:nvPr>
        </p:nvGraphicFramePr>
        <p:xfrm>
          <a:off x="1187624" y="2204864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323528" y="2164794"/>
            <a:ext cx="608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row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42725" y="2132856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259632" y="1758007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87624" y="1412776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col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547923"/>
              </p:ext>
            </p:extLst>
          </p:nvPr>
        </p:nvGraphicFramePr>
        <p:xfrm>
          <a:off x="4212152" y="2204864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3348056" y="2164794"/>
            <a:ext cx="608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row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67253" y="2132856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284160" y="1758007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212152" y="1412776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col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487112"/>
              </p:ext>
            </p:extLst>
          </p:nvPr>
        </p:nvGraphicFramePr>
        <p:xfrm>
          <a:off x="7308304" y="2132856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444208" y="2092786"/>
            <a:ext cx="608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row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63405" y="2060848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380312" y="1685999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308304" y="1340768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col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458947"/>
              </p:ext>
            </p:extLst>
          </p:nvPr>
        </p:nvGraphicFramePr>
        <p:xfrm>
          <a:off x="1178237" y="1052736"/>
          <a:ext cx="17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96650"/>
              </p:ext>
            </p:extLst>
          </p:nvPr>
        </p:nvGraphicFramePr>
        <p:xfrm>
          <a:off x="4212152" y="1052736"/>
          <a:ext cx="17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892941"/>
              </p:ext>
            </p:extLst>
          </p:nvPr>
        </p:nvGraphicFramePr>
        <p:xfrm>
          <a:off x="7308304" y="1041936"/>
          <a:ext cx="17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633293"/>
              </p:ext>
            </p:extLst>
          </p:nvPr>
        </p:nvGraphicFramePr>
        <p:xfrm>
          <a:off x="1187624" y="5099700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323528" y="5059630"/>
            <a:ext cx="608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row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42725" y="5027692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259632" y="4652843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187624" y="430761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col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57438"/>
              </p:ext>
            </p:extLst>
          </p:nvPr>
        </p:nvGraphicFramePr>
        <p:xfrm>
          <a:off x="4212152" y="5099700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3348056" y="5059630"/>
            <a:ext cx="608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row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867253" y="5027692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284160" y="4652843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212152" y="430761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col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378424"/>
              </p:ext>
            </p:extLst>
          </p:nvPr>
        </p:nvGraphicFramePr>
        <p:xfrm>
          <a:off x="7308304" y="5027692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6444208" y="4987622"/>
            <a:ext cx="608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row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963405" y="4955684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7380312" y="4580835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308304" y="4235604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col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180898"/>
              </p:ext>
            </p:extLst>
          </p:nvPr>
        </p:nvGraphicFramePr>
        <p:xfrm>
          <a:off x="1178237" y="3947572"/>
          <a:ext cx="17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353043"/>
              </p:ext>
            </p:extLst>
          </p:nvPr>
        </p:nvGraphicFramePr>
        <p:xfrm>
          <a:off x="4212152" y="3947572"/>
          <a:ext cx="17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153211"/>
              </p:ext>
            </p:extLst>
          </p:nvPr>
        </p:nvGraphicFramePr>
        <p:xfrm>
          <a:off x="7308304" y="3936772"/>
          <a:ext cx="17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142567"/>
      </p:ext>
    </p:extLst>
  </p:cSld>
  <p:clrMapOvr>
    <a:masterClrMapping/>
  </p:clrMapOvr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6481</TotalTime>
  <Words>1021</Words>
  <Application>Microsoft Office PowerPoint</Application>
  <PresentationFormat>如螢幕大小 (4:3)</PresentationFormat>
  <Paragraphs>693</Paragraphs>
  <Slides>15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古典-1</vt:lpstr>
      <vt:lpstr>Uva 00167</vt:lpstr>
      <vt:lpstr>Problem Descriptions</vt:lpstr>
      <vt:lpstr>Problem Descriptions</vt:lpstr>
      <vt:lpstr>Problem Descriptions</vt:lpstr>
      <vt:lpstr>Problem Descriptions</vt:lpstr>
      <vt:lpstr>Input</vt:lpstr>
      <vt:lpstr>Output (1/2)</vt:lpstr>
      <vt:lpstr>Sample Input / Output</vt:lpstr>
      <vt:lpstr>Backtracking and Recursive</vt:lpstr>
      <vt:lpstr>Backtracking and Recursive</vt:lpstr>
      <vt:lpstr>Backtracking and Recursive</vt:lpstr>
      <vt:lpstr>Backtracking and Recursive</vt:lpstr>
      <vt:lpstr>Backtracking and Recursive</vt:lpstr>
      <vt:lpstr>PowerPoint 簡報</vt:lpstr>
      <vt:lpstr>Depth First Search (DFS)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Windows 使用者</cp:lastModifiedBy>
  <cp:revision>2529</cp:revision>
  <dcterms:created xsi:type="dcterms:W3CDTF">2007-09-17T04:06:35Z</dcterms:created>
  <dcterms:modified xsi:type="dcterms:W3CDTF">2021-09-22T12:17:55Z</dcterms:modified>
</cp:coreProperties>
</file>