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11" r:id="rId4"/>
    <p:sldId id="357" r:id="rId5"/>
    <p:sldId id="372" r:id="rId6"/>
    <p:sldId id="258" r:id="rId7"/>
    <p:sldId id="287" r:id="rId8"/>
    <p:sldId id="347" r:id="rId9"/>
    <p:sldId id="373" r:id="rId10"/>
    <p:sldId id="374" r:id="rId11"/>
    <p:sldId id="375" r:id="rId12"/>
    <p:sldId id="376" r:id="rId13"/>
    <p:sldId id="377" r:id="rId14"/>
    <p:sldId id="379" r:id="rId15"/>
    <p:sldId id="380" r:id="rId16"/>
    <p:sldId id="381" r:id="rId17"/>
    <p:sldId id="382" r:id="rId18"/>
    <p:sldId id="383" r:id="rId19"/>
    <p:sldId id="378" r:id="rId20"/>
    <p:sldId id="385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9933"/>
    <a:srgbClr val="0000FF"/>
    <a:srgbClr val="00FFFF"/>
    <a:srgbClr val="0033CC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A6DF0-5397-4689-81D1-C64DA761AFD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1013A-98AC-4D39-9737-6EE58F707EB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E2775-1418-4F4B-BB2F-95FDBE854D2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11D62-401C-4E39-95ED-5C4A17D9F8B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09E4E-D9CB-4B6C-ACFC-B7538D5FD53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FEF8-B326-4E2D-A600-ED9DC21CCA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6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5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Blocks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 10559</a:t>
            </a:r>
            <a:endParaRPr lang="en-US" altLang="zh-TW">
              <a:latin typeface="Arial" charset="0"/>
            </a:endParaRPr>
          </a:p>
          <a:p>
            <a:pPr eaLnBrk="1" hangingPunct="1"/>
            <a:r>
              <a:rPr lang="en-US" altLang="zh-TW" smtClean="0">
                <a:latin typeface="Arial" charset="0"/>
              </a:rPr>
              <a:t>3 </a:t>
            </a:r>
            <a:r>
              <a:rPr lang="en-US" altLang="zh-TW" dirty="0" smtClean="0">
                <a:latin typeface="Arial" charset="0"/>
              </a:rPr>
              <a:t>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772400" cy="1143000"/>
          </a:xfrm>
        </p:spPr>
        <p:txBody>
          <a:bodyPr/>
          <a:lstStyle/>
          <a:p>
            <a:r>
              <a:rPr lang="en-US" altLang="zh-TW"/>
              <a:t>Dynamic programming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589837" cy="4538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800"/>
              <a:t>It is used, </a:t>
            </a:r>
            <a:r>
              <a:rPr lang="en-US" altLang="zh-TW" sz="2800" u="sng">
                <a:solidFill>
                  <a:srgbClr val="0000FF"/>
                </a:solidFill>
              </a:rPr>
              <a:t>when the solution can be recursively</a:t>
            </a:r>
            <a:r>
              <a:rPr lang="en-US" altLang="zh-TW" sz="2800"/>
              <a:t> </a:t>
            </a:r>
            <a:r>
              <a:rPr lang="en-US" altLang="zh-TW" sz="2800" u="sng">
                <a:solidFill>
                  <a:srgbClr val="0000FF"/>
                </a:solidFill>
              </a:rPr>
              <a:t>described</a:t>
            </a:r>
            <a:r>
              <a:rPr lang="en-US" altLang="zh-TW" sz="2800"/>
              <a:t> in terms of solutions to subproblems </a:t>
            </a:r>
            <a:r>
              <a:rPr lang="en-US" altLang="zh-TW" sz="2800" u="sng">
                <a:solidFill>
                  <a:srgbClr val="FF0000"/>
                </a:solidFill>
              </a:rPr>
              <a:t>(</a:t>
            </a:r>
            <a:r>
              <a:rPr lang="en-US" altLang="zh-TW" sz="2800" i="1" u="sng">
                <a:solidFill>
                  <a:srgbClr val="FF0000"/>
                </a:solidFill>
              </a:rPr>
              <a:t>optimal substructure</a:t>
            </a:r>
            <a:r>
              <a:rPr lang="en-US" altLang="zh-TW" sz="2800" u="sng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/>
              <a:t>Algorithm </a:t>
            </a:r>
            <a:r>
              <a:rPr lang="en-US" altLang="zh-TW" sz="3600">
                <a:solidFill>
                  <a:srgbClr val="FF0000"/>
                </a:solidFill>
              </a:rPr>
              <a:t>finds</a:t>
            </a:r>
            <a:r>
              <a:rPr lang="en-US" altLang="zh-TW" sz="2800">
                <a:solidFill>
                  <a:srgbClr val="0000FF"/>
                </a:solidFill>
              </a:rPr>
              <a:t> </a:t>
            </a:r>
            <a:r>
              <a:rPr lang="en-US" altLang="zh-TW" sz="2800" u="sng">
                <a:solidFill>
                  <a:srgbClr val="0000FF"/>
                </a:solidFill>
              </a:rPr>
              <a:t>solutions to subproblems</a:t>
            </a:r>
            <a:r>
              <a:rPr lang="en-US" altLang="zh-TW" sz="2800"/>
              <a:t> and stores them in memory </a:t>
            </a:r>
            <a:r>
              <a:rPr lang="en-US" altLang="zh-TW" sz="2800">
                <a:solidFill>
                  <a:srgbClr val="0000FF"/>
                </a:solidFill>
              </a:rPr>
              <a:t>for later use</a:t>
            </a:r>
          </a:p>
          <a:p>
            <a:pPr>
              <a:lnSpc>
                <a:spcPct val="120000"/>
              </a:lnSpc>
            </a:pPr>
            <a:r>
              <a:rPr lang="en-US" altLang="zh-TW" sz="2800"/>
              <a:t>More efficient than “</a:t>
            </a:r>
            <a:r>
              <a:rPr lang="en-US" altLang="zh-TW" sz="2800" i="1"/>
              <a:t>brute-force methods</a:t>
            </a:r>
            <a:r>
              <a:rPr lang="en-US" altLang="zh-TW" sz="2800"/>
              <a:t>”, which solve the same subproblems </a:t>
            </a:r>
            <a:r>
              <a:rPr lang="en-US" altLang="zh-TW" sz="2800">
                <a:solidFill>
                  <a:srgbClr val="0000FF"/>
                </a:solidFill>
              </a:rPr>
              <a:t>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23863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908050"/>
            <a:ext cx="7772400" cy="3457575"/>
          </a:xfrm>
        </p:spPr>
        <p:txBody>
          <a:bodyPr/>
          <a:lstStyle/>
          <a:p>
            <a:r>
              <a:rPr lang="en-US" altLang="zh-TW"/>
              <a:t>What’s the difference 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Divide and Conquer</a:t>
            </a:r>
            <a:br>
              <a:rPr lang="en-US" altLang="zh-TW"/>
            </a:br>
            <a:r>
              <a:rPr lang="en-US" altLang="zh-TW"/>
              <a:t>Dynamic Programming?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221163"/>
            <a:ext cx="6172200" cy="838200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56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7315200" cy="4767262"/>
          </a:xfrm>
        </p:spPr>
        <p:txBody>
          <a:bodyPr/>
          <a:lstStyle/>
          <a:p>
            <a:r>
              <a:rPr lang="en-US" altLang="zh-TW" sz="4000"/>
              <a:t>Divide and Conquer</a:t>
            </a:r>
          </a:p>
          <a:p>
            <a:pPr lvl="1"/>
            <a:r>
              <a:rPr lang="en-US" altLang="zh-TW" sz="4000">
                <a:solidFill>
                  <a:srgbClr val="0033CC"/>
                </a:solidFill>
              </a:rPr>
              <a:t>Top-down Design</a:t>
            </a:r>
          </a:p>
          <a:p>
            <a:pPr lvl="1"/>
            <a:endParaRPr lang="en-US" altLang="zh-TW" sz="4000">
              <a:solidFill>
                <a:srgbClr val="0033CC"/>
              </a:solidFill>
            </a:endParaRPr>
          </a:p>
          <a:p>
            <a:r>
              <a:rPr lang="en-US" altLang="zh-TW" sz="4000"/>
              <a:t>Dynamic Programming</a:t>
            </a:r>
          </a:p>
          <a:p>
            <a:pPr lvl="1"/>
            <a:r>
              <a:rPr lang="en-US" altLang="zh-TW" sz="4000">
                <a:solidFill>
                  <a:srgbClr val="0033CC"/>
                </a:solidFill>
              </a:rPr>
              <a:t>Button-up Design</a:t>
            </a:r>
          </a:p>
        </p:txBody>
      </p:sp>
    </p:spTree>
    <p:extLst>
      <p:ext uri="{BB962C8B-B14F-4D97-AF65-F5344CB8AC3E}">
        <p14:creationId xmlns:p14="http://schemas.microsoft.com/office/powerpoint/2010/main" val="318347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787900" y="549275"/>
            <a:ext cx="4032250" cy="1223963"/>
          </a:xfrm>
        </p:spPr>
        <p:txBody>
          <a:bodyPr/>
          <a:lstStyle/>
          <a:p>
            <a:r>
              <a:rPr lang="en-US" altLang="zh-TW" sz="4000"/>
              <a:t>Montage</a:t>
            </a:r>
            <a:br>
              <a:rPr lang="en-US" altLang="zh-TW" sz="4000"/>
            </a:br>
            <a:r>
              <a:rPr lang="en-US" altLang="zh-TW" sz="4000"/>
              <a:t>Photo</a:t>
            </a:r>
          </a:p>
        </p:txBody>
      </p:sp>
      <p:sp>
        <p:nvSpPr>
          <p:cNvPr id="1362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1989138"/>
            <a:ext cx="4356100" cy="4191000"/>
          </a:xfrm>
        </p:spPr>
        <p:txBody>
          <a:bodyPr/>
          <a:lstStyle/>
          <a:p>
            <a:r>
              <a:rPr lang="en-US" altLang="zh-TW"/>
              <a:t>Divide and Conquer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FF0000"/>
                </a:solidFill>
              </a:rPr>
              <a:t>Dynamic Programming</a:t>
            </a:r>
          </a:p>
        </p:txBody>
      </p:sp>
      <p:pic>
        <p:nvPicPr>
          <p:cNvPr id="136205" name="Picture 13" descr="truman_show_v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65088"/>
            <a:ext cx="44450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161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200" smtClean="0"/>
              <a:t>Chained Matrix</a:t>
            </a:r>
            <a:br>
              <a:rPr lang="en-US" altLang="zh-TW" sz="4200" smtClean="0"/>
            </a:br>
            <a:r>
              <a:rPr lang="en-US" altLang="zh-TW" sz="4200" smtClean="0"/>
              <a:t>Multiplication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smtClean="0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1132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r>
              <a:rPr lang="en-US" altLang="zh-TW" smtClean="0"/>
              <a:t>Matrix Multiplication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781300"/>
            <a:ext cx="7315200" cy="1727200"/>
          </a:xfrm>
        </p:spPr>
        <p:txBody>
          <a:bodyPr/>
          <a:lstStyle/>
          <a:p>
            <a:r>
              <a:rPr lang="en-US" altLang="zh-TW" smtClean="0"/>
              <a:t>Problem:A</a:t>
            </a:r>
            <a:r>
              <a:rPr lang="en-US" altLang="zh-TW" baseline="-25000" smtClean="0"/>
              <a:t>2x4</a:t>
            </a:r>
            <a:r>
              <a:rPr lang="en-US" altLang="zh-TW" smtClean="0"/>
              <a:t>×B</a:t>
            </a:r>
            <a:r>
              <a:rPr lang="en-US" altLang="zh-TW" baseline="-25000" smtClean="0"/>
              <a:t>4x3</a:t>
            </a:r>
            <a:r>
              <a:rPr lang="en-US" altLang="zh-TW" smtClean="0"/>
              <a:t>×C</a:t>
            </a:r>
            <a:r>
              <a:rPr lang="en-US" altLang="zh-TW" baseline="-25000" smtClean="0"/>
              <a:t>3x5</a:t>
            </a:r>
            <a:r>
              <a:rPr lang="en-US" altLang="zh-TW" smtClean="0"/>
              <a:t>×D</a:t>
            </a:r>
            <a:r>
              <a:rPr lang="en-US" altLang="zh-TW" baseline="-25000" smtClean="0"/>
              <a:t>5x1</a:t>
            </a:r>
          </a:p>
          <a:p>
            <a:r>
              <a:rPr lang="en-US" altLang="zh-TW" smtClean="0"/>
              <a:t>What is the minimum “×” cost order to do this matrix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92141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9528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A</a:t>
            </a:r>
            <a:r>
              <a:rPr lang="en-US" altLang="zh-TW" sz="3600" b="1" baseline="-25000">
                <a:solidFill>
                  <a:srgbClr val="000000"/>
                </a:solidFill>
              </a:rPr>
              <a:t>2x4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052638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B</a:t>
            </a:r>
            <a:r>
              <a:rPr lang="en-US" altLang="zh-TW" sz="3600" b="1" baseline="-25000">
                <a:solidFill>
                  <a:srgbClr val="000000"/>
                </a:solidFill>
              </a:rPr>
              <a:t>4x3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795963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C</a:t>
            </a:r>
            <a:r>
              <a:rPr lang="en-US" altLang="zh-TW" sz="3600" b="1" baseline="-25000">
                <a:solidFill>
                  <a:srgbClr val="000000"/>
                </a:solidFill>
              </a:rPr>
              <a:t>3x5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7451725" y="5845175"/>
            <a:ext cx="1152525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D</a:t>
            </a:r>
            <a:r>
              <a:rPr lang="en-US" altLang="zh-TW" sz="3600" b="1" baseline="-25000">
                <a:solidFill>
                  <a:srgbClr val="000000"/>
                </a:solidFill>
              </a:rPr>
              <a:t>5x1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84213" y="4262438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(A×B)</a:t>
            </a:r>
            <a:r>
              <a:rPr lang="en-US" altLang="zh-TW" sz="3600" b="1" baseline="-25000">
                <a:solidFill>
                  <a:srgbClr val="000000"/>
                </a:solidFill>
              </a:rPr>
              <a:t>2x3</a:t>
            </a: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V="1">
            <a:off x="971550" y="494188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 flipV="1">
            <a:off x="1835150" y="4941888"/>
            <a:ext cx="719138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083300" y="4221163"/>
            <a:ext cx="23764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3x1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6299200" y="4941888"/>
            <a:ext cx="936625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 flipV="1">
            <a:off x="7235825" y="4941888"/>
            <a:ext cx="86360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11188" y="2349500"/>
            <a:ext cx="25923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(A×B×C)</a:t>
            </a:r>
            <a:r>
              <a:rPr lang="en-US" altLang="zh-TW" b="1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5867400" y="2349500"/>
            <a:ext cx="2592388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(B×C×D)</a:t>
            </a:r>
            <a:r>
              <a:rPr lang="en-US" altLang="zh-TW" b="1">
                <a:solidFill>
                  <a:srgbClr val="000000"/>
                </a:solidFill>
              </a:rPr>
              <a:t>4x1</a:t>
            </a: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1619250" y="3068638"/>
            <a:ext cx="1081088" cy="12239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 flipV="1">
            <a:off x="4500563" y="4941888"/>
            <a:ext cx="1439862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3348038" y="4221163"/>
            <a:ext cx="2376487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(B×C)</a:t>
            </a:r>
            <a:r>
              <a:rPr lang="en-US" altLang="zh-TW" sz="3600" b="1" baseline="-25000">
                <a:solidFill>
                  <a:srgbClr val="000000"/>
                </a:solidFill>
              </a:rPr>
              <a:t>4x5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V="1">
            <a:off x="2987675" y="4941888"/>
            <a:ext cx="1439863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H="1" flipV="1">
            <a:off x="2700338" y="3068638"/>
            <a:ext cx="3455987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 flipV="1">
            <a:off x="1403350" y="3141663"/>
            <a:ext cx="2160588" cy="1079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V="1">
            <a:off x="611188" y="3141663"/>
            <a:ext cx="792162" cy="2735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 flipV="1">
            <a:off x="6300788" y="3068638"/>
            <a:ext cx="719137" cy="108108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2771775" y="3068638"/>
            <a:ext cx="3455988" cy="273685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 flipV="1">
            <a:off x="7812088" y="3068638"/>
            <a:ext cx="647700" cy="2736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5364163" y="3068638"/>
            <a:ext cx="2376487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2987675" y="549275"/>
            <a:ext cx="3168650" cy="679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3600" b="1">
                <a:solidFill>
                  <a:srgbClr val="000000"/>
                </a:solidFill>
              </a:rPr>
              <a:t>(A×B×C×D)</a:t>
            </a:r>
            <a:r>
              <a:rPr lang="en-US" altLang="zh-TW" sz="3600" b="1" baseline="-25000">
                <a:solidFill>
                  <a:srgbClr val="000000"/>
                </a:solidFill>
              </a:rPr>
              <a:t>2x5</a:t>
            </a: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2916238" y="1196975"/>
            <a:ext cx="1008062" cy="115252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H="1" flipV="1">
            <a:off x="3995738" y="1268413"/>
            <a:ext cx="3671887" cy="4537075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V="1">
            <a:off x="1258888" y="1268413"/>
            <a:ext cx="4033837" cy="4608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 flipV="1">
            <a:off x="5364163" y="1268413"/>
            <a:ext cx="1008062" cy="10810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4718" name="Oval 30"/>
          <p:cNvSpPr>
            <a:spLocks noChangeArrowheads="1"/>
          </p:cNvSpPr>
          <p:nvPr/>
        </p:nvSpPr>
        <p:spPr bwMode="auto">
          <a:xfrm>
            <a:off x="395288" y="436562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24</a:t>
            </a:r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2508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54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3132138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60</a:t>
            </a:r>
          </a:p>
        </p:txBody>
      </p:sp>
      <p:sp>
        <p:nvSpPr>
          <p:cNvPr id="114721" name="Oval 33"/>
          <p:cNvSpPr>
            <a:spLocks noChangeArrowheads="1"/>
          </p:cNvSpPr>
          <p:nvPr/>
        </p:nvSpPr>
        <p:spPr bwMode="auto">
          <a:xfrm>
            <a:off x="5795963" y="4292600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15</a:t>
            </a:r>
          </a:p>
        </p:txBody>
      </p:sp>
      <p:sp>
        <p:nvSpPr>
          <p:cNvPr id="114722" name="Oval 34"/>
          <p:cNvSpPr>
            <a:spLocks noChangeArrowheads="1"/>
          </p:cNvSpPr>
          <p:nvPr/>
        </p:nvSpPr>
        <p:spPr bwMode="auto">
          <a:xfrm>
            <a:off x="5508625" y="2492375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27</a:t>
            </a:r>
          </a:p>
        </p:txBody>
      </p:sp>
      <p:sp>
        <p:nvSpPr>
          <p:cNvPr id="114723" name="Oval 35"/>
          <p:cNvSpPr>
            <a:spLocks noChangeArrowheads="1"/>
          </p:cNvSpPr>
          <p:nvPr/>
        </p:nvSpPr>
        <p:spPr bwMode="auto">
          <a:xfrm>
            <a:off x="2627313" y="620713"/>
            <a:ext cx="504825" cy="5048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65289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5" grpId="1" animBg="1"/>
      <p:bldP spid="114696" grpId="0" animBg="1"/>
      <p:bldP spid="114696" grpId="1" animBg="1"/>
      <p:bldP spid="114698" grpId="0" animBg="1"/>
      <p:bldP spid="114698" grpId="1" animBg="1"/>
      <p:bldP spid="114699" grpId="0" animBg="1"/>
      <p:bldP spid="114699" grpId="1" animBg="1"/>
      <p:bldP spid="114702" grpId="0" animBg="1"/>
      <p:bldP spid="114702" grpId="1" animBg="1"/>
      <p:bldP spid="114703" grpId="0" animBg="1"/>
      <p:bldP spid="114703" grpId="1" animBg="1"/>
      <p:bldP spid="114705" grpId="0" animBg="1"/>
      <p:bldP spid="114705" grpId="1" animBg="1"/>
      <p:bldP spid="114706" grpId="0" animBg="1"/>
      <p:bldP spid="114706" grpId="1" animBg="1"/>
      <p:bldP spid="114707" grpId="0" animBg="1"/>
      <p:bldP spid="114707" grpId="1" animBg="1"/>
      <p:bldP spid="114708" grpId="0" animBg="1"/>
      <p:bldP spid="114708" grpId="1" animBg="1"/>
      <p:bldP spid="114709" grpId="0" animBg="1"/>
      <p:bldP spid="114709" grpId="1" animBg="1"/>
      <p:bldP spid="114710" grpId="0" animBg="1"/>
      <p:bldP spid="114710" grpId="1" animBg="1"/>
      <p:bldP spid="114711" grpId="0" animBg="1"/>
      <p:bldP spid="114711" grpId="1" animBg="1"/>
      <p:bldP spid="114712" grpId="0" animBg="1"/>
      <p:bldP spid="114712" grpId="1" animBg="1"/>
      <p:bldP spid="114714" grpId="0" animBg="1"/>
      <p:bldP spid="114714" grpId="1" animBg="1"/>
      <p:bldP spid="114715" grpId="0" animBg="1"/>
      <p:bldP spid="114715" grpId="1" animBg="1"/>
      <p:bldP spid="114716" grpId="0" animBg="1"/>
      <p:bldP spid="114716" grpId="1" animBg="1"/>
      <p:bldP spid="114717" grpId="0" animBg="1"/>
      <p:bldP spid="1147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 Chained Matrix Multiplication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39261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Suppose we want to multiply a 2 × 3 matrix times a 3 × 4 matrix as follows: </a:t>
            </a: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eaLnBrk="1" hangingPunct="1"/>
            <a:endParaRPr lang="en-US" altLang="zh-TW" sz="2800" dirty="0" smtClean="0">
              <a:sym typeface="Symbol" pitchFamily="18" charset="2"/>
            </a:endParaRP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The resultant matrix is a 2 × 4 matrix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If we use the standard method of multiplying matrices, it takes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three elementary multiplications</a:t>
            </a:r>
            <a:r>
              <a:rPr lang="en-US" altLang="zh-TW" sz="2400" dirty="0" smtClean="0">
                <a:sym typeface="Symbol" pitchFamily="18" charset="2"/>
              </a:rPr>
              <a:t> to compute each item in the product</a:t>
            </a:r>
          </a:p>
          <a:p>
            <a:pPr lvl="1" eaLnBrk="1" hangingPunct="1"/>
            <a:r>
              <a:rPr lang="en-US" altLang="zh-TW" sz="2400" dirty="0" smtClean="0">
                <a:sym typeface="Symbol" pitchFamily="18" charset="2"/>
              </a:rPr>
              <a:t>Because there are 2 × 4 = 8 entries in the product, the total number of elementary multiplication is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619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237288"/>
            <a:ext cx="3162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928691" y="578549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3</a:t>
            </a:r>
            <a:r>
              <a:rPr lang="az-Cyrl-AZ" altLang="zh-TW" dirty="0" smtClean="0">
                <a:latin typeface="標楷體"/>
                <a:ea typeface="標楷體"/>
              </a:rPr>
              <a:t>×</a:t>
            </a:r>
            <a:r>
              <a:rPr lang="en-US" altLang="zh-TW" dirty="0" smtClean="0">
                <a:latin typeface="標楷體"/>
                <a:ea typeface="標楷體"/>
              </a:rPr>
              <a:t>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15455" y="299695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ixj</a:t>
            </a:r>
            <a:endParaRPr lang="zh-TW" altLang="en-US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299695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jxk</a:t>
            </a:r>
            <a:endParaRPr lang="zh-TW" altLang="en-US" b="1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2200" y="29673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ixk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3593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73100" y="620713"/>
            <a:ext cx="8291513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Consider the multiplication of the following four matrices: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>
                <a:solidFill>
                  <a:srgbClr val="000000"/>
                </a:solidFill>
              </a:rPr>
              <a:t>There are </a:t>
            </a:r>
            <a:r>
              <a:rPr lang="en-US" altLang="zh-TW" sz="2800" b="1">
                <a:solidFill>
                  <a:srgbClr val="0000FF"/>
                </a:solidFill>
              </a:rPr>
              <a:t>five different orders</a:t>
            </a:r>
            <a:r>
              <a:rPr lang="en-US" altLang="zh-TW" sz="2800" b="1">
                <a:solidFill>
                  <a:srgbClr val="000000"/>
                </a:solidFill>
              </a:rPr>
              <a:t> in which we can multiply four matrices, each possibly resulting in a different number of elementary multiplications</a:t>
            </a: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</a:rPr>
              <a:t>    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TW" sz="2800" b="1" u="sng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TW" sz="2800" b="1" u="sng">
                <a:solidFill>
                  <a:srgbClr val="0000FF"/>
                </a:solidFill>
              </a:rPr>
              <a:t>The third order</a:t>
            </a:r>
            <a:r>
              <a:rPr lang="en-US" altLang="zh-TW" sz="2800" b="1">
                <a:solidFill>
                  <a:srgbClr val="000000"/>
                </a:solidFill>
              </a:rPr>
              <a:t> is the optimal order for multiplying the four matrices  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7338"/>
            <a:ext cx="3384550" cy="558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6700"/>
            <a:ext cx="4391025" cy="12303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843213" y="4581525"/>
            <a:ext cx="4392612" cy="21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9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836712"/>
            <a:ext cx="8435975" cy="43926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 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在某組合方式所需的純量積乘法次數為最小 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最佳</a:t>
            </a:r>
            <a:r>
              <a:rPr lang="en-US" altLang="zh-TW" sz="280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smtClean="0">
                <a:latin typeface="標楷體" pitchFamily="65" charset="-120"/>
                <a:ea typeface="標楷體" pitchFamily="65" charset="-120"/>
              </a:rPr>
              <a:t>，則必存在一個</a:t>
            </a:r>
            <a:r>
              <a:rPr lang="en-US" altLang="zh-TW" sz="2800" smtClean="0"/>
              <a:t>k</a:t>
            </a:r>
            <a:r>
              <a:rPr lang="zh-TW" altLang="en-US" sz="2800" smtClean="0"/>
              <a:t>，</a:t>
            </a:r>
            <a:r>
              <a:rPr lang="zh-TW" altLang="en-US" sz="2800" smtClean="0">
                <a:ea typeface="標楷體" pitchFamily="65" charset="-120"/>
              </a:rPr>
              <a:t>使得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i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i+1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k </a:t>
            </a:r>
            <a:r>
              <a:rPr lang="zh-TW" altLang="en-US" sz="2800" smtClean="0">
                <a:ea typeface="標楷體" pitchFamily="65" charset="-120"/>
              </a:rPr>
              <a:t>和</a:t>
            </a:r>
            <a:r>
              <a:rPr lang="en-US" altLang="zh-TW" sz="2800" smtClean="0"/>
              <a:t>A</a:t>
            </a:r>
            <a:r>
              <a:rPr lang="en-US" altLang="zh-TW" sz="2800" baseline="-25000" smtClean="0"/>
              <a:t>k+1</a:t>
            </a:r>
            <a:r>
              <a:rPr lang="en-US" altLang="zh-TW" sz="2800" smtClean="0"/>
              <a:t>, A</a:t>
            </a:r>
            <a:r>
              <a:rPr lang="en-US" altLang="zh-TW" sz="2800" baseline="-25000" smtClean="0"/>
              <a:t>k+2</a:t>
            </a:r>
            <a:r>
              <a:rPr lang="en-US" altLang="zh-TW" sz="2800" smtClean="0"/>
              <a:t>, …, A</a:t>
            </a:r>
            <a:r>
              <a:rPr lang="en-US" altLang="zh-TW" sz="2800" baseline="-25000" smtClean="0"/>
              <a:t>j</a:t>
            </a:r>
            <a:r>
              <a:rPr lang="zh-TW" altLang="en-US" sz="2800" smtClean="0">
                <a:ea typeface="標楷體" pitchFamily="65" charset="-120"/>
              </a:rPr>
              <a:t>皆為最佳</a:t>
            </a:r>
            <a:r>
              <a:rPr lang="zh-TW" altLang="en-US" sz="2800" smtClean="0"/>
              <a:t>。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endParaRPr lang="zh-TW" altLang="en-US" sz="2800" smtClean="0"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800" smtClean="0">
                <a:sym typeface="Symbol" pitchFamily="18" charset="2"/>
              </a:rPr>
              <a:t>((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i-1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 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i 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i+1</a:t>
            </a:r>
            <a:r>
              <a:rPr lang="en-US" altLang="zh-TW" sz="3600" smtClean="0">
                <a:solidFill>
                  <a:srgbClr val="0000FF"/>
                </a:solidFill>
              </a:rPr>
              <a:t> …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</a:t>
            </a:r>
            <a:r>
              <a:rPr lang="en-US" altLang="zh-TW" sz="2800" smtClean="0">
                <a:sym typeface="Symbol" pitchFamily="18" charset="2"/>
              </a:rPr>
              <a:t>)(</a:t>
            </a:r>
            <a:r>
              <a:rPr lang="en-US" altLang="zh-TW" sz="3600" smtClean="0">
                <a:solidFill>
                  <a:srgbClr val="0000FF"/>
                </a:solidFill>
              </a:rPr>
              <a:t>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k+1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k+1</a:t>
            </a:r>
            <a:r>
              <a:rPr lang="en-US" altLang="zh-TW" sz="3600" smtClean="0">
                <a:solidFill>
                  <a:srgbClr val="0000FF"/>
                </a:solidFill>
              </a:rPr>
              <a:t>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k+2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k+2</a:t>
            </a:r>
            <a:r>
              <a:rPr lang="en-US" altLang="zh-TW" sz="3600" smtClean="0">
                <a:solidFill>
                  <a:srgbClr val="0000FF"/>
                </a:solidFill>
              </a:rPr>
              <a:t> …, A</a:t>
            </a:r>
            <a:r>
              <a:rPr lang="en-US" altLang="zh-TW" sz="3600" baseline="-25000" smtClean="0">
                <a:solidFill>
                  <a:srgbClr val="0000FF"/>
                </a:solidFill>
              </a:rPr>
              <a:t>j</a:t>
            </a:r>
            <a:r>
              <a:rPr lang="en-US" altLang="zh-TW" sz="2000" smtClean="0">
                <a:sym typeface="Symbol" pitchFamily="18" charset="2"/>
              </a:rPr>
              <a:t>d</a:t>
            </a:r>
            <a:r>
              <a:rPr lang="en-US" altLang="zh-TW" sz="2000" baseline="-25000" smtClean="0">
                <a:sym typeface="Symbol" pitchFamily="18" charset="2"/>
              </a:rPr>
              <a:t>j</a:t>
            </a:r>
            <a:r>
              <a:rPr lang="en-US" altLang="zh-TW" sz="2800" smtClean="0"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endParaRPr lang="en-US" altLang="zh-TW" sz="280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smtClean="0"/>
              <a:t>Chained Matrix Multiplication Recurrence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2625" y="2773462"/>
            <a:ext cx="7848600" cy="1152525"/>
          </a:xfrm>
          <a:prstGeom prst="rect">
            <a:avLst/>
          </a:prstGeom>
          <a:solidFill>
            <a:srgbClr val="CCCC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7473950" y="2125762"/>
            <a:ext cx="1130300" cy="503238"/>
          </a:xfrm>
          <a:prstGeom prst="wedgeRectCallout">
            <a:avLst>
              <a:gd name="adj1" fmla="val -320505"/>
              <a:gd name="adj2" fmla="val 97319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Optimal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55650" y="2994125"/>
            <a:ext cx="3311525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284663" y="2995712"/>
            <a:ext cx="4032250" cy="647700"/>
          </a:xfrm>
          <a:prstGeom prst="rect">
            <a:avLst/>
          </a:prstGeom>
          <a:solidFill>
            <a:srgbClr val="0066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1114425" y="3997425"/>
            <a:ext cx="2160588" cy="360362"/>
          </a:xfrm>
          <a:prstGeom prst="wedgeRectCallout">
            <a:avLst>
              <a:gd name="adj1" fmla="val 53454"/>
              <a:gd name="adj2" fmla="val -15969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5867400" y="3997425"/>
            <a:ext cx="2016125" cy="360362"/>
          </a:xfrm>
          <a:prstGeom prst="wedgeRectCallout">
            <a:avLst>
              <a:gd name="adj1" fmla="val -79685"/>
              <a:gd name="adj2" fmla="val -158810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TW" sz="1800" b="1"/>
              <a:t>Sub optimal</a:t>
            </a:r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632055"/>
              </p:ext>
            </p:extLst>
          </p:nvPr>
        </p:nvGraphicFramePr>
        <p:xfrm>
          <a:off x="323850" y="5229325"/>
          <a:ext cx="842645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方程式" r:id="rId4" imgW="3492360" imgH="533160" progId="Equation.3">
                  <p:embed/>
                </p:oleObj>
              </mc:Choice>
              <mc:Fallback>
                <p:oleObj name="方程式" r:id="rId4" imgW="349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325"/>
                        <a:ext cx="8426450" cy="1430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940425" y="5948462"/>
            <a:ext cx="1223963" cy="576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700338" y="6453287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067175" y="6453287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3276600" y="2995712"/>
            <a:ext cx="790575" cy="649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13048" y="142528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找斷點的做法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236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48" grpId="0" animBg="1"/>
      <p:bldP spid="82949" grpId="0" animBg="1"/>
      <p:bldP spid="82950" grpId="0" animBg="1"/>
      <p:bldP spid="82951" grpId="0" animBg="1"/>
      <p:bldP spid="82952" grpId="0" animBg="1"/>
      <p:bldP spid="2058" grpId="0" animBg="1"/>
      <p:bldP spid="2059" grpId="0" animBg="1"/>
      <p:bldP spid="2060" grpId="0" animBg="1"/>
      <p:bldP spid="20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7920880" cy="4896544"/>
          </a:xfrm>
        </p:spPr>
        <p:txBody>
          <a:bodyPr/>
          <a:lstStyle/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Some of you may have played a game called ‘Blocks’. </a:t>
            </a:r>
            <a:endParaRPr lang="en-US" altLang="zh-TW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US" altLang="zh-TW" i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altLang="zh-TW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blocks in a row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, each box has a color.</a:t>
            </a:r>
          </a:p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Here is an example: Gold, Silver, Silver, Silver, Silver, Bronze, Bronze, Bronze, Gold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045907"/>
            <a:ext cx="893445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315200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先整理一下資料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86121"/>
              </p:ext>
            </p:extLst>
          </p:nvPr>
        </p:nvGraphicFramePr>
        <p:xfrm>
          <a:off x="1835696" y="1844824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6249"/>
              </p:ext>
            </p:extLst>
          </p:nvPr>
        </p:nvGraphicFramePr>
        <p:xfrm>
          <a:off x="3635896" y="3212976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06555"/>
              </p:ext>
            </p:extLst>
          </p:nvPr>
        </p:nvGraphicFramePr>
        <p:xfrm>
          <a:off x="3635896" y="4293096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000954" y="314096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00954" y="4293096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4788024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103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3068960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找斷點的做法，可行嗎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891979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dp(</a:t>
            </a:r>
            <a:r>
              <a:rPr lang="en-US" altLang="zh-TW" i="1" smtClean="0">
                <a:latin typeface="+mj-lt"/>
                <a:ea typeface="Cambria" panose="02040503050406030204" pitchFamily="18" charset="0"/>
              </a:rPr>
              <a:t>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TW" i="1">
                <a:latin typeface="+mj-lt"/>
                <a:ea typeface="Cambria" panose="02040503050406030204" pitchFamily="18" charset="0"/>
              </a:rPr>
              <a:t>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index </a:t>
            </a:r>
            <a:r>
              <a:rPr lang="en-US" altLang="zh-TW" i="1">
                <a:ea typeface="Cambria" panose="02040503050406030204" pitchFamily="18" charset="0"/>
              </a:rPr>
              <a:t>l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index </a:t>
            </a:r>
            <a:r>
              <a:rPr lang="en-US" altLang="zh-TW" i="1">
                <a:ea typeface="Cambria" panose="02040503050406030204" pitchFamily="18" charset="0"/>
              </a:rPr>
              <a:t>r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TW" altLang="en-US" smtClean="0">
                <a:latin typeface="Cambria" panose="02040503050406030204" pitchFamily="18" charset="0"/>
                <a:ea typeface="微軟正黑體" panose="020B0604030504040204" pitchFamily="34" charset="-120"/>
              </a:rPr>
              <a:t>代表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maximum score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460"/>
              </p:ext>
            </p:extLst>
          </p:nvPr>
        </p:nvGraphicFramePr>
        <p:xfrm>
          <a:off x="3480514" y="4706429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45572" y="463442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8911" y="418320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92275" y="414844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87948" y="41299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41322"/>
              </p:ext>
            </p:extLst>
          </p:nvPr>
        </p:nvGraphicFramePr>
        <p:xfrm>
          <a:off x="3478750" y="1311151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843808" y="1311151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4716016" y="3789040"/>
            <a:ext cx="0" cy="24482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49207" y="3255367"/>
                <a:ext cx="726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𝒅𝒑</m:t>
                    </m:r>
                    <m:d>
                      <m:d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𝒍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𝒓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TW" b="1" i="0" smtClean="0">
                            <a:latin typeface="Cambria Math"/>
                          </a:rPr>
                          <m:t>𝐦𝐚𝐱</m:t>
                        </m:r>
                      </m:fName>
                      <m:e>
                        <m:r>
                          <a:rPr lang="en-US" altLang="zh-TW" b="1" i="1" smtClean="0">
                            <a:latin typeface="Cambria Math"/>
                          </a:rPr>
                          <m:t>{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𝒅𝒑</m:t>
                        </m:r>
                        <m:d>
                          <m:dPr>
                            <m:ctrlPr>
                              <a:rPr lang="en-US" altLang="zh-TW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/>
                              </a:rPr>
                              <m:t>𝒍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𝒅𝒑</m:t>
                        </m:r>
                        <m:d>
                          <m:dPr>
                            <m:ctrlPr>
                              <a:rPr lang="en-US" altLang="zh-TW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TW" b="1" i="1" smtClean="0">
                                <a:latin typeface="Cambria Math"/>
                              </a:rPr>
                              <m:t>𝒓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𝒇𝒐𝒓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𝒍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</m:func>
                  </m:oMath>
                </a14:m>
                <a:r>
                  <a:rPr lang="en-US" altLang="zh-TW" b="1" smtClean="0"/>
                  <a:t>}</a:t>
                </a:r>
                <a:endParaRPr lang="zh-TW" altLang="en-US" b="1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07" y="3255367"/>
                <a:ext cx="726307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56" t="-10526" r="-92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會有甚麼問題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68760"/>
            <a:ext cx="8136904" cy="158417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(l, r)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score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9831"/>
              </p:ext>
            </p:extLst>
          </p:nvPr>
        </p:nvGraphicFramePr>
        <p:xfrm>
          <a:off x="1396762" y="4155849"/>
          <a:ext cx="243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61820" y="408384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98008"/>
              </p:ext>
            </p:extLst>
          </p:nvPr>
        </p:nvGraphicFramePr>
        <p:xfrm>
          <a:off x="1390518" y="5109545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755576" y="5109545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2596260" y="3501008"/>
            <a:ext cx="0" cy="24482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1458086" y="5733256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FF0000"/>
                </a:solidFill>
              </a:rPr>
              <a:t>1</a:t>
            </a:r>
            <a:r>
              <a:rPr lang="en-US" altLang="zh-TW" sz="32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200" b="1" smtClean="0">
                <a:solidFill>
                  <a:srgbClr val="FF0000"/>
                </a:solidFill>
              </a:rPr>
              <a:t>=1</a:t>
            </a:r>
            <a:endParaRPr lang="zh-TW" altLang="en-US" sz="3200" b="1" baseline="3000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72267" y="571703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smtClean="0">
                <a:solidFill>
                  <a:srgbClr val="FF0000"/>
                </a:solidFill>
              </a:rPr>
              <a:t>1</a:t>
            </a:r>
            <a:r>
              <a:rPr lang="en-US" altLang="zh-TW" sz="36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600" b="1" smtClean="0">
                <a:solidFill>
                  <a:srgbClr val="FF0000"/>
                </a:solidFill>
              </a:rPr>
              <a:t>=1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84533"/>
              </p:ext>
            </p:extLst>
          </p:nvPr>
        </p:nvGraphicFramePr>
        <p:xfrm>
          <a:off x="6233120" y="4147138"/>
          <a:ext cx="121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5598178" y="407513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endParaRPr lang="zh-TW" altLang="en-US" b="1">
              <a:latin typeface="Cambria" panose="02040503050406030204" pitchFamily="18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7779"/>
              </p:ext>
            </p:extLst>
          </p:nvPr>
        </p:nvGraphicFramePr>
        <p:xfrm>
          <a:off x="6226876" y="5100834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591934" y="5100834"/>
            <a:ext cx="596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col</a:t>
            </a:r>
            <a:endParaRPr lang="zh-TW" altLang="en-US" b="1">
              <a:latin typeface="Cambria" panose="020405030504060302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94444" y="5724545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FF0000"/>
                </a:solidFill>
              </a:rPr>
              <a:t>2</a:t>
            </a:r>
            <a:r>
              <a:rPr lang="en-US" altLang="zh-TW" sz="3200" b="1" baseline="30000" smtClean="0">
                <a:solidFill>
                  <a:srgbClr val="FF0000"/>
                </a:solidFill>
              </a:rPr>
              <a:t>2</a:t>
            </a:r>
            <a:r>
              <a:rPr lang="en-US" altLang="zh-TW" sz="3200" b="1" smtClean="0">
                <a:solidFill>
                  <a:srgbClr val="FF0000"/>
                </a:solidFill>
              </a:rPr>
              <a:t>=4</a:t>
            </a:r>
            <a:endParaRPr lang="zh-TW" altLang="en-US" sz="3200" b="1" baseline="3000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480326" y="35730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43690" y="356239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9363" y="354386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350795" y="355945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35645" y="355385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53337" y="2586099"/>
                <a:ext cx="726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𝒇𝒐𝒓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TW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37" y="2586099"/>
                <a:ext cx="72630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7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78092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935416" cy="838200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需要更細節的設定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0770" y="1268760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</a:t>
            </a:r>
            <a:r>
              <a:rPr lang="en-US" altLang="zh-TW" i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l, r, k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 </a:t>
            </a:r>
            <a:r>
              <a:rPr lang="en-US" altLang="zh-TW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71600" y="2946139"/>
                <a:ext cx="3392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{???}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46139"/>
                <a:ext cx="3392275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223628" y="4797152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7924" y="4797152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059832" y="4797152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3887924" y="4581128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132693" y="4124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23" name="矩形 22"/>
          <p:cNvSpPr/>
          <p:nvPr/>
        </p:nvSpPr>
        <p:spPr bwMode="auto">
          <a:xfrm>
            <a:off x="5364088" y="4773416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00292" y="4773416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912260" y="5877272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7200292" y="4557392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7445061" y="41011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6912260" y="5589240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>
            <a:off x="6912260" y="5589240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1223628" y="4242343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735704" y="427393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00184" y="419952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876256" y="422108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34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79208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992888" cy="648072"/>
          </a:xfr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合併後，最右邊的一段，顏色相同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88640"/>
            <a:ext cx="8136904" cy="1584176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dp(l, r,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l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r 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71600" y="2586099"/>
                <a:ext cx="7037183" cy="470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{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𝒍𝒆𝒏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TW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b="1" i="1" smtClean="0"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86099"/>
                <a:ext cx="7037183" cy="470513"/>
              </a:xfrm>
              <a:prstGeom prst="rect">
                <a:avLst/>
              </a:prstGeom>
              <a:blipFill rotWithShape="1">
                <a:blip r:embed="rId2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223628" y="4196986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87924" y="4196986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059832" y="4196986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3887924" y="3980962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132693" y="35247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23" name="矩形 22"/>
          <p:cNvSpPr/>
          <p:nvPr/>
        </p:nvSpPr>
        <p:spPr bwMode="auto">
          <a:xfrm>
            <a:off x="5364088" y="4173250"/>
            <a:ext cx="183620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00292" y="4173250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516216" y="5637146"/>
            <a:ext cx="828092" cy="4320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7200292" y="3957226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7445061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6516216" y="5349114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H="1">
            <a:off x="6516216" y="5349114"/>
            <a:ext cx="828092" cy="86409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2683799" y="4192894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24259" y="4173250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85851" y="2586099"/>
            <a:ext cx="1782493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92080" y="4840894"/>
                <a:ext cx="165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180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40894"/>
                <a:ext cx="165865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 bwMode="auto">
          <a:xfrm>
            <a:off x="5364088" y="4773050"/>
            <a:ext cx="146017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6824259" y="4773050"/>
            <a:ext cx="12041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79750" y="4835766"/>
                <a:ext cx="1865319" cy="33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1400" b="1" i="1" smtClean="0">
                              <a:latin typeface="Cambria Math"/>
                            </a:rPr>
                            <m:t>  +  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𝒍𝒆𝒏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sz="1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1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180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50" y="4835766"/>
                <a:ext cx="1865319" cy="337657"/>
              </a:xfrm>
              <a:prstGeom prst="rect">
                <a:avLst/>
              </a:prstGeom>
              <a:blipFill rotWithShape="1"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 bwMode="auto">
          <a:xfrm>
            <a:off x="3635897" y="2600970"/>
            <a:ext cx="1872208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375948" y="4879160"/>
            <a:ext cx="1448311" cy="35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020272" y="4845058"/>
            <a:ext cx="1448311" cy="35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23628" y="364502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35704" y="367661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364088" y="3620729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76164" y="365231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47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827584" y="2420888"/>
            <a:ext cx="7992888" cy="123143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992888" cy="1008112"/>
          </a:xfrm>
          <a:solidFill>
            <a:srgbClr val="FFFF00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合併後，</a:t>
            </a:r>
            <a:r>
              <a:rPr lang="en-US" altLang="zh-TW" sz="3200" i="1" smtClean="0">
                <a:ea typeface="微軟正黑體" panose="020B0604030504040204" pitchFamily="34" charset="-120"/>
              </a:rPr>
              <a:t>l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i="1" smtClean="0">
                <a:ea typeface="微軟正黑體" panose="020B0604030504040204" pitchFamily="34" charset="-120"/>
              </a:rPr>
              <a:t>r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中間有一個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col[i]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col[r]</a:t>
            </a:r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顏色相同，可以合併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7357" y="116632"/>
            <a:ext cx="8136904" cy="1008112"/>
          </a:xfrm>
        </p:spPr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dp(l, 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k)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l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r ,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55576" y="2586099"/>
                <a:ext cx="8162106" cy="835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TW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1" i="0" smtClean="0">
                              <a:latin typeface="Cambria Math"/>
                            </a:rPr>
                            <m:t>𝐦𝐚𝐱</m:t>
                          </m:r>
                        </m:fName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𝒅𝒑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𝒍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𝒍𝒆𝒏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𝒅𝒑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𝒓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𝒇𝒐𝒓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𝒂𝒏𝒅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𝒄𝒐𝒍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TW" b="1" i="1" smtClean="0">
                                  <a:latin typeface="Cambria Math"/>
                                </a:rPr>
                                <m:t>==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𝒄𝒐𝒍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]}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zh-TW" altLang="en-US" b="1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86099"/>
                <a:ext cx="8162106" cy="835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1511660" y="4599219"/>
            <a:ext cx="107336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4599219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/>
          <p:nvPr/>
        </p:nvCxnSpPr>
        <p:spPr bwMode="auto">
          <a:xfrm>
            <a:off x="4139952" y="4383195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4384721" y="3933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5" name="矩形 4"/>
          <p:cNvSpPr/>
          <p:nvPr/>
        </p:nvSpPr>
        <p:spPr bwMode="auto">
          <a:xfrm>
            <a:off x="6226128" y="2586099"/>
            <a:ext cx="2450327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404680" y="2577251"/>
            <a:ext cx="2567495" cy="470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511660" y="411926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815824" y="410010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67744" y="412991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08990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763919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491810" y="4599219"/>
            <a:ext cx="107336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947963" y="4599219"/>
            <a:ext cx="82809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7" name="直線接點 46"/>
          <p:cNvCxnSpPr/>
          <p:nvPr/>
        </p:nvCxnSpPr>
        <p:spPr bwMode="auto">
          <a:xfrm>
            <a:off x="6947963" y="4383195"/>
            <a:ext cx="8280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7192732" y="3933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</a:t>
            </a:r>
            <a:endParaRPr lang="zh-TW" altLang="en-US" b="1" i="1"/>
          </a:p>
        </p:txBody>
      </p:sp>
      <p:sp>
        <p:nvSpPr>
          <p:cNvPr id="49" name="文字方塊 48"/>
          <p:cNvSpPr txBox="1"/>
          <p:nvPr/>
        </p:nvSpPr>
        <p:spPr>
          <a:xfrm>
            <a:off x="5491810" y="4119265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l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623835" y="410010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latin typeface="+mj-lt"/>
                <a:ea typeface="Cambria" panose="02040503050406030204" pitchFamily="18" charset="0"/>
              </a:rPr>
              <a:t>r</a:t>
            </a:r>
            <a:endParaRPr lang="zh-TW" altLang="en-US" sz="2800" b="1" i="1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247894" y="410010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smtClean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i</a:t>
            </a:r>
            <a:endParaRPr lang="zh-TW" altLang="en-US" sz="2800" b="1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189140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571930" y="4599219"/>
            <a:ext cx="376033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63191" y="5083026"/>
                <a:ext cx="2349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latin typeface="Cambria Math"/>
                            </a:rPr>
                            <m:t>𝒍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𝒍𝒆𝒏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000" b="1" i="1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191" y="5083026"/>
                <a:ext cx="234916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757033" y="5206641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1" i="1">
                          <a:latin typeface="Cambria Math"/>
                        </a:rPr>
                        <m:t>𝒅𝒑</m:t>
                      </m:r>
                      <m:d>
                        <m:dPr>
                          <m:ctrlPr>
                            <a:rPr lang="en-US" altLang="zh-TW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1800" b="1" i="1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180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33" y="5206641"/>
                <a:ext cx="223224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 bwMode="auto">
          <a:xfrm>
            <a:off x="2585024" y="4599219"/>
            <a:ext cx="1178895" cy="432048"/>
          </a:xfrm>
          <a:prstGeom prst="rect">
            <a:avLst/>
          </a:prstGeom>
          <a:solidFill>
            <a:srgbClr val="FF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3174471" y="4923469"/>
            <a:ext cx="0" cy="467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3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483768" y="2492896"/>
            <a:ext cx="5832648" cy="54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4906" y="3271342"/>
            <a:ext cx="8425345" cy="1597818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836712"/>
            <a:ext cx="8136904" cy="158417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i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</a:t>
            </a:r>
            <a:r>
              <a:rPr lang="en-US" altLang="zh-TW" i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(l, r, </a:t>
            </a:r>
            <a:r>
              <a:rPr lang="en-US" altLang="zh-TW" i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為從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再加上右邊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個代表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44906" y="3661381"/>
                <a:ext cx="8535606" cy="829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𝒅𝒑</m:t>
                    </m:r>
                    <m:d>
                      <m:d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𝒍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𝒓</m:t>
                        </m:r>
                        <m:r>
                          <a:rPr lang="en-US" altLang="zh-TW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TW" b="1" i="1" smtClean="0">
                        <a:latin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</a:rPr>
                      <m:t> </m:t>
                    </m:r>
                    <m:r>
                      <a:rPr lang="en-US" altLang="zh-TW" b="1" i="1" smtClean="0">
                        <a:latin typeface="Cambria Math"/>
                      </a:rPr>
                      <m:t>𝒎𝒂𝒙</m:t>
                    </m:r>
                    <m:r>
                      <a:rPr lang="en-US" altLang="zh-TW" b="1" i="1" smtClean="0">
                        <a:latin typeface="Cambria Math"/>
                      </a:rPr>
                      <m:t>{ </m:t>
                    </m:r>
                    <m:eqArr>
                      <m:eqArrPr>
                        <m:ctrlPr>
                          <a:rPr lang="en-US" altLang="zh-TW" b="1" i="1">
                            <a:latin typeface="Cambria Math"/>
                          </a:rPr>
                        </m:ctrlPr>
                      </m:eqArrPr>
                      <m:e>
                        <m:r>
                          <a:rPr lang="en-US" altLang="zh-TW" b="1" i="1">
                            <a:latin typeface="Cambria Math"/>
                          </a:rPr>
                          <m:t>𝒅𝒑</m:t>
                        </m:r>
                        <m:d>
                          <m:dPr>
                            <m:ctrlPr>
                              <a:rPr lang="en-US" altLang="zh-TW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/>
                              </a:rPr>
                              <m:t>𝒍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𝒍𝒆𝒏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altLang="zh-TW" b="1" i="1">
                            <a:latin typeface="Cambria Math"/>
                          </a:rPr>
                          <m:t>+</m:t>
                        </m:r>
                        <m:r>
                          <a:rPr lang="en-US" altLang="zh-TW" b="1" i="1">
                            <a:latin typeface="Cambria Math"/>
                          </a:rPr>
                          <m:t>𝒅𝒑</m:t>
                        </m:r>
                        <m:d>
                          <m:dPr>
                            <m:ctrlPr>
                              <a:rPr lang="en-US" altLang="zh-TW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𝒓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altLang="zh-TW" b="1" i="1">
                            <a:latin typeface="Cambria Math"/>
                          </a:rPr>
                          <m:t>,</m:t>
                        </m:r>
                      </m:e>
                      <m:e>
                        <m:r>
                          <a:rPr lang="en-US" altLang="zh-TW" b="1" i="1">
                            <a:latin typeface="Cambria Math"/>
                          </a:rPr>
                          <m:t>𝒇𝒐𝒓</m:t>
                        </m:r>
                        <m:r>
                          <a:rPr lang="en-US" altLang="zh-TW" b="1" i="1">
                            <a:latin typeface="Cambria Math"/>
                          </a:rPr>
                          <m:t> </m:t>
                        </m:r>
                        <m:r>
                          <a:rPr lang="en-US" altLang="zh-TW" b="1" i="1">
                            <a:latin typeface="Cambria Math"/>
                          </a:rPr>
                          <m:t>𝒍</m:t>
                        </m:r>
                        <m:r>
                          <a:rPr lang="en-US" altLang="zh-TW" b="1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TW" b="1" i="1">
                            <a:latin typeface="Cambria Math"/>
                          </a:rPr>
                          <m:t>𝒊</m:t>
                        </m:r>
                        <m:r>
                          <a:rPr lang="en-US" altLang="zh-TW" b="1" i="1">
                            <a:latin typeface="Cambria Math"/>
                          </a:rPr>
                          <m:t>&lt;</m:t>
                        </m:r>
                        <m:r>
                          <a:rPr lang="en-US" altLang="zh-TW" b="1" i="1">
                            <a:latin typeface="Cambria Math"/>
                          </a:rPr>
                          <m:t>𝒓</m:t>
                        </m:r>
                        <m:r>
                          <a:rPr lang="en-US" altLang="zh-TW" b="1" i="1">
                            <a:latin typeface="Cambria Math"/>
                          </a:rPr>
                          <m:t> </m:t>
                        </m:r>
                        <m:r>
                          <a:rPr lang="en-US" altLang="zh-TW" b="1" i="1">
                            <a:latin typeface="Cambria Math"/>
                          </a:rPr>
                          <m:t>𝑨𝑵𝑫</m:t>
                        </m:r>
                        <m:r>
                          <a:rPr lang="en-US" altLang="zh-TW" b="1" i="1">
                            <a:latin typeface="Cambria Math"/>
                          </a:rPr>
                          <m:t> </m:t>
                        </m:r>
                        <m:r>
                          <a:rPr lang="en-US" altLang="zh-TW" b="1" i="1">
                            <a:latin typeface="Cambria Math"/>
                          </a:rPr>
                          <m:t>𝒄𝒐𝒍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altLang="zh-TW" b="1" i="1">
                            <a:latin typeface="Cambria Math"/>
                          </a:rPr>
                          <m:t>==</m:t>
                        </m:r>
                        <m:r>
                          <a:rPr lang="en-US" altLang="zh-TW" b="1" i="1">
                            <a:latin typeface="Cambria Math"/>
                          </a:rPr>
                          <m:t>𝒄𝒐𝒍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/>
                              </a:rPr>
                              <m:t>𝒓</m:t>
                            </m:r>
                          </m:e>
                        </m:d>
                      </m:e>
                    </m:eqArr>
                    <m:r>
                      <a:rPr lang="en-US" altLang="zh-TW" b="1" i="1" smtClean="0">
                        <a:latin typeface="Cambria Math"/>
                      </a:rPr>
                      <m:t>    </m:t>
                    </m:r>
                  </m:oMath>
                </a14:m>
                <a:r>
                  <a:rPr lang="en-US" altLang="zh-TW" b="1" dirty="0" smtClean="0"/>
                  <a:t>}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6" y="3661381"/>
                <a:ext cx="8535606" cy="829651"/>
              </a:xfrm>
              <a:prstGeom prst="rect">
                <a:avLst/>
              </a:prstGeom>
              <a:blipFill rotWithShape="1">
                <a:blip r:embed="rId2"/>
                <a:stretch>
                  <a:fillRect r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 bwMode="auto">
          <a:xfrm>
            <a:off x="3309202" y="3681128"/>
            <a:ext cx="5591123" cy="811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454761" y="2528899"/>
                <a:ext cx="5832648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TW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/>
                            </a:rPr>
                            <m:t>𝒅𝒑</m:t>
                          </m:r>
                          <m:d>
                            <m:dPr>
                              <m:ctrlPr>
                                <a:rPr lang="en-US" altLang="zh-TW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TW" b="1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altLang="zh-TW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b="1" i="1">
                              <a:latin typeface="Cambria Math"/>
                            </a:rPr>
                            <m:t>𝒍𝒆𝒏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TW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TW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61" y="2528899"/>
                <a:ext cx="5832648" cy="470000"/>
              </a:xfrm>
              <a:prstGeom prst="rect">
                <a:avLst/>
              </a:prstGeom>
              <a:blipFill rotWithShape="1">
                <a:blip r:embed="rId3"/>
                <a:stretch>
                  <a:fillRect l="-941" r="-1464"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808430" y="24407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先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344" y="37299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再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347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6264"/>
            <a:ext cx="7844930" cy="3573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689048" y="4517848"/>
            <a:ext cx="187220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62487" cy="210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8184" cy="6187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5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77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555776" y="1700808"/>
            <a:ext cx="561662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39752" y="2875248"/>
            <a:ext cx="6768752" cy="265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58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7776864" cy="4536504"/>
          </a:xfrm>
        </p:spPr>
        <p:txBody>
          <a:bodyPr/>
          <a:lstStyle/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If some adjacent boxes are all of the same color, and both the box to its left (if it exists) and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its right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(if it exists) are of some other color, we call it a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“Žbox segment”. </a:t>
            </a:r>
          </a:p>
          <a:p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are 4 box segments.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That is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: gold, silver, bronze, gold. There are 1, 4, 3, 1 box(es) in the segments respectively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 sz="2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4" y="4653136"/>
            <a:ext cx="8934450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51520" y="4725144"/>
            <a:ext cx="100811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1698" y="4725144"/>
            <a:ext cx="369034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91114" y="4725144"/>
            <a:ext cx="284923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51512" y="4725144"/>
            <a:ext cx="996952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2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7776864" cy="4536504"/>
          </a:xfrm>
        </p:spPr>
        <p:txBody>
          <a:bodyPr/>
          <a:lstStyle/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Every time, you can click a box, then the </a:t>
            </a:r>
            <a:r>
              <a:rPr lang="en-US" altLang="zh-TW" sz="28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 segment containing that box DISAPPEARS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altLang="zh-TW" sz="280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If that segment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is composed of </a:t>
            </a:r>
            <a:r>
              <a:rPr lang="en-US" altLang="zh-TW" sz="2800" i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altLang="zh-TW" sz="28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boxes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, you will get </a:t>
            </a:r>
            <a:r>
              <a:rPr lang="en-US" altLang="zh-TW" sz="2800" i="1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TW" sz="2800" i="1" smtClean="0">
                <a:latin typeface="微軟正黑體"/>
                <a:ea typeface="微軟正黑體"/>
              </a:rPr>
              <a:t>╳ </a:t>
            </a:r>
            <a:r>
              <a:rPr lang="en-US" altLang="zh-TW" sz="2800" i="1" smtClean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points. for example, if you click on a silver box,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the silver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segment disappears, you got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zh-TW" sz="2800" i="1" smtClean="0">
                <a:latin typeface="微軟正黑體"/>
                <a:ea typeface="微軟正黑體"/>
              </a:rPr>
              <a:t>╳ </a:t>
            </a:r>
            <a:r>
              <a:rPr lang="en-US" altLang="zh-TW" sz="2800" smtClean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= 16 points.</a:t>
            </a:r>
          </a:p>
          <a:p>
            <a:r>
              <a:rPr lang="en-US" altLang="zh-TW" sz="2800">
                <a:latin typeface="Cambria" panose="02040503050406030204" pitchFamily="18" charset="0"/>
                <a:ea typeface="Cambria" panose="02040503050406030204" pitchFamily="18" charset="0"/>
              </a:rPr>
              <a:t>Now lets look at the picture below:</a:t>
            </a:r>
            <a:endParaRPr lang="en-US" altLang="zh-TW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88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187624" y="404664"/>
            <a:ext cx="731520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smtClean="0"/>
              <a:t>Two Solutions (4/4)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39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124744"/>
                <a:ext cx="7704856" cy="4536504"/>
              </a:xfrm>
            </p:spPr>
            <p:txBody>
              <a:bodyPr/>
              <a:lstStyle/>
              <a:p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first line contains the number of tests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15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). </a:t>
                </a:r>
                <a:endParaRPr lang="en-US" altLang="zh-TW" sz="280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Each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case contains two lines. The </a:t>
                </a:r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first line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contains </a:t>
                </a:r>
                <a:r>
                  <a:rPr lang="en-US" altLang="zh-TW" sz="280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 integer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(1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</a:t>
                </a:r>
                <a:r>
                  <a:rPr lang="en-US" altLang="zh-TW" sz="280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200), the number of boxes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US" altLang="zh-TW" sz="280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second line contains </a:t>
                </a:r>
                <a:r>
                  <a:rPr lang="en-US" altLang="zh-TW" sz="2800" i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n-US" altLang="zh-TW" sz="280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integers, representing </a:t>
                </a:r>
                <a:r>
                  <a:rPr lang="en-US" altLang="zh-TW" sz="2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colors of each box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 The integers are in the range 1 </a:t>
                </a:r>
                <a:r>
                  <a:rPr lang="en-US" altLang="zh-TW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~</a:t>
                </a:r>
                <a:r>
                  <a:rPr lang="en-US" altLang="zh-TW" sz="2800" i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sz="2800" i="1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TW" sz="28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124744"/>
                <a:ext cx="7704856" cy="4536504"/>
              </a:xfrm>
              <a:blipFill rotWithShape="1">
                <a:blip r:embed="rId2"/>
                <a:stretch>
                  <a:fillRect t="-1344" r="-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268760"/>
            <a:ext cx="7560840" cy="4536504"/>
          </a:xfrm>
        </p:spPr>
        <p:txBody>
          <a:bodyPr/>
          <a:lstStyle/>
          <a:p>
            <a:pPr algn="just"/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For each test case, print the case number and the </a:t>
            </a:r>
            <a:r>
              <a:rPr lang="en-US" altLang="zh-TW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possible score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9034" y="116632"/>
            <a:ext cx="4722912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3212976"/>
            <a:ext cx="3579676" cy="31683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3600" smtClean="0"/>
              <a:t>2</a:t>
            </a:r>
          </a:p>
          <a:p>
            <a:pPr marL="0" indent="0">
              <a:buNone/>
            </a:pPr>
            <a:r>
              <a:rPr lang="en-US" altLang="zh-TW" sz="3600" smtClean="0"/>
              <a:t>9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  <a:r>
              <a:rPr lang="en-US" altLang="zh-TW" sz="3600"/>
              <a:t> </a:t>
            </a:r>
            <a:r>
              <a:rPr lang="en-US" altLang="zh-TW" sz="3600" smtClean="0"/>
              <a:t>2 </a:t>
            </a:r>
            <a:r>
              <a:rPr lang="en-US" altLang="zh-TW" sz="3600"/>
              <a:t>2 2 2 3 3 3 1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</a:p>
          <a:p>
            <a:pPr marL="0" indent="0">
              <a:buNone/>
            </a:pPr>
            <a:r>
              <a:rPr lang="en-US" altLang="zh-TW" sz="3600" smtClean="0"/>
              <a:t>1</a:t>
            </a:r>
            <a:endParaRPr lang="en-US" altLang="zh-TW" sz="36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5364088" y="3236361"/>
            <a:ext cx="2808312" cy="26282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Case 1: 29</a:t>
            </a:r>
          </a:p>
          <a:p>
            <a:pPr marL="0" indent="0">
              <a:buNone/>
            </a:pP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Case 2: 1</a:t>
            </a:r>
            <a:endParaRPr lang="en-US" altLang="zh-TW" kern="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71600" y="3943822"/>
            <a:ext cx="3600400" cy="12133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71600" y="5157192"/>
            <a:ext cx="3600400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6" y="1124744"/>
            <a:ext cx="9189715" cy="7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 bwMode="auto">
          <a:xfrm flipH="1">
            <a:off x="1403648" y="2924944"/>
            <a:ext cx="64807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1907704" y="2478007"/>
            <a:ext cx="3582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test cases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 flipH="1">
            <a:off x="1375548" y="3691794"/>
            <a:ext cx="64807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2023620" y="3279211"/>
            <a:ext cx="295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boxes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 flipH="1">
            <a:off x="1307687" y="4293096"/>
            <a:ext cx="600017" cy="337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1955759" y="3934240"/>
            <a:ext cx="299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 of each box</a:t>
            </a:r>
            <a:endParaRPr lang="zh-TW" altLang="en-US" sz="2800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Dynamic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3409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3271</TotalTime>
  <Words>1198</Words>
  <Application>Microsoft Office PowerPoint</Application>
  <PresentationFormat>如螢幕大小 (4:3)</PresentationFormat>
  <Paragraphs>218</Paragraphs>
  <Slides>29</Slides>
  <Notes>12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古典-1</vt:lpstr>
      <vt:lpstr>方程式</vt:lpstr>
      <vt:lpstr>Blocks</vt:lpstr>
      <vt:lpstr>Problem Descriptions(1/4)</vt:lpstr>
      <vt:lpstr>Problem Descriptions(2/4)</vt:lpstr>
      <vt:lpstr>Problem Descriptions(3/4)</vt:lpstr>
      <vt:lpstr>PowerPoint 簡報</vt:lpstr>
      <vt:lpstr>Input</vt:lpstr>
      <vt:lpstr>Output</vt:lpstr>
      <vt:lpstr>Example</vt:lpstr>
      <vt:lpstr>Dynamic Programming</vt:lpstr>
      <vt:lpstr>Dynamic programming</vt:lpstr>
      <vt:lpstr>What’s the difference   Divide and Conquer Dynamic Programming?</vt:lpstr>
      <vt:lpstr>PowerPoint 簡報</vt:lpstr>
      <vt:lpstr>Montage Photo</vt:lpstr>
      <vt:lpstr>Chained Matrix Multiplication</vt:lpstr>
      <vt:lpstr>Matrix Multiplication</vt:lpstr>
      <vt:lpstr>PowerPoint 簡報</vt:lpstr>
      <vt:lpstr> Chained Matrix Multiplication </vt:lpstr>
      <vt:lpstr>PowerPoint 簡報</vt:lpstr>
      <vt:lpstr>找斷點的做法???</vt:lpstr>
      <vt:lpstr>先整理一下資料</vt:lpstr>
      <vt:lpstr>找斷點的做法，可行嗎???</vt:lpstr>
      <vt:lpstr>會有甚麼問題?</vt:lpstr>
      <vt:lpstr>需要更細節的設定</vt:lpstr>
      <vt:lpstr>Case 1: 合併後，最右邊的一段，顏色相同</vt:lpstr>
      <vt:lpstr>Case 2: 合併後，l 到r 中間有一個col[i]與col[r]顏色相同，可以合併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1057</cp:revision>
  <dcterms:created xsi:type="dcterms:W3CDTF">2007-09-17T04:06:35Z</dcterms:created>
  <dcterms:modified xsi:type="dcterms:W3CDTF">2021-10-13T08:32:27Z</dcterms:modified>
</cp:coreProperties>
</file>