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6"/>
  </p:notesMasterIdLst>
  <p:sldIdLst>
    <p:sldId id="256" r:id="rId2"/>
    <p:sldId id="305" r:id="rId3"/>
    <p:sldId id="306" r:id="rId4"/>
    <p:sldId id="257" r:id="rId5"/>
    <p:sldId id="258" r:id="rId6"/>
    <p:sldId id="259" r:id="rId7"/>
    <p:sldId id="263" r:id="rId8"/>
    <p:sldId id="277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68" r:id="rId18"/>
    <p:sldId id="278" r:id="rId19"/>
    <p:sldId id="280" r:id="rId20"/>
    <p:sldId id="293" r:id="rId21"/>
    <p:sldId id="281" r:id="rId22"/>
    <p:sldId id="282" r:id="rId23"/>
    <p:sldId id="283" r:id="rId24"/>
    <p:sldId id="284" r:id="rId25"/>
    <p:sldId id="285" r:id="rId26"/>
    <p:sldId id="307" r:id="rId27"/>
    <p:sldId id="286" r:id="rId28"/>
    <p:sldId id="287" r:id="rId29"/>
    <p:sldId id="289" r:id="rId30"/>
    <p:sldId id="294" r:id="rId31"/>
    <p:sldId id="300" r:id="rId32"/>
    <p:sldId id="301" r:id="rId33"/>
    <p:sldId id="302" r:id="rId34"/>
    <p:sldId id="303" r:id="rId35"/>
    <p:sldId id="304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316" r:id="rId45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AEAEA"/>
    <a:srgbClr val="FFFF00"/>
    <a:srgbClr val="99CCFF"/>
    <a:srgbClr val="99FFCC"/>
    <a:srgbClr val="FFFFCC"/>
    <a:srgbClr val="0000FF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90" autoAdjust="0"/>
    <p:restoredTop sz="94660"/>
  </p:normalViewPr>
  <p:slideViewPr>
    <p:cSldViewPr>
      <p:cViewPr>
        <p:scale>
          <a:sx n="110" d="100"/>
          <a:sy n="110" d="100"/>
        </p:scale>
        <p:origin x="-1560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zh-TW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4C05A5E7-B0BA-4146-8C4B-EB293698C2EE}" type="datetimeFigureOut">
              <a:rPr lang="zh-TW" altLang="en-US"/>
              <a:pPr/>
              <a:t>2018/5/10</a:t>
            </a:fld>
            <a:endParaRPr lang="en-US" altLang="zh-TW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zh-TW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36E91356-FA4C-4389-B22E-0EF78BCAFF0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334178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172200" cy="838200"/>
          </a:xfrm>
        </p:spPr>
        <p:txBody>
          <a:bodyPr anchorCtr="1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TW"/>
              <a:t>Click to edit Master subtitle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2339975"/>
            <a:ext cx="7772400" cy="1143000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 smtClean="0"/>
            </a:lvl1pPr>
          </a:lstStyle>
          <a:p>
            <a:pPr>
              <a:defRPr/>
            </a:pPr>
            <a:fld id="{2873BDEA-1425-44C9-88E6-C4F0BDAB118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39639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4A6A12-F732-457A-8B9C-B263519FE9B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4970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34200" y="990600"/>
            <a:ext cx="1828800" cy="5257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447800" y="990600"/>
            <a:ext cx="5334000" cy="5257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FB53ED-4F70-4A3C-B1A8-202C8F5300C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0537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47800" y="990600"/>
            <a:ext cx="7315200" cy="8382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1447800" y="2057400"/>
            <a:ext cx="3581400" cy="4191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81600" y="2057400"/>
            <a:ext cx="3581400" cy="4191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4FEF8-B326-4E2D-A600-ED9DC21CCA4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91933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47800" y="990600"/>
            <a:ext cx="7315200" cy="8382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1447800" y="2057400"/>
            <a:ext cx="3581400" cy="4191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5181600" y="2057400"/>
            <a:ext cx="3581400" cy="20193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5181600" y="4229100"/>
            <a:ext cx="3581400" cy="20193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81BF6D-3CFE-40DD-888D-78B3532B57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30586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47800" y="990600"/>
            <a:ext cx="7315200" cy="8382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1447800" y="2057400"/>
            <a:ext cx="7315200" cy="41910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936875" y="6529388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138" y="63436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660C04-8F03-4714-8165-761EE29B2A2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94063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5877DB-5E71-4E08-82D6-CD53081BE61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71771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D7E46-E121-47F0-9775-AA3408C6617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7096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478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816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45BF48-3F43-4687-B61B-C205501AE5F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451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F8BB0-7323-43F7-BC24-4560623B52A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8750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DB127B-079D-44C1-BDF4-439547977DF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76944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BD2D65-3493-4A0D-A7C8-6C1989A7D6E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0771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A2A8BE-5065-4EDD-ACBC-433AAED4BA4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87966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A13779-66A1-4EEB-93A4-FB70AC6EB05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59218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990600"/>
            <a:ext cx="7315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2057400"/>
            <a:ext cx="73152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 Click to edit Master text styles</a:t>
            </a:r>
          </a:p>
          <a:p>
            <a:pPr lvl="1"/>
            <a:r>
              <a:rPr lang="en-US" altLang="zh-TW" smtClean="0"/>
              <a:t> Second level</a:t>
            </a:r>
          </a:p>
          <a:p>
            <a:pPr lvl="2"/>
            <a:r>
              <a:rPr lang="en-US" altLang="zh-TW" smtClean="0"/>
              <a:t> Third level</a:t>
            </a:r>
          </a:p>
          <a:p>
            <a:pPr lvl="3"/>
            <a:r>
              <a:rPr lang="en-US" altLang="zh-TW" smtClean="0"/>
              <a:t> Fourth level</a:t>
            </a:r>
          </a:p>
          <a:p>
            <a:pPr lvl="4"/>
            <a:r>
              <a:rPr lang="en-US" altLang="zh-TW" smtClean="0"/>
              <a:t> 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sz="2600" b="1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fld id="{9648297D-1930-4E5A-981D-BCB1FF93842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charset="-12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charset="-12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charset="-12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charset="-12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charset="-12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charset="-12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charset="-12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7"/>
        </a:buBlip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7"/>
        </a:buBlip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7"/>
        </a:buBlip>
        <a:defRPr sz="2400" b="1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7"/>
        </a:buBlip>
        <a:defRPr sz="2000" b="1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7"/>
        </a:buBlip>
        <a:defRPr sz="2000" b="1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7"/>
        </a:buBlip>
        <a:defRPr b="1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7"/>
        </a:buBlip>
        <a:defRPr b="1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7"/>
        </a:buBlip>
        <a:defRPr b="1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7"/>
        </a:buBlip>
        <a:defRPr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1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1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3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3.png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5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3" y="19161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z="4200" smtClean="0"/>
              <a:t>Chained Matrix</a:t>
            </a:r>
            <a:br>
              <a:rPr lang="en-US" altLang="zh-TW" sz="4200" smtClean="0"/>
            </a:br>
            <a:r>
              <a:rPr lang="en-US" altLang="zh-TW" sz="4200" smtClean="0"/>
              <a:t>Multiplication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172200" cy="1360488"/>
          </a:xfrm>
        </p:spPr>
        <p:txBody>
          <a:bodyPr/>
          <a:lstStyle/>
          <a:p>
            <a:pPr eaLnBrk="1" hangingPunct="1"/>
            <a:r>
              <a:rPr lang="en-US" altLang="zh-TW" smtClean="0"/>
              <a:t>Prof. Shin-Hung Chang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042988" y="476250"/>
            <a:ext cx="7704137" cy="41910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TW" sz="2800" smtClean="0"/>
              <a:t>Chained Matrix Multiplication</a:t>
            </a:r>
          </a:p>
          <a:p>
            <a:pPr eaLnBrk="1" hangingPunct="1">
              <a:lnSpc>
                <a:spcPct val="110000"/>
              </a:lnSpc>
            </a:pPr>
            <a:endParaRPr lang="en-US" altLang="zh-TW" sz="2800" smtClean="0"/>
          </a:p>
          <a:p>
            <a:pPr eaLnBrk="1" hangingPunct="1">
              <a:lnSpc>
                <a:spcPct val="110000"/>
              </a:lnSpc>
            </a:pPr>
            <a:endParaRPr lang="en-US" altLang="zh-TW" sz="2800" smtClean="0"/>
          </a:p>
          <a:p>
            <a:pPr eaLnBrk="1" hangingPunct="1">
              <a:lnSpc>
                <a:spcPct val="110000"/>
              </a:lnSpc>
            </a:pPr>
            <a:r>
              <a:rPr lang="en-US" altLang="zh-TW" sz="2800" smtClean="0"/>
              <a:t>Example: A</a:t>
            </a:r>
            <a:r>
              <a:rPr lang="en-US" altLang="zh-TW" sz="2800" baseline="30000" smtClean="0"/>
              <a:t>1</a:t>
            </a:r>
            <a:r>
              <a:rPr lang="en-US" altLang="zh-TW" sz="2800" baseline="-25000" smtClean="0"/>
              <a:t>3</a:t>
            </a:r>
            <a:r>
              <a:rPr lang="en-US" altLang="zh-TW" sz="2800" baseline="-25000" smtClean="0">
                <a:sym typeface="Symbol" pitchFamily="18" charset="2"/>
              </a:rPr>
              <a:t>3</a:t>
            </a:r>
            <a:r>
              <a:rPr lang="en-US" altLang="zh-TW" sz="2800" smtClean="0">
                <a:sym typeface="Symbol" pitchFamily="18" charset="2"/>
              </a:rPr>
              <a:t>, </a:t>
            </a:r>
            <a:r>
              <a:rPr lang="en-US" altLang="zh-TW" sz="2800" smtClean="0"/>
              <a:t>A</a:t>
            </a:r>
            <a:r>
              <a:rPr lang="en-US" altLang="zh-TW" sz="2800" baseline="30000" smtClean="0"/>
              <a:t>2</a:t>
            </a:r>
            <a:r>
              <a:rPr lang="en-US" altLang="zh-TW" sz="2800" baseline="-25000" smtClean="0"/>
              <a:t>3</a:t>
            </a:r>
            <a:r>
              <a:rPr lang="en-US" altLang="zh-TW" sz="2800" baseline="-25000" smtClean="0">
                <a:sym typeface="Symbol" pitchFamily="18" charset="2"/>
              </a:rPr>
              <a:t>7</a:t>
            </a:r>
            <a:r>
              <a:rPr lang="en-US" altLang="zh-TW" sz="2800" smtClean="0">
                <a:sym typeface="Symbol" pitchFamily="18" charset="2"/>
              </a:rPr>
              <a:t>, </a:t>
            </a:r>
            <a:r>
              <a:rPr lang="en-US" altLang="zh-TW" sz="2800" smtClean="0"/>
              <a:t>A</a:t>
            </a:r>
            <a:r>
              <a:rPr lang="en-US" altLang="zh-TW" sz="2800" baseline="30000" smtClean="0"/>
              <a:t>3</a:t>
            </a:r>
            <a:r>
              <a:rPr lang="en-US" altLang="zh-TW" sz="2800" baseline="-25000" smtClean="0"/>
              <a:t>7</a:t>
            </a:r>
            <a:r>
              <a:rPr lang="en-US" altLang="zh-TW" sz="2800" baseline="-25000" smtClean="0">
                <a:sym typeface="Symbol" pitchFamily="18" charset="2"/>
              </a:rPr>
              <a:t>2</a:t>
            </a:r>
            <a:r>
              <a:rPr lang="en-US" altLang="zh-TW" sz="2800" smtClean="0">
                <a:sym typeface="Symbol" pitchFamily="18" charset="2"/>
              </a:rPr>
              <a:t>, </a:t>
            </a:r>
            <a:r>
              <a:rPr lang="en-US" altLang="zh-TW" sz="2800" smtClean="0"/>
              <a:t>A</a:t>
            </a:r>
            <a:r>
              <a:rPr lang="en-US" altLang="zh-TW" sz="2800" baseline="30000" smtClean="0"/>
              <a:t>4</a:t>
            </a:r>
            <a:r>
              <a:rPr lang="en-US" altLang="zh-TW" sz="2800" baseline="-25000" smtClean="0"/>
              <a:t>2</a:t>
            </a:r>
            <a:r>
              <a:rPr lang="en-US" altLang="zh-TW" sz="2800" baseline="-25000" smtClean="0">
                <a:sym typeface="Symbol" pitchFamily="18" charset="2"/>
              </a:rPr>
              <a:t>9</a:t>
            </a:r>
            <a:r>
              <a:rPr lang="en-US" altLang="zh-TW" sz="2800" smtClean="0">
                <a:sym typeface="Symbol" pitchFamily="18" charset="2"/>
              </a:rPr>
              <a:t>, </a:t>
            </a:r>
            <a:r>
              <a:rPr lang="en-US" altLang="zh-TW" sz="2800" smtClean="0"/>
              <a:t>A</a:t>
            </a:r>
            <a:r>
              <a:rPr lang="en-US" altLang="zh-TW" sz="2800" baseline="30000" smtClean="0"/>
              <a:t>5</a:t>
            </a:r>
            <a:r>
              <a:rPr lang="en-US" altLang="zh-TW" sz="2800" baseline="-25000" smtClean="0"/>
              <a:t>9</a:t>
            </a:r>
            <a:r>
              <a:rPr lang="en-US" altLang="zh-TW" sz="2800" baseline="-25000" smtClean="0">
                <a:sym typeface="Symbol" pitchFamily="18" charset="2"/>
              </a:rPr>
              <a:t>4</a:t>
            </a:r>
            <a:endParaRPr lang="en-US" altLang="zh-TW" sz="2800" smtClean="0"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800" smtClean="0">
                <a:sym typeface="Symbol" pitchFamily="18" charset="2"/>
              </a:rPr>
              <a:t>Sol: 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TW" sz="2800" smtClean="0">
                <a:sym typeface="Symbol" pitchFamily="18" charset="2"/>
              </a:rPr>
              <a:t>     Two matrix: M[1…5, 1…5]  and P[1…4, 2…5]</a:t>
            </a:r>
          </a:p>
        </p:txBody>
      </p:sp>
      <p:graphicFrame>
        <p:nvGraphicFramePr>
          <p:cNvPr id="109571" name="Object 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498600" y="1125538"/>
          <a:ext cx="6313488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4" name="方程式" r:id="rId4" imgW="3238200" imgH="533160" progId="Equation.3">
                  <p:embed/>
                </p:oleObj>
              </mc:Choice>
              <mc:Fallback>
                <p:oleObj name="方程式" r:id="rId4" imgW="3238200" imgH="533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1125538"/>
                        <a:ext cx="6313488" cy="9604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700" name="Group 132"/>
          <p:cNvGraphicFramePr>
            <a:graphicFrameLocks noGrp="1"/>
          </p:cNvGraphicFramePr>
          <p:nvPr>
            <p:ph sz="quarter" idx="3"/>
          </p:nvPr>
        </p:nvGraphicFramePr>
        <p:xfrm>
          <a:off x="1763713" y="4268788"/>
          <a:ext cx="2952750" cy="2255838"/>
        </p:xfrm>
        <a:graphic>
          <a:graphicData uri="http://schemas.openxmlformats.org/drawingml/2006/table">
            <a:tbl>
              <a:tblPr/>
              <a:tblGrid>
                <a:gridCol w="492125"/>
                <a:gridCol w="492125"/>
                <a:gridCol w="493712"/>
                <a:gridCol w="490538"/>
                <a:gridCol w="492125"/>
                <a:gridCol w="492125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M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704" name="Group 136"/>
          <p:cNvGraphicFramePr>
            <a:graphicFrameLocks noGrp="1"/>
          </p:cNvGraphicFramePr>
          <p:nvPr/>
        </p:nvGraphicFramePr>
        <p:xfrm>
          <a:off x="5508625" y="4292600"/>
          <a:ext cx="1976438" cy="1828800"/>
        </p:xfrm>
        <a:graphic>
          <a:graphicData uri="http://schemas.openxmlformats.org/drawingml/2006/table">
            <a:tbl>
              <a:tblPr/>
              <a:tblGrid>
                <a:gridCol w="395288"/>
                <a:gridCol w="395287"/>
                <a:gridCol w="395288"/>
                <a:gridCol w="395287"/>
                <a:gridCol w="395288"/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sp>
        <p:nvSpPr>
          <p:cNvPr id="5209" name="Line 118"/>
          <p:cNvSpPr>
            <a:spLocks noChangeShapeType="1"/>
          </p:cNvSpPr>
          <p:nvPr/>
        </p:nvSpPr>
        <p:spPr bwMode="auto">
          <a:xfrm>
            <a:off x="2627313" y="2060575"/>
            <a:ext cx="5113337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042988" y="476250"/>
            <a:ext cx="7704137" cy="41910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TW" sz="2800" smtClean="0"/>
              <a:t>Chained Matrix Multiplication</a:t>
            </a:r>
          </a:p>
          <a:p>
            <a:pPr eaLnBrk="1" hangingPunct="1">
              <a:lnSpc>
                <a:spcPct val="110000"/>
              </a:lnSpc>
            </a:pPr>
            <a:endParaRPr lang="en-US" altLang="zh-TW" sz="2800" smtClean="0"/>
          </a:p>
          <a:p>
            <a:pPr eaLnBrk="1" hangingPunct="1">
              <a:lnSpc>
                <a:spcPct val="110000"/>
              </a:lnSpc>
            </a:pPr>
            <a:endParaRPr lang="en-US" altLang="zh-TW" sz="2800" smtClean="0"/>
          </a:p>
          <a:p>
            <a:pPr eaLnBrk="1" hangingPunct="1">
              <a:lnSpc>
                <a:spcPct val="110000"/>
              </a:lnSpc>
            </a:pPr>
            <a:r>
              <a:rPr lang="en-US" altLang="zh-TW" sz="2800" smtClean="0"/>
              <a:t>Example: A</a:t>
            </a:r>
            <a:r>
              <a:rPr lang="en-US" altLang="zh-TW" sz="2800" baseline="30000" smtClean="0"/>
              <a:t>1</a:t>
            </a:r>
            <a:r>
              <a:rPr lang="en-US" altLang="zh-TW" sz="2800" baseline="-25000" smtClean="0"/>
              <a:t>3</a:t>
            </a:r>
            <a:r>
              <a:rPr lang="en-US" altLang="zh-TW" sz="2800" baseline="-25000" smtClean="0">
                <a:sym typeface="Symbol" pitchFamily="18" charset="2"/>
              </a:rPr>
              <a:t>3</a:t>
            </a:r>
            <a:r>
              <a:rPr lang="en-US" altLang="zh-TW" sz="2800" smtClean="0">
                <a:sym typeface="Symbol" pitchFamily="18" charset="2"/>
              </a:rPr>
              <a:t>, </a:t>
            </a:r>
            <a:r>
              <a:rPr lang="en-US" altLang="zh-TW" sz="2800" smtClean="0"/>
              <a:t>A</a:t>
            </a:r>
            <a:r>
              <a:rPr lang="en-US" altLang="zh-TW" sz="2800" baseline="30000" smtClean="0"/>
              <a:t>2</a:t>
            </a:r>
            <a:r>
              <a:rPr lang="en-US" altLang="zh-TW" sz="2800" baseline="-25000" smtClean="0"/>
              <a:t>3</a:t>
            </a:r>
            <a:r>
              <a:rPr lang="en-US" altLang="zh-TW" sz="2800" baseline="-25000" smtClean="0">
                <a:sym typeface="Symbol" pitchFamily="18" charset="2"/>
              </a:rPr>
              <a:t>7</a:t>
            </a:r>
            <a:r>
              <a:rPr lang="en-US" altLang="zh-TW" sz="2800" smtClean="0">
                <a:sym typeface="Symbol" pitchFamily="18" charset="2"/>
              </a:rPr>
              <a:t>, </a:t>
            </a:r>
            <a:r>
              <a:rPr lang="en-US" altLang="zh-TW" sz="2800" smtClean="0"/>
              <a:t>A</a:t>
            </a:r>
            <a:r>
              <a:rPr lang="en-US" altLang="zh-TW" sz="2800" baseline="30000" smtClean="0"/>
              <a:t>3</a:t>
            </a:r>
            <a:r>
              <a:rPr lang="en-US" altLang="zh-TW" sz="2800" baseline="-25000" smtClean="0"/>
              <a:t>7</a:t>
            </a:r>
            <a:r>
              <a:rPr lang="en-US" altLang="zh-TW" sz="2800" baseline="-25000" smtClean="0">
                <a:sym typeface="Symbol" pitchFamily="18" charset="2"/>
              </a:rPr>
              <a:t>2</a:t>
            </a:r>
            <a:r>
              <a:rPr lang="en-US" altLang="zh-TW" sz="2800" smtClean="0">
                <a:sym typeface="Symbol" pitchFamily="18" charset="2"/>
              </a:rPr>
              <a:t>, </a:t>
            </a:r>
            <a:r>
              <a:rPr lang="en-US" altLang="zh-TW" sz="2800" smtClean="0"/>
              <a:t>A</a:t>
            </a:r>
            <a:r>
              <a:rPr lang="en-US" altLang="zh-TW" sz="2800" baseline="30000" smtClean="0"/>
              <a:t>4</a:t>
            </a:r>
            <a:r>
              <a:rPr lang="en-US" altLang="zh-TW" sz="2800" baseline="-25000" smtClean="0"/>
              <a:t>2</a:t>
            </a:r>
            <a:r>
              <a:rPr lang="en-US" altLang="zh-TW" sz="2800" baseline="-25000" smtClean="0">
                <a:sym typeface="Symbol" pitchFamily="18" charset="2"/>
              </a:rPr>
              <a:t>9</a:t>
            </a:r>
            <a:r>
              <a:rPr lang="en-US" altLang="zh-TW" sz="2800" smtClean="0">
                <a:sym typeface="Symbol" pitchFamily="18" charset="2"/>
              </a:rPr>
              <a:t>, </a:t>
            </a:r>
            <a:r>
              <a:rPr lang="en-US" altLang="zh-TW" sz="2800" smtClean="0"/>
              <a:t>A</a:t>
            </a:r>
            <a:r>
              <a:rPr lang="en-US" altLang="zh-TW" sz="2800" baseline="30000" smtClean="0"/>
              <a:t>5</a:t>
            </a:r>
            <a:r>
              <a:rPr lang="en-US" altLang="zh-TW" sz="2800" baseline="-25000" smtClean="0"/>
              <a:t>9</a:t>
            </a:r>
            <a:r>
              <a:rPr lang="en-US" altLang="zh-TW" sz="2800" baseline="-25000" smtClean="0">
                <a:sym typeface="Symbol" pitchFamily="18" charset="2"/>
              </a:rPr>
              <a:t>4</a:t>
            </a:r>
            <a:endParaRPr lang="en-US" altLang="zh-TW" sz="2800" smtClean="0"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800" smtClean="0">
                <a:sym typeface="Symbol" pitchFamily="18" charset="2"/>
              </a:rPr>
              <a:t>Sol: 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TW" sz="2800" smtClean="0">
                <a:sym typeface="Symbol" pitchFamily="18" charset="2"/>
              </a:rPr>
              <a:t>     Two matrix: M[1…5, 1…5]  and P[1…4, 2…5]</a:t>
            </a:r>
          </a:p>
        </p:txBody>
      </p:sp>
      <p:graphicFrame>
        <p:nvGraphicFramePr>
          <p:cNvPr id="110595" name="Object 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498600" y="1125538"/>
          <a:ext cx="6313488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7" name="方程式" r:id="rId4" imgW="3238200" imgH="533160" progId="Equation.3">
                  <p:embed/>
                </p:oleObj>
              </mc:Choice>
              <mc:Fallback>
                <p:oleObj name="方程式" r:id="rId4" imgW="3238200" imgH="533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1125538"/>
                        <a:ext cx="6313488" cy="9604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731" name="Group 139"/>
          <p:cNvGraphicFramePr>
            <a:graphicFrameLocks noGrp="1"/>
          </p:cNvGraphicFramePr>
          <p:nvPr>
            <p:ph sz="quarter" idx="3"/>
          </p:nvPr>
        </p:nvGraphicFramePr>
        <p:xfrm>
          <a:off x="1763713" y="4268788"/>
          <a:ext cx="2952750" cy="2255838"/>
        </p:xfrm>
        <a:graphic>
          <a:graphicData uri="http://schemas.openxmlformats.org/drawingml/2006/table">
            <a:tbl>
              <a:tblPr/>
              <a:tblGrid>
                <a:gridCol w="492125"/>
                <a:gridCol w="492125"/>
                <a:gridCol w="493712"/>
                <a:gridCol w="490538"/>
                <a:gridCol w="492125"/>
                <a:gridCol w="492125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M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 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0726" name="Group 134"/>
          <p:cNvGraphicFramePr>
            <a:graphicFrameLocks noGrp="1"/>
          </p:cNvGraphicFramePr>
          <p:nvPr/>
        </p:nvGraphicFramePr>
        <p:xfrm>
          <a:off x="5508625" y="4292600"/>
          <a:ext cx="1976438" cy="1828800"/>
        </p:xfrm>
        <a:graphic>
          <a:graphicData uri="http://schemas.openxmlformats.org/drawingml/2006/table">
            <a:tbl>
              <a:tblPr/>
              <a:tblGrid>
                <a:gridCol w="395288"/>
                <a:gridCol w="395287"/>
                <a:gridCol w="395288"/>
                <a:gridCol w="395287"/>
                <a:gridCol w="395288"/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233" name="Line 115"/>
          <p:cNvSpPr>
            <a:spLocks noChangeShapeType="1"/>
          </p:cNvSpPr>
          <p:nvPr/>
        </p:nvSpPr>
        <p:spPr bwMode="auto">
          <a:xfrm>
            <a:off x="2627313" y="2060575"/>
            <a:ext cx="5113337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6234" name="Rectangle 127"/>
          <p:cNvSpPr>
            <a:spLocks noChangeArrowheads="1"/>
          </p:cNvSpPr>
          <p:nvPr/>
        </p:nvSpPr>
        <p:spPr bwMode="auto">
          <a:xfrm>
            <a:off x="2339975" y="4292600"/>
            <a:ext cx="1223963" cy="2889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35" name="Text Box 131"/>
          <p:cNvSpPr txBox="1">
            <a:spLocks noChangeArrowheads="1"/>
          </p:cNvSpPr>
          <p:nvPr/>
        </p:nvSpPr>
        <p:spPr bwMode="auto">
          <a:xfrm>
            <a:off x="3563938" y="4941888"/>
            <a:ext cx="336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200" b="1">
                <a:solidFill>
                  <a:srgbClr val="0000FF"/>
                </a:solidFill>
              </a:rPr>
              <a:t>60</a:t>
            </a:r>
          </a:p>
        </p:txBody>
      </p:sp>
      <p:sp>
        <p:nvSpPr>
          <p:cNvPr id="6236" name="Text Box 133"/>
          <p:cNvSpPr txBox="1">
            <a:spLocks noChangeArrowheads="1"/>
          </p:cNvSpPr>
          <p:nvPr/>
        </p:nvSpPr>
        <p:spPr bwMode="auto">
          <a:xfrm>
            <a:off x="3006725" y="4724400"/>
            <a:ext cx="4127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200" b="1">
                <a:solidFill>
                  <a:srgbClr val="0000FF"/>
                </a:solidFill>
              </a:rPr>
              <a:t>105</a:t>
            </a:r>
          </a:p>
        </p:txBody>
      </p:sp>
      <p:sp>
        <p:nvSpPr>
          <p:cNvPr id="6237" name="Line 140"/>
          <p:cNvSpPr>
            <a:spLocks noChangeShapeType="1"/>
          </p:cNvSpPr>
          <p:nvPr/>
        </p:nvSpPr>
        <p:spPr bwMode="auto">
          <a:xfrm flipV="1">
            <a:off x="3563938" y="4941888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6238" name="Line 141"/>
          <p:cNvSpPr>
            <a:spLocks noChangeShapeType="1"/>
          </p:cNvSpPr>
          <p:nvPr/>
        </p:nvSpPr>
        <p:spPr bwMode="auto">
          <a:xfrm>
            <a:off x="3132138" y="472440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6240" name="Line 96"/>
          <p:cNvSpPr>
            <a:spLocks noChangeShapeType="1"/>
          </p:cNvSpPr>
          <p:nvPr/>
        </p:nvSpPr>
        <p:spPr bwMode="auto">
          <a:xfrm>
            <a:off x="2627313" y="4941888"/>
            <a:ext cx="720725" cy="215900"/>
          </a:xfrm>
          <a:prstGeom prst="line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6241" name="Line 97"/>
          <p:cNvSpPr>
            <a:spLocks noChangeShapeType="1"/>
          </p:cNvSpPr>
          <p:nvPr/>
        </p:nvSpPr>
        <p:spPr bwMode="auto">
          <a:xfrm>
            <a:off x="3059113" y="4941888"/>
            <a:ext cx="288925" cy="574675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6242" name="Oval 98"/>
          <p:cNvSpPr>
            <a:spLocks noChangeArrowheads="1"/>
          </p:cNvSpPr>
          <p:nvPr/>
        </p:nvSpPr>
        <p:spPr bwMode="auto">
          <a:xfrm>
            <a:off x="2195513" y="4221163"/>
            <a:ext cx="431800" cy="431800"/>
          </a:xfrm>
          <a:prstGeom prst="ellipse">
            <a:avLst/>
          </a:prstGeom>
          <a:noFill/>
          <a:ln w="38100">
            <a:solidFill>
              <a:srgbClr val="66FF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43" name="Oval 99"/>
          <p:cNvSpPr>
            <a:spLocks noChangeArrowheads="1"/>
          </p:cNvSpPr>
          <p:nvPr/>
        </p:nvSpPr>
        <p:spPr bwMode="auto">
          <a:xfrm>
            <a:off x="2700338" y="4221163"/>
            <a:ext cx="431800" cy="431800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042988" y="476250"/>
            <a:ext cx="7704137" cy="41910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TW" sz="2800" smtClean="0"/>
              <a:t>Chained Matrix Multiplication</a:t>
            </a:r>
          </a:p>
          <a:p>
            <a:pPr eaLnBrk="1" hangingPunct="1">
              <a:lnSpc>
                <a:spcPct val="110000"/>
              </a:lnSpc>
            </a:pPr>
            <a:endParaRPr lang="en-US" altLang="zh-TW" sz="2800" smtClean="0"/>
          </a:p>
          <a:p>
            <a:pPr eaLnBrk="1" hangingPunct="1">
              <a:lnSpc>
                <a:spcPct val="110000"/>
              </a:lnSpc>
            </a:pPr>
            <a:endParaRPr lang="en-US" altLang="zh-TW" sz="2800" smtClean="0"/>
          </a:p>
          <a:p>
            <a:pPr eaLnBrk="1" hangingPunct="1">
              <a:lnSpc>
                <a:spcPct val="110000"/>
              </a:lnSpc>
            </a:pPr>
            <a:r>
              <a:rPr lang="en-US" altLang="zh-TW" sz="2800" smtClean="0"/>
              <a:t>Example: A</a:t>
            </a:r>
            <a:r>
              <a:rPr lang="en-US" altLang="zh-TW" sz="2800" baseline="30000" smtClean="0"/>
              <a:t>1</a:t>
            </a:r>
            <a:r>
              <a:rPr lang="en-US" altLang="zh-TW" sz="2800" baseline="-25000" smtClean="0"/>
              <a:t>3</a:t>
            </a:r>
            <a:r>
              <a:rPr lang="en-US" altLang="zh-TW" sz="2800" baseline="-25000" smtClean="0">
                <a:sym typeface="Symbol" pitchFamily="18" charset="2"/>
              </a:rPr>
              <a:t>3</a:t>
            </a:r>
            <a:r>
              <a:rPr lang="en-US" altLang="zh-TW" sz="2800" smtClean="0">
                <a:sym typeface="Symbol" pitchFamily="18" charset="2"/>
              </a:rPr>
              <a:t>, </a:t>
            </a:r>
            <a:r>
              <a:rPr lang="en-US" altLang="zh-TW" sz="2800" smtClean="0"/>
              <a:t>A</a:t>
            </a:r>
            <a:r>
              <a:rPr lang="en-US" altLang="zh-TW" sz="2800" baseline="30000" smtClean="0"/>
              <a:t>2</a:t>
            </a:r>
            <a:r>
              <a:rPr lang="en-US" altLang="zh-TW" sz="2800" baseline="-25000" smtClean="0"/>
              <a:t>3</a:t>
            </a:r>
            <a:r>
              <a:rPr lang="en-US" altLang="zh-TW" sz="2800" baseline="-25000" smtClean="0">
                <a:sym typeface="Symbol" pitchFamily="18" charset="2"/>
              </a:rPr>
              <a:t>7</a:t>
            </a:r>
            <a:r>
              <a:rPr lang="en-US" altLang="zh-TW" sz="2800" smtClean="0">
                <a:sym typeface="Symbol" pitchFamily="18" charset="2"/>
              </a:rPr>
              <a:t>, </a:t>
            </a:r>
            <a:r>
              <a:rPr lang="en-US" altLang="zh-TW" sz="2800" smtClean="0"/>
              <a:t>A</a:t>
            </a:r>
            <a:r>
              <a:rPr lang="en-US" altLang="zh-TW" sz="2800" baseline="30000" smtClean="0"/>
              <a:t>3</a:t>
            </a:r>
            <a:r>
              <a:rPr lang="en-US" altLang="zh-TW" sz="2800" baseline="-25000" smtClean="0"/>
              <a:t>7</a:t>
            </a:r>
            <a:r>
              <a:rPr lang="en-US" altLang="zh-TW" sz="2800" baseline="-25000" smtClean="0">
                <a:sym typeface="Symbol" pitchFamily="18" charset="2"/>
              </a:rPr>
              <a:t>2</a:t>
            </a:r>
            <a:r>
              <a:rPr lang="en-US" altLang="zh-TW" sz="2800" smtClean="0">
                <a:sym typeface="Symbol" pitchFamily="18" charset="2"/>
              </a:rPr>
              <a:t>, </a:t>
            </a:r>
            <a:r>
              <a:rPr lang="en-US" altLang="zh-TW" sz="2800" smtClean="0"/>
              <a:t>A</a:t>
            </a:r>
            <a:r>
              <a:rPr lang="en-US" altLang="zh-TW" sz="2800" baseline="30000" smtClean="0"/>
              <a:t>4</a:t>
            </a:r>
            <a:r>
              <a:rPr lang="en-US" altLang="zh-TW" sz="2800" baseline="-25000" smtClean="0"/>
              <a:t>2</a:t>
            </a:r>
            <a:r>
              <a:rPr lang="en-US" altLang="zh-TW" sz="2800" baseline="-25000" smtClean="0">
                <a:sym typeface="Symbol" pitchFamily="18" charset="2"/>
              </a:rPr>
              <a:t>9</a:t>
            </a:r>
            <a:r>
              <a:rPr lang="en-US" altLang="zh-TW" sz="2800" smtClean="0">
                <a:sym typeface="Symbol" pitchFamily="18" charset="2"/>
              </a:rPr>
              <a:t>, </a:t>
            </a:r>
            <a:r>
              <a:rPr lang="en-US" altLang="zh-TW" sz="2800" smtClean="0"/>
              <a:t>A</a:t>
            </a:r>
            <a:r>
              <a:rPr lang="en-US" altLang="zh-TW" sz="2800" baseline="30000" smtClean="0"/>
              <a:t>5</a:t>
            </a:r>
            <a:r>
              <a:rPr lang="en-US" altLang="zh-TW" sz="2800" baseline="-25000" smtClean="0"/>
              <a:t>9</a:t>
            </a:r>
            <a:r>
              <a:rPr lang="en-US" altLang="zh-TW" sz="2800" baseline="-25000" smtClean="0">
                <a:sym typeface="Symbol" pitchFamily="18" charset="2"/>
              </a:rPr>
              <a:t>4</a:t>
            </a:r>
            <a:endParaRPr lang="en-US" altLang="zh-TW" sz="2800" smtClean="0"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800" smtClean="0">
                <a:sym typeface="Symbol" pitchFamily="18" charset="2"/>
              </a:rPr>
              <a:t>Sol: 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TW" sz="2800" smtClean="0">
                <a:sym typeface="Symbol" pitchFamily="18" charset="2"/>
              </a:rPr>
              <a:t>     Two matrix: M[1…5, 1…5]  and P[1…4, 2…5]</a:t>
            </a:r>
          </a:p>
        </p:txBody>
      </p:sp>
      <p:graphicFrame>
        <p:nvGraphicFramePr>
          <p:cNvPr id="111619" name="Object 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498600" y="1125538"/>
          <a:ext cx="6313488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1" name="方程式" r:id="rId4" imgW="3238200" imgH="533160" progId="Equation.3">
                  <p:embed/>
                </p:oleObj>
              </mc:Choice>
              <mc:Fallback>
                <p:oleObj name="方程式" r:id="rId4" imgW="3238200" imgH="533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1125538"/>
                        <a:ext cx="6313488" cy="9604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748" name="Group 132"/>
          <p:cNvGraphicFramePr>
            <a:graphicFrameLocks noGrp="1"/>
          </p:cNvGraphicFramePr>
          <p:nvPr>
            <p:ph sz="quarter" idx="3"/>
          </p:nvPr>
        </p:nvGraphicFramePr>
        <p:xfrm>
          <a:off x="1763713" y="4268788"/>
          <a:ext cx="2952750" cy="2255838"/>
        </p:xfrm>
        <a:graphic>
          <a:graphicData uri="http://schemas.openxmlformats.org/drawingml/2006/table">
            <a:tbl>
              <a:tblPr/>
              <a:tblGrid>
                <a:gridCol w="492125"/>
                <a:gridCol w="492125"/>
                <a:gridCol w="493712"/>
                <a:gridCol w="490538"/>
                <a:gridCol w="492125"/>
                <a:gridCol w="492125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M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 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 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1743" name="Group 127"/>
          <p:cNvGraphicFramePr>
            <a:graphicFrameLocks noGrp="1"/>
          </p:cNvGraphicFramePr>
          <p:nvPr/>
        </p:nvGraphicFramePr>
        <p:xfrm>
          <a:off x="5508625" y="4292600"/>
          <a:ext cx="1976438" cy="1828800"/>
        </p:xfrm>
        <a:graphic>
          <a:graphicData uri="http://schemas.openxmlformats.org/drawingml/2006/table">
            <a:tbl>
              <a:tblPr/>
              <a:tblGrid>
                <a:gridCol w="395288"/>
                <a:gridCol w="395287"/>
                <a:gridCol w="395288"/>
                <a:gridCol w="395287"/>
                <a:gridCol w="395288"/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257" name="Line 115"/>
          <p:cNvSpPr>
            <a:spLocks noChangeShapeType="1"/>
          </p:cNvSpPr>
          <p:nvPr/>
        </p:nvSpPr>
        <p:spPr bwMode="auto">
          <a:xfrm>
            <a:off x="2627313" y="2060575"/>
            <a:ext cx="5113337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7258" name="Rectangle 116"/>
          <p:cNvSpPr>
            <a:spLocks noChangeArrowheads="1"/>
          </p:cNvSpPr>
          <p:nvPr/>
        </p:nvSpPr>
        <p:spPr bwMode="auto">
          <a:xfrm>
            <a:off x="2771775" y="4292600"/>
            <a:ext cx="1223963" cy="2889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259" name="Text Box 118"/>
          <p:cNvSpPr txBox="1">
            <a:spLocks noChangeArrowheads="1"/>
          </p:cNvSpPr>
          <p:nvPr/>
        </p:nvSpPr>
        <p:spPr bwMode="auto">
          <a:xfrm>
            <a:off x="4067175" y="5314950"/>
            <a:ext cx="4127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200" b="1">
                <a:solidFill>
                  <a:srgbClr val="0000FF"/>
                </a:solidFill>
              </a:rPr>
              <a:t>315</a:t>
            </a:r>
          </a:p>
        </p:txBody>
      </p:sp>
      <p:sp>
        <p:nvSpPr>
          <p:cNvPr id="7260" name="Text Box 120"/>
          <p:cNvSpPr txBox="1">
            <a:spLocks noChangeArrowheads="1"/>
          </p:cNvSpPr>
          <p:nvPr/>
        </p:nvSpPr>
        <p:spPr bwMode="auto">
          <a:xfrm>
            <a:off x="3492500" y="5026025"/>
            <a:ext cx="336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200" b="1">
                <a:solidFill>
                  <a:srgbClr val="0000FF"/>
                </a:solidFill>
              </a:rPr>
              <a:t>96</a:t>
            </a:r>
          </a:p>
        </p:txBody>
      </p:sp>
      <p:sp>
        <p:nvSpPr>
          <p:cNvPr id="7261" name="Line 133"/>
          <p:cNvSpPr>
            <a:spLocks noChangeShapeType="1"/>
          </p:cNvSpPr>
          <p:nvPr/>
        </p:nvSpPr>
        <p:spPr bwMode="auto">
          <a:xfrm flipV="1">
            <a:off x="4067175" y="53006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7262" name="Line 134"/>
          <p:cNvSpPr>
            <a:spLocks noChangeShapeType="1"/>
          </p:cNvSpPr>
          <p:nvPr/>
        </p:nvSpPr>
        <p:spPr bwMode="auto">
          <a:xfrm>
            <a:off x="3563938" y="530066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7264" name="Line 96"/>
          <p:cNvSpPr>
            <a:spLocks noChangeShapeType="1"/>
          </p:cNvSpPr>
          <p:nvPr/>
        </p:nvSpPr>
        <p:spPr bwMode="auto">
          <a:xfrm>
            <a:off x="3492500" y="5300663"/>
            <a:ext cx="288925" cy="574675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7265" name="Line 97"/>
          <p:cNvSpPr>
            <a:spLocks noChangeShapeType="1"/>
          </p:cNvSpPr>
          <p:nvPr/>
        </p:nvSpPr>
        <p:spPr bwMode="auto">
          <a:xfrm>
            <a:off x="3130550" y="5300663"/>
            <a:ext cx="720725" cy="215900"/>
          </a:xfrm>
          <a:prstGeom prst="line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7266" name="Oval 98"/>
          <p:cNvSpPr>
            <a:spLocks noChangeArrowheads="1"/>
          </p:cNvSpPr>
          <p:nvPr/>
        </p:nvSpPr>
        <p:spPr bwMode="auto">
          <a:xfrm>
            <a:off x="2700338" y="4221163"/>
            <a:ext cx="431800" cy="431800"/>
          </a:xfrm>
          <a:prstGeom prst="ellipse">
            <a:avLst/>
          </a:prstGeom>
          <a:noFill/>
          <a:ln w="38100">
            <a:solidFill>
              <a:srgbClr val="66FF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267" name="Oval 99"/>
          <p:cNvSpPr>
            <a:spLocks noChangeArrowheads="1"/>
          </p:cNvSpPr>
          <p:nvPr/>
        </p:nvSpPr>
        <p:spPr bwMode="auto">
          <a:xfrm>
            <a:off x="3203575" y="4221163"/>
            <a:ext cx="431800" cy="431800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042988" y="476250"/>
            <a:ext cx="7704137" cy="41910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TW" sz="2800" smtClean="0"/>
              <a:t>Chained Matrix Multiplication</a:t>
            </a:r>
          </a:p>
          <a:p>
            <a:pPr eaLnBrk="1" hangingPunct="1">
              <a:lnSpc>
                <a:spcPct val="110000"/>
              </a:lnSpc>
            </a:pPr>
            <a:endParaRPr lang="en-US" altLang="zh-TW" sz="2800" smtClean="0"/>
          </a:p>
          <a:p>
            <a:pPr eaLnBrk="1" hangingPunct="1">
              <a:lnSpc>
                <a:spcPct val="110000"/>
              </a:lnSpc>
            </a:pPr>
            <a:endParaRPr lang="en-US" altLang="zh-TW" sz="2800" smtClean="0"/>
          </a:p>
          <a:p>
            <a:pPr eaLnBrk="1" hangingPunct="1">
              <a:lnSpc>
                <a:spcPct val="110000"/>
              </a:lnSpc>
            </a:pPr>
            <a:r>
              <a:rPr lang="en-US" altLang="zh-TW" sz="2800" smtClean="0"/>
              <a:t>Example: A</a:t>
            </a:r>
            <a:r>
              <a:rPr lang="en-US" altLang="zh-TW" sz="2800" baseline="30000" smtClean="0"/>
              <a:t>1</a:t>
            </a:r>
            <a:r>
              <a:rPr lang="en-US" altLang="zh-TW" sz="2800" baseline="-25000" smtClean="0"/>
              <a:t>3</a:t>
            </a:r>
            <a:r>
              <a:rPr lang="en-US" altLang="zh-TW" sz="2800" baseline="-25000" smtClean="0">
                <a:sym typeface="Symbol" pitchFamily="18" charset="2"/>
              </a:rPr>
              <a:t>3</a:t>
            </a:r>
            <a:r>
              <a:rPr lang="en-US" altLang="zh-TW" sz="2800" smtClean="0">
                <a:sym typeface="Symbol" pitchFamily="18" charset="2"/>
              </a:rPr>
              <a:t>, </a:t>
            </a:r>
            <a:r>
              <a:rPr lang="en-US" altLang="zh-TW" sz="2800" smtClean="0"/>
              <a:t>A</a:t>
            </a:r>
            <a:r>
              <a:rPr lang="en-US" altLang="zh-TW" sz="2800" baseline="30000" smtClean="0"/>
              <a:t>2</a:t>
            </a:r>
            <a:r>
              <a:rPr lang="en-US" altLang="zh-TW" sz="2800" baseline="-25000" smtClean="0"/>
              <a:t>3</a:t>
            </a:r>
            <a:r>
              <a:rPr lang="en-US" altLang="zh-TW" sz="2800" baseline="-25000" smtClean="0">
                <a:sym typeface="Symbol" pitchFamily="18" charset="2"/>
              </a:rPr>
              <a:t>7</a:t>
            </a:r>
            <a:r>
              <a:rPr lang="en-US" altLang="zh-TW" sz="2800" smtClean="0">
                <a:sym typeface="Symbol" pitchFamily="18" charset="2"/>
              </a:rPr>
              <a:t>, </a:t>
            </a:r>
            <a:r>
              <a:rPr lang="en-US" altLang="zh-TW" sz="2800" smtClean="0"/>
              <a:t>A</a:t>
            </a:r>
            <a:r>
              <a:rPr lang="en-US" altLang="zh-TW" sz="2800" baseline="30000" smtClean="0"/>
              <a:t>3</a:t>
            </a:r>
            <a:r>
              <a:rPr lang="en-US" altLang="zh-TW" sz="2800" baseline="-25000" smtClean="0"/>
              <a:t>7</a:t>
            </a:r>
            <a:r>
              <a:rPr lang="en-US" altLang="zh-TW" sz="2800" baseline="-25000" smtClean="0">
                <a:sym typeface="Symbol" pitchFamily="18" charset="2"/>
              </a:rPr>
              <a:t>2</a:t>
            </a:r>
            <a:r>
              <a:rPr lang="en-US" altLang="zh-TW" sz="2800" smtClean="0">
                <a:sym typeface="Symbol" pitchFamily="18" charset="2"/>
              </a:rPr>
              <a:t>, </a:t>
            </a:r>
            <a:r>
              <a:rPr lang="en-US" altLang="zh-TW" sz="2800" smtClean="0"/>
              <a:t>A</a:t>
            </a:r>
            <a:r>
              <a:rPr lang="en-US" altLang="zh-TW" sz="2800" baseline="30000" smtClean="0"/>
              <a:t>4</a:t>
            </a:r>
            <a:r>
              <a:rPr lang="en-US" altLang="zh-TW" sz="2800" baseline="-25000" smtClean="0"/>
              <a:t>2</a:t>
            </a:r>
            <a:r>
              <a:rPr lang="en-US" altLang="zh-TW" sz="2800" baseline="-25000" smtClean="0">
                <a:sym typeface="Symbol" pitchFamily="18" charset="2"/>
              </a:rPr>
              <a:t>9</a:t>
            </a:r>
            <a:r>
              <a:rPr lang="en-US" altLang="zh-TW" sz="2800" smtClean="0">
                <a:sym typeface="Symbol" pitchFamily="18" charset="2"/>
              </a:rPr>
              <a:t>, </a:t>
            </a:r>
            <a:r>
              <a:rPr lang="en-US" altLang="zh-TW" sz="2800" smtClean="0"/>
              <a:t>A</a:t>
            </a:r>
            <a:r>
              <a:rPr lang="en-US" altLang="zh-TW" sz="2800" baseline="30000" smtClean="0"/>
              <a:t>5</a:t>
            </a:r>
            <a:r>
              <a:rPr lang="en-US" altLang="zh-TW" sz="2800" baseline="-25000" smtClean="0"/>
              <a:t>9</a:t>
            </a:r>
            <a:r>
              <a:rPr lang="en-US" altLang="zh-TW" sz="2800" baseline="-25000" smtClean="0">
                <a:sym typeface="Symbol" pitchFamily="18" charset="2"/>
              </a:rPr>
              <a:t>4</a:t>
            </a:r>
            <a:endParaRPr lang="en-US" altLang="zh-TW" sz="2800" smtClean="0"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800" smtClean="0">
                <a:sym typeface="Symbol" pitchFamily="18" charset="2"/>
              </a:rPr>
              <a:t>Sol: 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TW" sz="2800" smtClean="0">
                <a:sym typeface="Symbol" pitchFamily="18" charset="2"/>
              </a:rPr>
              <a:t>     Two matrix: M[1…5, 1…5]  and P[1…4, 2…5]</a:t>
            </a:r>
          </a:p>
        </p:txBody>
      </p:sp>
      <p:graphicFrame>
        <p:nvGraphicFramePr>
          <p:cNvPr id="112643" name="Object 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498600" y="1125538"/>
          <a:ext cx="6313488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5" name="方程式" r:id="rId4" imgW="3238200" imgH="533160" progId="Equation.3">
                  <p:embed/>
                </p:oleObj>
              </mc:Choice>
              <mc:Fallback>
                <p:oleObj name="方程式" r:id="rId4" imgW="3238200" imgH="533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1125538"/>
                        <a:ext cx="6313488" cy="9604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76" name="Group 136"/>
          <p:cNvGraphicFramePr>
            <a:graphicFrameLocks noGrp="1"/>
          </p:cNvGraphicFramePr>
          <p:nvPr>
            <p:ph sz="quarter" idx="3"/>
          </p:nvPr>
        </p:nvGraphicFramePr>
        <p:xfrm>
          <a:off x="1763713" y="4268788"/>
          <a:ext cx="2952750" cy="2255838"/>
        </p:xfrm>
        <a:graphic>
          <a:graphicData uri="http://schemas.openxmlformats.org/drawingml/2006/table">
            <a:tbl>
              <a:tblPr/>
              <a:tblGrid>
                <a:gridCol w="492125"/>
                <a:gridCol w="492125"/>
                <a:gridCol w="493712"/>
                <a:gridCol w="490538"/>
                <a:gridCol w="492125"/>
                <a:gridCol w="492125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M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 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 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771" name="Group 131"/>
          <p:cNvGraphicFramePr>
            <a:graphicFrameLocks noGrp="1"/>
          </p:cNvGraphicFramePr>
          <p:nvPr/>
        </p:nvGraphicFramePr>
        <p:xfrm>
          <a:off x="5508625" y="4292600"/>
          <a:ext cx="1976438" cy="1828800"/>
        </p:xfrm>
        <a:graphic>
          <a:graphicData uri="http://schemas.openxmlformats.org/drawingml/2006/table">
            <a:tbl>
              <a:tblPr/>
              <a:tblGrid>
                <a:gridCol w="395288"/>
                <a:gridCol w="395287"/>
                <a:gridCol w="395288"/>
                <a:gridCol w="395287"/>
                <a:gridCol w="395288"/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281" name="Line 115"/>
          <p:cNvSpPr>
            <a:spLocks noChangeShapeType="1"/>
          </p:cNvSpPr>
          <p:nvPr/>
        </p:nvSpPr>
        <p:spPr bwMode="auto">
          <a:xfrm>
            <a:off x="2627313" y="2060575"/>
            <a:ext cx="5113337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8282" name="Rectangle 116"/>
          <p:cNvSpPr>
            <a:spLocks noChangeArrowheads="1"/>
          </p:cNvSpPr>
          <p:nvPr/>
        </p:nvSpPr>
        <p:spPr bwMode="auto">
          <a:xfrm>
            <a:off x="3276600" y="4292600"/>
            <a:ext cx="1223963" cy="2889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83" name="Text Box 118"/>
          <p:cNvSpPr txBox="1">
            <a:spLocks noChangeArrowheads="1"/>
          </p:cNvSpPr>
          <p:nvPr/>
        </p:nvSpPr>
        <p:spPr bwMode="auto">
          <a:xfrm>
            <a:off x="4375150" y="5734050"/>
            <a:ext cx="4127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200" b="1">
                <a:solidFill>
                  <a:srgbClr val="0000FF"/>
                </a:solidFill>
              </a:rPr>
              <a:t>128</a:t>
            </a:r>
          </a:p>
        </p:txBody>
      </p:sp>
      <p:sp>
        <p:nvSpPr>
          <p:cNvPr id="8284" name="Text Box 120"/>
          <p:cNvSpPr txBox="1">
            <a:spLocks noChangeArrowheads="1"/>
          </p:cNvSpPr>
          <p:nvPr/>
        </p:nvSpPr>
        <p:spPr bwMode="auto">
          <a:xfrm>
            <a:off x="3997325" y="5589588"/>
            <a:ext cx="4127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200" b="1">
                <a:solidFill>
                  <a:srgbClr val="0000FF"/>
                </a:solidFill>
              </a:rPr>
              <a:t>378</a:t>
            </a:r>
          </a:p>
        </p:txBody>
      </p:sp>
      <p:sp>
        <p:nvSpPr>
          <p:cNvPr id="8285" name="Line 137"/>
          <p:cNvSpPr>
            <a:spLocks noChangeShapeType="1"/>
          </p:cNvSpPr>
          <p:nvPr/>
        </p:nvSpPr>
        <p:spPr bwMode="auto">
          <a:xfrm flipV="1">
            <a:off x="4427538" y="5734050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8286" name="Line 138"/>
          <p:cNvSpPr>
            <a:spLocks noChangeShapeType="1"/>
          </p:cNvSpPr>
          <p:nvPr/>
        </p:nvSpPr>
        <p:spPr bwMode="auto">
          <a:xfrm>
            <a:off x="4140200" y="5589588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8288" name="Line 96"/>
          <p:cNvSpPr>
            <a:spLocks noChangeShapeType="1"/>
          </p:cNvSpPr>
          <p:nvPr/>
        </p:nvSpPr>
        <p:spPr bwMode="auto">
          <a:xfrm>
            <a:off x="3997325" y="5661025"/>
            <a:ext cx="288925" cy="574675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8289" name="Line 97"/>
          <p:cNvSpPr>
            <a:spLocks noChangeShapeType="1"/>
          </p:cNvSpPr>
          <p:nvPr/>
        </p:nvSpPr>
        <p:spPr bwMode="auto">
          <a:xfrm>
            <a:off x="3635375" y="5661025"/>
            <a:ext cx="720725" cy="215900"/>
          </a:xfrm>
          <a:prstGeom prst="line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8290" name="Oval 98"/>
          <p:cNvSpPr>
            <a:spLocks noChangeArrowheads="1"/>
          </p:cNvSpPr>
          <p:nvPr/>
        </p:nvSpPr>
        <p:spPr bwMode="auto">
          <a:xfrm>
            <a:off x="3203575" y="4221163"/>
            <a:ext cx="431800" cy="431800"/>
          </a:xfrm>
          <a:prstGeom prst="ellipse">
            <a:avLst/>
          </a:prstGeom>
          <a:noFill/>
          <a:ln w="38100">
            <a:solidFill>
              <a:srgbClr val="66FF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91" name="Oval 99"/>
          <p:cNvSpPr>
            <a:spLocks noChangeArrowheads="1"/>
          </p:cNvSpPr>
          <p:nvPr/>
        </p:nvSpPr>
        <p:spPr bwMode="auto">
          <a:xfrm>
            <a:off x="3708400" y="4221163"/>
            <a:ext cx="431800" cy="431800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042988" y="476250"/>
            <a:ext cx="7704137" cy="41910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TW" sz="2800" smtClean="0"/>
              <a:t>Chained Matrix Multiplication</a:t>
            </a:r>
          </a:p>
          <a:p>
            <a:pPr eaLnBrk="1" hangingPunct="1">
              <a:lnSpc>
                <a:spcPct val="110000"/>
              </a:lnSpc>
            </a:pPr>
            <a:endParaRPr lang="en-US" altLang="zh-TW" sz="2800" smtClean="0"/>
          </a:p>
          <a:p>
            <a:pPr eaLnBrk="1" hangingPunct="1">
              <a:lnSpc>
                <a:spcPct val="110000"/>
              </a:lnSpc>
            </a:pPr>
            <a:endParaRPr lang="en-US" altLang="zh-TW" sz="2800" smtClean="0"/>
          </a:p>
          <a:p>
            <a:pPr eaLnBrk="1" hangingPunct="1">
              <a:lnSpc>
                <a:spcPct val="110000"/>
              </a:lnSpc>
            </a:pPr>
            <a:r>
              <a:rPr lang="en-US" altLang="zh-TW" sz="2800" smtClean="0"/>
              <a:t>Example: A</a:t>
            </a:r>
            <a:r>
              <a:rPr lang="en-US" altLang="zh-TW" sz="2800" baseline="30000" smtClean="0"/>
              <a:t>1</a:t>
            </a:r>
            <a:r>
              <a:rPr lang="en-US" altLang="zh-TW" sz="2800" baseline="-25000" smtClean="0"/>
              <a:t>3</a:t>
            </a:r>
            <a:r>
              <a:rPr lang="en-US" altLang="zh-TW" sz="2800" baseline="-25000" smtClean="0">
                <a:sym typeface="Symbol" pitchFamily="18" charset="2"/>
              </a:rPr>
              <a:t>3</a:t>
            </a:r>
            <a:r>
              <a:rPr lang="en-US" altLang="zh-TW" sz="2800" smtClean="0">
                <a:sym typeface="Symbol" pitchFamily="18" charset="2"/>
              </a:rPr>
              <a:t>, </a:t>
            </a:r>
            <a:r>
              <a:rPr lang="en-US" altLang="zh-TW" sz="2800" smtClean="0"/>
              <a:t>A</a:t>
            </a:r>
            <a:r>
              <a:rPr lang="en-US" altLang="zh-TW" sz="2800" baseline="30000" smtClean="0"/>
              <a:t>2</a:t>
            </a:r>
            <a:r>
              <a:rPr lang="en-US" altLang="zh-TW" sz="2800" baseline="-25000" smtClean="0"/>
              <a:t>3</a:t>
            </a:r>
            <a:r>
              <a:rPr lang="en-US" altLang="zh-TW" sz="2800" baseline="-25000" smtClean="0">
                <a:sym typeface="Symbol" pitchFamily="18" charset="2"/>
              </a:rPr>
              <a:t>7</a:t>
            </a:r>
            <a:r>
              <a:rPr lang="en-US" altLang="zh-TW" sz="2800" smtClean="0">
                <a:sym typeface="Symbol" pitchFamily="18" charset="2"/>
              </a:rPr>
              <a:t>, </a:t>
            </a:r>
            <a:r>
              <a:rPr lang="en-US" altLang="zh-TW" sz="2800" smtClean="0"/>
              <a:t>A</a:t>
            </a:r>
            <a:r>
              <a:rPr lang="en-US" altLang="zh-TW" sz="2800" baseline="30000" smtClean="0"/>
              <a:t>3</a:t>
            </a:r>
            <a:r>
              <a:rPr lang="en-US" altLang="zh-TW" sz="2800" baseline="-25000" smtClean="0"/>
              <a:t>7</a:t>
            </a:r>
            <a:r>
              <a:rPr lang="en-US" altLang="zh-TW" sz="2800" baseline="-25000" smtClean="0">
                <a:sym typeface="Symbol" pitchFamily="18" charset="2"/>
              </a:rPr>
              <a:t>2</a:t>
            </a:r>
            <a:r>
              <a:rPr lang="en-US" altLang="zh-TW" sz="2800" smtClean="0">
                <a:sym typeface="Symbol" pitchFamily="18" charset="2"/>
              </a:rPr>
              <a:t>, </a:t>
            </a:r>
            <a:r>
              <a:rPr lang="en-US" altLang="zh-TW" sz="2800" smtClean="0"/>
              <a:t>A</a:t>
            </a:r>
            <a:r>
              <a:rPr lang="en-US" altLang="zh-TW" sz="2800" baseline="30000" smtClean="0"/>
              <a:t>4</a:t>
            </a:r>
            <a:r>
              <a:rPr lang="en-US" altLang="zh-TW" sz="2800" baseline="-25000" smtClean="0"/>
              <a:t>2</a:t>
            </a:r>
            <a:r>
              <a:rPr lang="en-US" altLang="zh-TW" sz="2800" baseline="-25000" smtClean="0">
                <a:sym typeface="Symbol" pitchFamily="18" charset="2"/>
              </a:rPr>
              <a:t>9</a:t>
            </a:r>
            <a:r>
              <a:rPr lang="en-US" altLang="zh-TW" sz="2800" smtClean="0">
                <a:sym typeface="Symbol" pitchFamily="18" charset="2"/>
              </a:rPr>
              <a:t>, </a:t>
            </a:r>
            <a:r>
              <a:rPr lang="en-US" altLang="zh-TW" sz="2800" smtClean="0"/>
              <a:t>A</a:t>
            </a:r>
            <a:r>
              <a:rPr lang="en-US" altLang="zh-TW" sz="2800" baseline="30000" smtClean="0"/>
              <a:t>5</a:t>
            </a:r>
            <a:r>
              <a:rPr lang="en-US" altLang="zh-TW" sz="2800" baseline="-25000" smtClean="0"/>
              <a:t>9</a:t>
            </a:r>
            <a:r>
              <a:rPr lang="en-US" altLang="zh-TW" sz="2800" baseline="-25000" smtClean="0">
                <a:sym typeface="Symbol" pitchFamily="18" charset="2"/>
              </a:rPr>
              <a:t>4</a:t>
            </a:r>
            <a:endParaRPr lang="en-US" altLang="zh-TW" sz="2800" smtClean="0"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800" smtClean="0">
                <a:sym typeface="Symbol" pitchFamily="18" charset="2"/>
              </a:rPr>
              <a:t>Sol: 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TW" sz="2800" smtClean="0">
                <a:sym typeface="Symbol" pitchFamily="18" charset="2"/>
              </a:rPr>
              <a:t>     Two matrix: M[1…5, 1…5]  and P[1…4, 2…5]</a:t>
            </a:r>
          </a:p>
        </p:txBody>
      </p:sp>
      <p:graphicFrame>
        <p:nvGraphicFramePr>
          <p:cNvPr id="113667" name="Object 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498600" y="1125538"/>
          <a:ext cx="6313488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5" name="方程式" r:id="rId4" imgW="3238200" imgH="533160" progId="Equation.3">
                  <p:embed/>
                </p:oleObj>
              </mc:Choice>
              <mc:Fallback>
                <p:oleObj name="方程式" r:id="rId4" imgW="3238200" imgH="533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1125538"/>
                        <a:ext cx="6313488" cy="9604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815" name="Group 151"/>
          <p:cNvGraphicFramePr>
            <a:graphicFrameLocks noGrp="1"/>
          </p:cNvGraphicFramePr>
          <p:nvPr>
            <p:ph sz="quarter" idx="3"/>
          </p:nvPr>
        </p:nvGraphicFramePr>
        <p:xfrm>
          <a:off x="1763713" y="4268788"/>
          <a:ext cx="2952750" cy="2402523"/>
        </p:xfrm>
        <a:graphic>
          <a:graphicData uri="http://schemas.openxmlformats.org/drawingml/2006/table">
            <a:tbl>
              <a:tblPr/>
              <a:tblGrid>
                <a:gridCol w="492125"/>
                <a:gridCol w="492125"/>
                <a:gridCol w="493712"/>
                <a:gridCol w="490538"/>
                <a:gridCol w="479425"/>
                <a:gridCol w="504825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M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 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 114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 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793" name="Group 129"/>
          <p:cNvGraphicFramePr>
            <a:graphicFrameLocks noGrp="1"/>
          </p:cNvGraphicFramePr>
          <p:nvPr/>
        </p:nvGraphicFramePr>
        <p:xfrm>
          <a:off x="5508625" y="4292600"/>
          <a:ext cx="1976438" cy="1828800"/>
        </p:xfrm>
        <a:graphic>
          <a:graphicData uri="http://schemas.openxmlformats.org/drawingml/2006/table">
            <a:tbl>
              <a:tblPr/>
              <a:tblGrid>
                <a:gridCol w="395288"/>
                <a:gridCol w="395287"/>
                <a:gridCol w="395288"/>
                <a:gridCol w="395287"/>
                <a:gridCol w="395288"/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305" name="Line 115"/>
          <p:cNvSpPr>
            <a:spLocks noChangeShapeType="1"/>
          </p:cNvSpPr>
          <p:nvPr/>
        </p:nvSpPr>
        <p:spPr bwMode="auto">
          <a:xfrm>
            <a:off x="2627313" y="2060575"/>
            <a:ext cx="5113337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9306" name="Rectangle 116"/>
          <p:cNvSpPr>
            <a:spLocks noChangeArrowheads="1"/>
          </p:cNvSpPr>
          <p:nvPr/>
        </p:nvSpPr>
        <p:spPr bwMode="auto">
          <a:xfrm>
            <a:off x="2268538" y="4292600"/>
            <a:ext cx="1871662" cy="2889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307" name="Line 139"/>
          <p:cNvSpPr>
            <a:spLocks noChangeShapeType="1"/>
          </p:cNvSpPr>
          <p:nvPr/>
        </p:nvSpPr>
        <p:spPr bwMode="auto">
          <a:xfrm flipV="1">
            <a:off x="4159250" y="4881563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9308" name="Text Box 140"/>
          <p:cNvSpPr txBox="1">
            <a:spLocks noChangeArrowheads="1"/>
          </p:cNvSpPr>
          <p:nvPr/>
        </p:nvSpPr>
        <p:spPr bwMode="auto">
          <a:xfrm>
            <a:off x="4086225" y="4954588"/>
            <a:ext cx="4127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200" b="1">
                <a:solidFill>
                  <a:srgbClr val="0000FF"/>
                </a:solidFill>
              </a:rPr>
              <a:t>177</a:t>
            </a:r>
          </a:p>
        </p:txBody>
      </p:sp>
      <p:sp>
        <p:nvSpPr>
          <p:cNvPr id="9309" name="Line 141"/>
          <p:cNvSpPr>
            <a:spLocks noChangeShapeType="1"/>
          </p:cNvSpPr>
          <p:nvPr/>
        </p:nvSpPr>
        <p:spPr bwMode="auto">
          <a:xfrm>
            <a:off x="3635375" y="472440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9310" name="Text Box 142"/>
          <p:cNvSpPr txBox="1">
            <a:spLocks noChangeArrowheads="1"/>
          </p:cNvSpPr>
          <p:nvPr/>
        </p:nvSpPr>
        <p:spPr bwMode="auto">
          <a:xfrm>
            <a:off x="3563938" y="4652963"/>
            <a:ext cx="4127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200" b="1">
                <a:solidFill>
                  <a:srgbClr val="0000FF"/>
                </a:solidFill>
              </a:rPr>
              <a:t>114</a:t>
            </a:r>
          </a:p>
        </p:txBody>
      </p:sp>
      <p:sp>
        <p:nvSpPr>
          <p:cNvPr id="9311" name="Line 143"/>
          <p:cNvSpPr>
            <a:spLocks noChangeShapeType="1"/>
          </p:cNvSpPr>
          <p:nvPr/>
        </p:nvSpPr>
        <p:spPr bwMode="auto">
          <a:xfrm>
            <a:off x="3132138" y="4941888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9312" name="Text Box 144"/>
          <p:cNvSpPr txBox="1">
            <a:spLocks noChangeArrowheads="1"/>
          </p:cNvSpPr>
          <p:nvPr/>
        </p:nvSpPr>
        <p:spPr bwMode="auto">
          <a:xfrm>
            <a:off x="3419475" y="4868863"/>
            <a:ext cx="4127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200" b="1">
                <a:solidFill>
                  <a:srgbClr val="0000FF"/>
                </a:solidFill>
              </a:rPr>
              <a:t>368</a:t>
            </a:r>
          </a:p>
        </p:txBody>
      </p:sp>
      <p:sp>
        <p:nvSpPr>
          <p:cNvPr id="9314" name="Line 98"/>
          <p:cNvSpPr>
            <a:spLocks noChangeShapeType="1"/>
          </p:cNvSpPr>
          <p:nvPr/>
        </p:nvSpPr>
        <p:spPr bwMode="auto">
          <a:xfrm>
            <a:off x="3492500" y="5084763"/>
            <a:ext cx="287338" cy="936625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9315" name="Line 99"/>
          <p:cNvSpPr>
            <a:spLocks noChangeShapeType="1"/>
          </p:cNvSpPr>
          <p:nvPr/>
        </p:nvSpPr>
        <p:spPr bwMode="auto">
          <a:xfrm>
            <a:off x="3132138" y="5013325"/>
            <a:ext cx="719137" cy="720725"/>
          </a:xfrm>
          <a:prstGeom prst="line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9318" name="Line 102"/>
          <p:cNvSpPr>
            <a:spLocks noChangeShapeType="1"/>
          </p:cNvSpPr>
          <p:nvPr/>
        </p:nvSpPr>
        <p:spPr bwMode="auto">
          <a:xfrm>
            <a:off x="2555875" y="5013325"/>
            <a:ext cx="1295400" cy="287338"/>
          </a:xfrm>
          <a:prstGeom prst="line">
            <a:avLst/>
          </a:prstGeom>
          <a:noFill/>
          <a:ln w="38100">
            <a:solidFill>
              <a:srgbClr val="99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9319" name="Oval 103"/>
          <p:cNvSpPr>
            <a:spLocks noChangeArrowheads="1"/>
          </p:cNvSpPr>
          <p:nvPr/>
        </p:nvSpPr>
        <p:spPr bwMode="auto">
          <a:xfrm>
            <a:off x="2700338" y="4221163"/>
            <a:ext cx="431800" cy="431800"/>
          </a:xfrm>
          <a:prstGeom prst="ellipse">
            <a:avLst/>
          </a:prstGeom>
          <a:noFill/>
          <a:ln w="38100">
            <a:solidFill>
              <a:srgbClr val="66FF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320" name="Oval 104"/>
          <p:cNvSpPr>
            <a:spLocks noChangeArrowheads="1"/>
          </p:cNvSpPr>
          <p:nvPr/>
        </p:nvSpPr>
        <p:spPr bwMode="auto">
          <a:xfrm>
            <a:off x="2195513" y="4221163"/>
            <a:ext cx="431800" cy="431800"/>
          </a:xfrm>
          <a:prstGeom prst="ellips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321" name="Oval 105"/>
          <p:cNvSpPr>
            <a:spLocks noChangeArrowheads="1"/>
          </p:cNvSpPr>
          <p:nvPr/>
        </p:nvSpPr>
        <p:spPr bwMode="auto">
          <a:xfrm>
            <a:off x="3203575" y="4221163"/>
            <a:ext cx="431800" cy="431800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042988" y="476250"/>
            <a:ext cx="7704137" cy="41910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TW" sz="2800" smtClean="0"/>
              <a:t>Chained Matrix Multiplication</a:t>
            </a:r>
          </a:p>
          <a:p>
            <a:pPr eaLnBrk="1" hangingPunct="1">
              <a:lnSpc>
                <a:spcPct val="110000"/>
              </a:lnSpc>
            </a:pPr>
            <a:endParaRPr lang="en-US" altLang="zh-TW" sz="2800" smtClean="0"/>
          </a:p>
          <a:p>
            <a:pPr eaLnBrk="1" hangingPunct="1">
              <a:lnSpc>
                <a:spcPct val="110000"/>
              </a:lnSpc>
            </a:pPr>
            <a:endParaRPr lang="en-US" altLang="zh-TW" sz="2800" smtClean="0"/>
          </a:p>
          <a:p>
            <a:pPr eaLnBrk="1" hangingPunct="1">
              <a:lnSpc>
                <a:spcPct val="110000"/>
              </a:lnSpc>
            </a:pPr>
            <a:r>
              <a:rPr lang="en-US" altLang="zh-TW" sz="2800" smtClean="0"/>
              <a:t>Example: A</a:t>
            </a:r>
            <a:r>
              <a:rPr lang="en-US" altLang="zh-TW" sz="2800" baseline="30000" smtClean="0"/>
              <a:t>1</a:t>
            </a:r>
            <a:r>
              <a:rPr lang="en-US" altLang="zh-TW" sz="2800" baseline="-25000" smtClean="0"/>
              <a:t>3</a:t>
            </a:r>
            <a:r>
              <a:rPr lang="en-US" altLang="zh-TW" sz="2800" baseline="-25000" smtClean="0">
                <a:sym typeface="Symbol" pitchFamily="18" charset="2"/>
              </a:rPr>
              <a:t>3</a:t>
            </a:r>
            <a:r>
              <a:rPr lang="en-US" altLang="zh-TW" sz="2800" smtClean="0">
                <a:sym typeface="Symbol" pitchFamily="18" charset="2"/>
              </a:rPr>
              <a:t>, </a:t>
            </a:r>
            <a:r>
              <a:rPr lang="en-US" altLang="zh-TW" sz="2800" smtClean="0"/>
              <a:t>A</a:t>
            </a:r>
            <a:r>
              <a:rPr lang="en-US" altLang="zh-TW" sz="2800" baseline="30000" smtClean="0"/>
              <a:t>2</a:t>
            </a:r>
            <a:r>
              <a:rPr lang="en-US" altLang="zh-TW" sz="2800" baseline="-25000" smtClean="0"/>
              <a:t>3</a:t>
            </a:r>
            <a:r>
              <a:rPr lang="en-US" altLang="zh-TW" sz="2800" baseline="-25000" smtClean="0">
                <a:sym typeface="Symbol" pitchFamily="18" charset="2"/>
              </a:rPr>
              <a:t>7</a:t>
            </a:r>
            <a:r>
              <a:rPr lang="en-US" altLang="zh-TW" sz="2800" smtClean="0">
                <a:sym typeface="Symbol" pitchFamily="18" charset="2"/>
              </a:rPr>
              <a:t>, </a:t>
            </a:r>
            <a:r>
              <a:rPr lang="en-US" altLang="zh-TW" sz="2800" smtClean="0"/>
              <a:t>A</a:t>
            </a:r>
            <a:r>
              <a:rPr lang="en-US" altLang="zh-TW" sz="2800" baseline="30000" smtClean="0"/>
              <a:t>3</a:t>
            </a:r>
            <a:r>
              <a:rPr lang="en-US" altLang="zh-TW" sz="2800" baseline="-25000" smtClean="0"/>
              <a:t>7</a:t>
            </a:r>
            <a:r>
              <a:rPr lang="en-US" altLang="zh-TW" sz="2800" baseline="-25000" smtClean="0">
                <a:sym typeface="Symbol" pitchFamily="18" charset="2"/>
              </a:rPr>
              <a:t>2</a:t>
            </a:r>
            <a:r>
              <a:rPr lang="en-US" altLang="zh-TW" sz="2800" smtClean="0">
                <a:sym typeface="Symbol" pitchFamily="18" charset="2"/>
              </a:rPr>
              <a:t>, </a:t>
            </a:r>
            <a:r>
              <a:rPr lang="en-US" altLang="zh-TW" sz="2800" smtClean="0"/>
              <a:t>A</a:t>
            </a:r>
            <a:r>
              <a:rPr lang="en-US" altLang="zh-TW" sz="2800" baseline="30000" smtClean="0"/>
              <a:t>4</a:t>
            </a:r>
            <a:r>
              <a:rPr lang="en-US" altLang="zh-TW" sz="2800" baseline="-25000" smtClean="0"/>
              <a:t>2</a:t>
            </a:r>
            <a:r>
              <a:rPr lang="en-US" altLang="zh-TW" sz="2800" baseline="-25000" smtClean="0">
                <a:sym typeface="Symbol" pitchFamily="18" charset="2"/>
              </a:rPr>
              <a:t>9</a:t>
            </a:r>
            <a:r>
              <a:rPr lang="en-US" altLang="zh-TW" sz="2800" smtClean="0">
                <a:sym typeface="Symbol" pitchFamily="18" charset="2"/>
              </a:rPr>
              <a:t>, </a:t>
            </a:r>
            <a:r>
              <a:rPr lang="en-US" altLang="zh-TW" sz="2800" smtClean="0"/>
              <a:t>A</a:t>
            </a:r>
            <a:r>
              <a:rPr lang="en-US" altLang="zh-TW" sz="2800" baseline="30000" smtClean="0"/>
              <a:t>5</a:t>
            </a:r>
            <a:r>
              <a:rPr lang="en-US" altLang="zh-TW" sz="2800" baseline="-25000" smtClean="0"/>
              <a:t>9</a:t>
            </a:r>
            <a:r>
              <a:rPr lang="en-US" altLang="zh-TW" sz="2800" baseline="-25000" smtClean="0">
                <a:sym typeface="Symbol" pitchFamily="18" charset="2"/>
              </a:rPr>
              <a:t>4</a:t>
            </a:r>
            <a:endParaRPr lang="en-US" altLang="zh-TW" sz="2800" smtClean="0"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800" smtClean="0">
                <a:sym typeface="Symbol" pitchFamily="18" charset="2"/>
              </a:rPr>
              <a:t>Sol: 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TW" sz="2800" smtClean="0">
                <a:sym typeface="Symbol" pitchFamily="18" charset="2"/>
              </a:rPr>
              <a:t>     Two matrix: M[1…5, 1…5]  and P[1…4, 2…5]</a:t>
            </a:r>
          </a:p>
        </p:txBody>
      </p:sp>
      <p:graphicFrame>
        <p:nvGraphicFramePr>
          <p:cNvPr id="114691" name="Object 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498600" y="1125538"/>
          <a:ext cx="6313488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7" name="方程式" r:id="rId4" imgW="3238200" imgH="533160" progId="Equation.3">
                  <p:embed/>
                </p:oleObj>
              </mc:Choice>
              <mc:Fallback>
                <p:oleObj name="方程式" r:id="rId4" imgW="3238200" imgH="533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1125538"/>
                        <a:ext cx="6313488" cy="9604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830" name="Group 142"/>
          <p:cNvGraphicFramePr>
            <a:graphicFrameLocks noGrp="1"/>
          </p:cNvGraphicFramePr>
          <p:nvPr>
            <p:ph sz="quarter" idx="3"/>
          </p:nvPr>
        </p:nvGraphicFramePr>
        <p:xfrm>
          <a:off x="1763713" y="4268788"/>
          <a:ext cx="2952750" cy="2251711"/>
        </p:xfrm>
        <a:graphic>
          <a:graphicData uri="http://schemas.openxmlformats.org/drawingml/2006/table">
            <a:tbl>
              <a:tblPr/>
              <a:tblGrid>
                <a:gridCol w="492125"/>
                <a:gridCol w="492125"/>
                <a:gridCol w="493712"/>
                <a:gridCol w="490538"/>
                <a:gridCol w="479425"/>
                <a:gridCol w="504825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M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 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 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4755" name="Group 67"/>
          <p:cNvGraphicFramePr>
            <a:graphicFrameLocks noGrp="1"/>
          </p:cNvGraphicFramePr>
          <p:nvPr/>
        </p:nvGraphicFramePr>
        <p:xfrm>
          <a:off x="5508625" y="4292600"/>
          <a:ext cx="1976438" cy="1828800"/>
        </p:xfrm>
        <a:graphic>
          <a:graphicData uri="http://schemas.openxmlformats.org/drawingml/2006/table">
            <a:tbl>
              <a:tblPr/>
              <a:tblGrid>
                <a:gridCol w="395288"/>
                <a:gridCol w="395287"/>
                <a:gridCol w="395288"/>
                <a:gridCol w="395287"/>
                <a:gridCol w="395288"/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329" name="Line 115"/>
          <p:cNvSpPr>
            <a:spLocks noChangeShapeType="1"/>
          </p:cNvSpPr>
          <p:nvPr/>
        </p:nvSpPr>
        <p:spPr bwMode="auto">
          <a:xfrm>
            <a:off x="2627313" y="2060575"/>
            <a:ext cx="5113337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0330" name="Rectangle 116"/>
          <p:cNvSpPr>
            <a:spLocks noChangeArrowheads="1"/>
          </p:cNvSpPr>
          <p:nvPr/>
        </p:nvSpPr>
        <p:spPr bwMode="auto">
          <a:xfrm>
            <a:off x="2771775" y="4292600"/>
            <a:ext cx="1871663" cy="2889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31" name="Line 134"/>
          <p:cNvSpPr>
            <a:spLocks noChangeShapeType="1"/>
          </p:cNvSpPr>
          <p:nvPr/>
        </p:nvSpPr>
        <p:spPr bwMode="auto">
          <a:xfrm flipV="1">
            <a:off x="4643438" y="52292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0332" name="Text Box 135"/>
          <p:cNvSpPr txBox="1">
            <a:spLocks noChangeArrowheads="1"/>
          </p:cNvSpPr>
          <p:nvPr/>
        </p:nvSpPr>
        <p:spPr bwMode="auto">
          <a:xfrm>
            <a:off x="4716463" y="5300663"/>
            <a:ext cx="4127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200" b="1">
                <a:solidFill>
                  <a:srgbClr val="0000FF"/>
                </a:solidFill>
              </a:rPr>
              <a:t>212</a:t>
            </a:r>
          </a:p>
        </p:txBody>
      </p:sp>
      <p:sp>
        <p:nvSpPr>
          <p:cNvPr id="10333" name="Line 136"/>
          <p:cNvSpPr>
            <a:spLocks noChangeShapeType="1"/>
          </p:cNvSpPr>
          <p:nvPr/>
        </p:nvSpPr>
        <p:spPr bwMode="auto">
          <a:xfrm>
            <a:off x="3995738" y="5084763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0334" name="Text Box 137"/>
          <p:cNvSpPr txBox="1">
            <a:spLocks noChangeArrowheads="1"/>
          </p:cNvSpPr>
          <p:nvPr/>
        </p:nvSpPr>
        <p:spPr bwMode="auto">
          <a:xfrm>
            <a:off x="3943350" y="4868863"/>
            <a:ext cx="4127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200" b="1">
                <a:solidFill>
                  <a:srgbClr val="0000FF"/>
                </a:solidFill>
              </a:rPr>
              <a:t>180</a:t>
            </a:r>
          </a:p>
        </p:txBody>
      </p:sp>
      <p:sp>
        <p:nvSpPr>
          <p:cNvPr id="10335" name="Line 138"/>
          <p:cNvSpPr>
            <a:spLocks noChangeShapeType="1"/>
          </p:cNvSpPr>
          <p:nvPr/>
        </p:nvSpPr>
        <p:spPr bwMode="auto">
          <a:xfrm>
            <a:off x="3635375" y="5300663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0336" name="Text Box 139"/>
          <p:cNvSpPr txBox="1">
            <a:spLocks noChangeArrowheads="1"/>
          </p:cNvSpPr>
          <p:nvPr/>
        </p:nvSpPr>
        <p:spPr bwMode="auto">
          <a:xfrm>
            <a:off x="3367088" y="5229225"/>
            <a:ext cx="4127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200" b="1">
                <a:solidFill>
                  <a:srgbClr val="0000FF"/>
                </a:solidFill>
              </a:rPr>
              <a:t>138</a:t>
            </a:r>
          </a:p>
        </p:txBody>
      </p:sp>
      <p:sp>
        <p:nvSpPr>
          <p:cNvPr id="10339" name="Line 99"/>
          <p:cNvSpPr>
            <a:spLocks noChangeShapeType="1"/>
          </p:cNvSpPr>
          <p:nvPr/>
        </p:nvSpPr>
        <p:spPr bwMode="auto">
          <a:xfrm>
            <a:off x="3565525" y="5300663"/>
            <a:ext cx="719138" cy="720725"/>
          </a:xfrm>
          <a:prstGeom prst="line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0338" name="Line 98"/>
          <p:cNvSpPr>
            <a:spLocks noChangeShapeType="1"/>
          </p:cNvSpPr>
          <p:nvPr/>
        </p:nvSpPr>
        <p:spPr bwMode="auto">
          <a:xfrm>
            <a:off x="4140200" y="5300663"/>
            <a:ext cx="287338" cy="936625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0340" name="Line 100"/>
          <p:cNvSpPr>
            <a:spLocks noChangeShapeType="1"/>
          </p:cNvSpPr>
          <p:nvPr/>
        </p:nvSpPr>
        <p:spPr bwMode="auto">
          <a:xfrm>
            <a:off x="2987675" y="5300663"/>
            <a:ext cx="1295400" cy="287337"/>
          </a:xfrm>
          <a:prstGeom prst="line">
            <a:avLst/>
          </a:prstGeom>
          <a:noFill/>
          <a:ln w="38100">
            <a:solidFill>
              <a:srgbClr val="99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0341" name="Oval 101"/>
          <p:cNvSpPr>
            <a:spLocks noChangeArrowheads="1"/>
          </p:cNvSpPr>
          <p:nvPr/>
        </p:nvSpPr>
        <p:spPr bwMode="auto">
          <a:xfrm>
            <a:off x="3203575" y="4221163"/>
            <a:ext cx="431800" cy="431800"/>
          </a:xfrm>
          <a:prstGeom prst="ellipse">
            <a:avLst/>
          </a:prstGeom>
          <a:noFill/>
          <a:ln w="38100">
            <a:solidFill>
              <a:srgbClr val="66FF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42" name="Oval 102"/>
          <p:cNvSpPr>
            <a:spLocks noChangeArrowheads="1"/>
          </p:cNvSpPr>
          <p:nvPr/>
        </p:nvSpPr>
        <p:spPr bwMode="auto">
          <a:xfrm>
            <a:off x="2700338" y="4221163"/>
            <a:ext cx="431800" cy="431800"/>
          </a:xfrm>
          <a:prstGeom prst="ellips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43" name="Oval 103"/>
          <p:cNvSpPr>
            <a:spLocks noChangeArrowheads="1"/>
          </p:cNvSpPr>
          <p:nvPr/>
        </p:nvSpPr>
        <p:spPr bwMode="auto">
          <a:xfrm>
            <a:off x="3708400" y="4221163"/>
            <a:ext cx="431800" cy="431800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042988" y="476250"/>
            <a:ext cx="7704137" cy="41910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TW" sz="2800" smtClean="0"/>
              <a:t>Chained Matrix Multiplication</a:t>
            </a:r>
          </a:p>
          <a:p>
            <a:pPr eaLnBrk="1" hangingPunct="1">
              <a:lnSpc>
                <a:spcPct val="110000"/>
              </a:lnSpc>
            </a:pPr>
            <a:endParaRPr lang="en-US" altLang="zh-TW" sz="2800" smtClean="0"/>
          </a:p>
          <a:p>
            <a:pPr eaLnBrk="1" hangingPunct="1">
              <a:lnSpc>
                <a:spcPct val="110000"/>
              </a:lnSpc>
            </a:pPr>
            <a:endParaRPr lang="en-US" altLang="zh-TW" sz="2800" smtClean="0"/>
          </a:p>
          <a:p>
            <a:pPr eaLnBrk="1" hangingPunct="1">
              <a:lnSpc>
                <a:spcPct val="110000"/>
              </a:lnSpc>
            </a:pPr>
            <a:r>
              <a:rPr lang="en-US" altLang="zh-TW" sz="2800" smtClean="0"/>
              <a:t>Example: A</a:t>
            </a:r>
            <a:r>
              <a:rPr lang="en-US" altLang="zh-TW" sz="2800" baseline="30000" smtClean="0"/>
              <a:t>1</a:t>
            </a:r>
            <a:r>
              <a:rPr lang="en-US" altLang="zh-TW" sz="2800" baseline="-25000" smtClean="0"/>
              <a:t>3</a:t>
            </a:r>
            <a:r>
              <a:rPr lang="en-US" altLang="zh-TW" sz="2800" baseline="-25000" smtClean="0">
                <a:sym typeface="Symbol" pitchFamily="18" charset="2"/>
              </a:rPr>
              <a:t>3</a:t>
            </a:r>
            <a:r>
              <a:rPr lang="en-US" altLang="zh-TW" sz="2800" smtClean="0">
                <a:sym typeface="Symbol" pitchFamily="18" charset="2"/>
              </a:rPr>
              <a:t>, </a:t>
            </a:r>
            <a:r>
              <a:rPr lang="en-US" altLang="zh-TW" sz="2800" smtClean="0"/>
              <a:t>A</a:t>
            </a:r>
            <a:r>
              <a:rPr lang="en-US" altLang="zh-TW" sz="2800" baseline="30000" smtClean="0"/>
              <a:t>2</a:t>
            </a:r>
            <a:r>
              <a:rPr lang="en-US" altLang="zh-TW" sz="2800" baseline="-25000" smtClean="0"/>
              <a:t>3</a:t>
            </a:r>
            <a:r>
              <a:rPr lang="en-US" altLang="zh-TW" sz="2800" baseline="-25000" smtClean="0">
                <a:sym typeface="Symbol" pitchFamily="18" charset="2"/>
              </a:rPr>
              <a:t>7</a:t>
            </a:r>
            <a:r>
              <a:rPr lang="en-US" altLang="zh-TW" sz="2800" smtClean="0">
                <a:sym typeface="Symbol" pitchFamily="18" charset="2"/>
              </a:rPr>
              <a:t>, </a:t>
            </a:r>
            <a:r>
              <a:rPr lang="en-US" altLang="zh-TW" sz="2800" smtClean="0"/>
              <a:t>A</a:t>
            </a:r>
            <a:r>
              <a:rPr lang="en-US" altLang="zh-TW" sz="2800" baseline="30000" smtClean="0"/>
              <a:t>3</a:t>
            </a:r>
            <a:r>
              <a:rPr lang="en-US" altLang="zh-TW" sz="2800" baseline="-25000" smtClean="0"/>
              <a:t>7</a:t>
            </a:r>
            <a:r>
              <a:rPr lang="en-US" altLang="zh-TW" sz="2800" baseline="-25000" smtClean="0">
                <a:sym typeface="Symbol" pitchFamily="18" charset="2"/>
              </a:rPr>
              <a:t>2</a:t>
            </a:r>
            <a:r>
              <a:rPr lang="en-US" altLang="zh-TW" sz="2800" smtClean="0">
                <a:sym typeface="Symbol" pitchFamily="18" charset="2"/>
              </a:rPr>
              <a:t>, </a:t>
            </a:r>
            <a:r>
              <a:rPr lang="en-US" altLang="zh-TW" sz="2800" smtClean="0"/>
              <a:t>A</a:t>
            </a:r>
            <a:r>
              <a:rPr lang="en-US" altLang="zh-TW" sz="2800" baseline="30000" smtClean="0"/>
              <a:t>4</a:t>
            </a:r>
            <a:r>
              <a:rPr lang="en-US" altLang="zh-TW" sz="2800" baseline="-25000" smtClean="0"/>
              <a:t>2</a:t>
            </a:r>
            <a:r>
              <a:rPr lang="en-US" altLang="zh-TW" sz="2800" baseline="-25000" smtClean="0">
                <a:sym typeface="Symbol" pitchFamily="18" charset="2"/>
              </a:rPr>
              <a:t>9</a:t>
            </a:r>
            <a:r>
              <a:rPr lang="en-US" altLang="zh-TW" sz="2800" smtClean="0">
                <a:sym typeface="Symbol" pitchFamily="18" charset="2"/>
              </a:rPr>
              <a:t>, </a:t>
            </a:r>
            <a:r>
              <a:rPr lang="en-US" altLang="zh-TW" sz="2800" smtClean="0"/>
              <a:t>A</a:t>
            </a:r>
            <a:r>
              <a:rPr lang="en-US" altLang="zh-TW" sz="2800" baseline="30000" smtClean="0"/>
              <a:t>5</a:t>
            </a:r>
            <a:r>
              <a:rPr lang="en-US" altLang="zh-TW" sz="2800" baseline="-25000" smtClean="0"/>
              <a:t>9</a:t>
            </a:r>
            <a:r>
              <a:rPr lang="en-US" altLang="zh-TW" sz="2800" baseline="-25000" smtClean="0">
                <a:sym typeface="Symbol" pitchFamily="18" charset="2"/>
              </a:rPr>
              <a:t>4</a:t>
            </a:r>
            <a:endParaRPr lang="en-US" altLang="zh-TW" sz="2800" smtClean="0"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800" smtClean="0">
                <a:sym typeface="Symbol" pitchFamily="18" charset="2"/>
              </a:rPr>
              <a:t>Sol: 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TW" sz="2800" smtClean="0">
                <a:sym typeface="Symbol" pitchFamily="18" charset="2"/>
              </a:rPr>
              <a:t>     Two matrix: M[1…5, 1…5]  and P[1…4, 2…5]</a:t>
            </a:r>
          </a:p>
        </p:txBody>
      </p:sp>
      <p:graphicFrame>
        <p:nvGraphicFramePr>
          <p:cNvPr id="115715" name="Object 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498600" y="1125538"/>
          <a:ext cx="6313488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3" name="方程式" r:id="rId4" imgW="3238200" imgH="533160" progId="Equation.3">
                  <p:embed/>
                </p:oleObj>
              </mc:Choice>
              <mc:Fallback>
                <p:oleObj name="方程式" r:id="rId4" imgW="3238200" imgH="533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1125538"/>
                        <a:ext cx="6313488" cy="9604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850" name="Group 138"/>
          <p:cNvGraphicFramePr>
            <a:graphicFrameLocks noGrp="1"/>
          </p:cNvGraphicFramePr>
          <p:nvPr>
            <p:ph sz="quarter" idx="3"/>
          </p:nvPr>
        </p:nvGraphicFramePr>
        <p:xfrm>
          <a:off x="1763713" y="4268788"/>
          <a:ext cx="2952750" cy="2251711"/>
        </p:xfrm>
        <a:graphic>
          <a:graphicData uri="http://schemas.openxmlformats.org/drawingml/2006/table">
            <a:tbl>
              <a:tblPr/>
              <a:tblGrid>
                <a:gridCol w="492125"/>
                <a:gridCol w="492125"/>
                <a:gridCol w="493712"/>
                <a:gridCol w="490538"/>
                <a:gridCol w="479425"/>
                <a:gridCol w="504825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M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 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 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5838" name="Group 126"/>
          <p:cNvGraphicFramePr>
            <a:graphicFrameLocks noGrp="1"/>
          </p:cNvGraphicFramePr>
          <p:nvPr/>
        </p:nvGraphicFramePr>
        <p:xfrm>
          <a:off x="5508625" y="4292600"/>
          <a:ext cx="1976438" cy="1828800"/>
        </p:xfrm>
        <a:graphic>
          <a:graphicData uri="http://schemas.openxmlformats.org/drawingml/2006/table">
            <a:tbl>
              <a:tblPr/>
              <a:tblGrid>
                <a:gridCol w="395288"/>
                <a:gridCol w="395287"/>
                <a:gridCol w="395288"/>
                <a:gridCol w="395287"/>
                <a:gridCol w="395288"/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353" name="Line 115"/>
          <p:cNvSpPr>
            <a:spLocks noChangeShapeType="1"/>
          </p:cNvSpPr>
          <p:nvPr/>
        </p:nvSpPr>
        <p:spPr bwMode="auto">
          <a:xfrm>
            <a:off x="2627313" y="2060575"/>
            <a:ext cx="5113337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1354" name="Rectangle 116"/>
          <p:cNvSpPr>
            <a:spLocks noChangeArrowheads="1"/>
          </p:cNvSpPr>
          <p:nvPr/>
        </p:nvSpPr>
        <p:spPr bwMode="auto">
          <a:xfrm>
            <a:off x="2339975" y="4292600"/>
            <a:ext cx="2303463" cy="2889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56" name="Oval 92"/>
          <p:cNvSpPr>
            <a:spLocks noChangeArrowheads="1"/>
          </p:cNvSpPr>
          <p:nvPr/>
        </p:nvSpPr>
        <p:spPr bwMode="auto">
          <a:xfrm>
            <a:off x="2195513" y="4221163"/>
            <a:ext cx="431800" cy="431800"/>
          </a:xfrm>
          <a:prstGeom prst="ellipse">
            <a:avLst/>
          </a:prstGeom>
          <a:noFill/>
          <a:ln w="38100">
            <a:solidFill>
              <a:srgbClr val="66FF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57" name="Oval 93"/>
          <p:cNvSpPr>
            <a:spLocks noChangeArrowheads="1"/>
          </p:cNvSpPr>
          <p:nvPr/>
        </p:nvSpPr>
        <p:spPr bwMode="auto">
          <a:xfrm>
            <a:off x="2700338" y="4221163"/>
            <a:ext cx="431800" cy="431800"/>
          </a:xfrm>
          <a:prstGeom prst="ellipse">
            <a:avLst/>
          </a:prstGeom>
          <a:noFill/>
          <a:ln w="38100">
            <a:solidFill>
              <a:srgbClr val="66FF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58" name="Oval 94"/>
          <p:cNvSpPr>
            <a:spLocks noChangeArrowheads="1"/>
          </p:cNvSpPr>
          <p:nvPr/>
        </p:nvSpPr>
        <p:spPr bwMode="auto">
          <a:xfrm>
            <a:off x="3203575" y="4221163"/>
            <a:ext cx="431800" cy="431800"/>
          </a:xfrm>
          <a:prstGeom prst="ellipse">
            <a:avLst/>
          </a:prstGeom>
          <a:noFill/>
          <a:ln w="38100">
            <a:solidFill>
              <a:srgbClr val="66FF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59" name="Oval 95"/>
          <p:cNvSpPr>
            <a:spLocks noChangeArrowheads="1"/>
          </p:cNvSpPr>
          <p:nvPr/>
        </p:nvSpPr>
        <p:spPr bwMode="auto">
          <a:xfrm>
            <a:off x="3708400" y="4221163"/>
            <a:ext cx="431800" cy="431800"/>
          </a:xfrm>
          <a:prstGeom prst="ellipse">
            <a:avLst/>
          </a:prstGeom>
          <a:noFill/>
          <a:ln w="38100">
            <a:solidFill>
              <a:srgbClr val="66FF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833438"/>
            <a:ext cx="7315200" cy="5259387"/>
          </a:xfrm>
        </p:spPr>
        <p:txBody>
          <a:bodyPr/>
          <a:lstStyle/>
          <a:p>
            <a:pPr eaLnBrk="1" hangingPunct="1"/>
            <a:endParaRPr lang="en-US" altLang="zh-TW" smtClean="0"/>
          </a:p>
          <a:p>
            <a:pPr algn="ctr" eaLnBrk="1" hangingPunct="1">
              <a:buFont typeface="Wingdings" pitchFamily="2" charset="2"/>
              <a:buNone/>
            </a:pPr>
            <a:r>
              <a:rPr lang="en-US" altLang="zh-TW" sz="2800" smtClean="0"/>
              <a:t>A</a:t>
            </a:r>
            <a:r>
              <a:rPr lang="en-US" altLang="zh-TW" sz="2800" baseline="30000" smtClean="0"/>
              <a:t>1</a:t>
            </a:r>
            <a:r>
              <a:rPr lang="en-US" altLang="zh-TW" sz="2800" smtClean="0">
                <a:sym typeface="Symbol" pitchFamily="18" charset="2"/>
              </a:rPr>
              <a:t>,          </a:t>
            </a:r>
            <a:r>
              <a:rPr lang="en-US" altLang="zh-TW" sz="2800" smtClean="0"/>
              <a:t>A</a:t>
            </a:r>
            <a:r>
              <a:rPr lang="en-US" altLang="zh-TW" sz="2800" baseline="30000" smtClean="0"/>
              <a:t>2</a:t>
            </a:r>
            <a:r>
              <a:rPr lang="en-US" altLang="zh-TW" sz="2800" smtClean="0">
                <a:sym typeface="Symbol" pitchFamily="18" charset="2"/>
              </a:rPr>
              <a:t>,          </a:t>
            </a:r>
            <a:r>
              <a:rPr lang="en-US" altLang="zh-TW" sz="2800" smtClean="0"/>
              <a:t>A</a:t>
            </a:r>
            <a:r>
              <a:rPr lang="en-US" altLang="zh-TW" sz="2800" baseline="30000" smtClean="0"/>
              <a:t>3</a:t>
            </a:r>
            <a:r>
              <a:rPr lang="en-US" altLang="zh-TW" sz="2800" smtClean="0">
                <a:sym typeface="Symbol" pitchFamily="18" charset="2"/>
              </a:rPr>
              <a:t>,          </a:t>
            </a:r>
            <a:r>
              <a:rPr lang="en-US" altLang="zh-TW" sz="2800" smtClean="0"/>
              <a:t>A</a:t>
            </a:r>
            <a:r>
              <a:rPr lang="en-US" altLang="zh-TW" sz="2800" baseline="30000" smtClean="0"/>
              <a:t>4</a:t>
            </a:r>
            <a:r>
              <a:rPr lang="en-US" altLang="zh-TW" sz="2800" smtClean="0">
                <a:sym typeface="Symbol" pitchFamily="18" charset="2"/>
              </a:rPr>
              <a:t>,          </a:t>
            </a:r>
            <a:r>
              <a:rPr lang="en-US" altLang="zh-TW" sz="2800" smtClean="0"/>
              <a:t>A</a:t>
            </a:r>
            <a:r>
              <a:rPr lang="en-US" altLang="zh-TW" sz="2800" baseline="30000" smtClean="0"/>
              <a:t>5</a:t>
            </a:r>
            <a:endParaRPr lang="en-US" altLang="zh-TW" sz="2800" smtClean="0">
              <a:sym typeface="Symbol" pitchFamily="18" charset="2"/>
            </a:endParaRPr>
          </a:p>
          <a:p>
            <a:pPr algn="ctr" eaLnBrk="1" hangingPunct="1">
              <a:buFont typeface="Wingdings" pitchFamily="2" charset="2"/>
              <a:buNone/>
            </a:pPr>
            <a:endParaRPr lang="en-US" altLang="zh-TW" sz="2800" smtClean="0">
              <a:sym typeface="Symbol" pitchFamily="18" charset="2"/>
            </a:endParaRPr>
          </a:p>
          <a:p>
            <a:pPr algn="ctr" eaLnBrk="1" hangingPunct="1">
              <a:buFont typeface="Wingdings" pitchFamily="2" charset="2"/>
              <a:buNone/>
            </a:pPr>
            <a:r>
              <a:rPr lang="en-US" altLang="zh-TW" sz="2800" smtClean="0"/>
              <a:t>A</a:t>
            </a:r>
            <a:r>
              <a:rPr lang="en-US" altLang="zh-TW" sz="2800" baseline="30000" smtClean="0"/>
              <a:t>1</a:t>
            </a:r>
            <a:r>
              <a:rPr lang="en-US" altLang="zh-TW" sz="2800" smtClean="0">
                <a:sym typeface="Symbol" pitchFamily="18" charset="2"/>
              </a:rPr>
              <a:t> </a:t>
            </a:r>
            <a:r>
              <a:rPr lang="en-US" altLang="zh-TW" sz="2800" smtClean="0"/>
              <a:t>A</a:t>
            </a:r>
            <a:r>
              <a:rPr lang="en-US" altLang="zh-TW" sz="2800" baseline="30000" smtClean="0"/>
              <a:t>2</a:t>
            </a:r>
            <a:r>
              <a:rPr lang="en-US" altLang="zh-TW" sz="2800" smtClean="0">
                <a:sym typeface="Symbol" pitchFamily="18" charset="2"/>
              </a:rPr>
              <a:t>,      </a:t>
            </a:r>
            <a:r>
              <a:rPr lang="en-US" altLang="zh-TW" sz="2800" smtClean="0"/>
              <a:t>A</a:t>
            </a:r>
            <a:r>
              <a:rPr lang="en-US" altLang="zh-TW" sz="2800" baseline="30000" smtClean="0"/>
              <a:t>2</a:t>
            </a:r>
            <a:r>
              <a:rPr lang="en-US" altLang="zh-TW" sz="2800" smtClean="0"/>
              <a:t>A</a:t>
            </a:r>
            <a:r>
              <a:rPr lang="en-US" altLang="zh-TW" sz="2800" baseline="30000" smtClean="0"/>
              <a:t>3</a:t>
            </a:r>
            <a:r>
              <a:rPr lang="en-US" altLang="zh-TW" sz="2800" smtClean="0">
                <a:sym typeface="Symbol" pitchFamily="18" charset="2"/>
              </a:rPr>
              <a:t>,      </a:t>
            </a:r>
            <a:r>
              <a:rPr lang="en-US" altLang="zh-TW" sz="2800" smtClean="0"/>
              <a:t>A</a:t>
            </a:r>
            <a:r>
              <a:rPr lang="en-US" altLang="zh-TW" sz="2800" baseline="30000" smtClean="0"/>
              <a:t>3</a:t>
            </a:r>
            <a:r>
              <a:rPr lang="en-US" altLang="zh-TW" sz="2800" smtClean="0"/>
              <a:t>A</a:t>
            </a:r>
            <a:r>
              <a:rPr lang="en-US" altLang="zh-TW" sz="2800" baseline="30000" smtClean="0"/>
              <a:t>4</a:t>
            </a:r>
            <a:r>
              <a:rPr lang="en-US" altLang="zh-TW" sz="2800" smtClean="0">
                <a:sym typeface="Symbol" pitchFamily="18" charset="2"/>
              </a:rPr>
              <a:t>,      </a:t>
            </a:r>
            <a:r>
              <a:rPr lang="en-US" altLang="zh-TW" sz="2800" smtClean="0"/>
              <a:t>A</a:t>
            </a:r>
            <a:r>
              <a:rPr lang="en-US" altLang="zh-TW" sz="2800" baseline="30000" smtClean="0"/>
              <a:t>4</a:t>
            </a:r>
            <a:r>
              <a:rPr lang="en-US" altLang="zh-TW" sz="2800" smtClean="0"/>
              <a:t>A</a:t>
            </a:r>
            <a:r>
              <a:rPr lang="en-US" altLang="zh-TW" sz="2800" baseline="30000" smtClean="0"/>
              <a:t>5</a:t>
            </a:r>
            <a:endParaRPr lang="en-US" altLang="zh-TW" sz="2800" smtClean="0">
              <a:sym typeface="Symbol" pitchFamily="18" charset="2"/>
            </a:endParaRPr>
          </a:p>
          <a:p>
            <a:pPr algn="ctr" eaLnBrk="1" hangingPunct="1">
              <a:buFont typeface="Wingdings" pitchFamily="2" charset="2"/>
              <a:buNone/>
            </a:pPr>
            <a:endParaRPr lang="en-US" altLang="zh-TW" sz="2800" smtClean="0">
              <a:sym typeface="Symbol" pitchFamily="18" charset="2"/>
            </a:endParaRPr>
          </a:p>
          <a:p>
            <a:pPr algn="ctr" eaLnBrk="1" hangingPunct="1">
              <a:buFont typeface="Wingdings" pitchFamily="2" charset="2"/>
              <a:buNone/>
            </a:pPr>
            <a:r>
              <a:rPr lang="en-US" altLang="zh-TW" sz="2800" smtClean="0"/>
              <a:t>A</a:t>
            </a:r>
            <a:r>
              <a:rPr lang="en-US" altLang="zh-TW" sz="2800" baseline="30000" smtClean="0"/>
              <a:t>1</a:t>
            </a:r>
            <a:r>
              <a:rPr lang="en-US" altLang="zh-TW" sz="2800" smtClean="0">
                <a:sym typeface="Symbol" pitchFamily="18" charset="2"/>
              </a:rPr>
              <a:t> </a:t>
            </a:r>
            <a:r>
              <a:rPr lang="en-US" altLang="zh-TW" sz="2800" smtClean="0"/>
              <a:t>A</a:t>
            </a:r>
            <a:r>
              <a:rPr lang="en-US" altLang="zh-TW" sz="2800" baseline="30000" smtClean="0"/>
              <a:t>2</a:t>
            </a:r>
            <a:r>
              <a:rPr lang="en-US" altLang="zh-TW" sz="2800" smtClean="0"/>
              <a:t>A</a:t>
            </a:r>
            <a:r>
              <a:rPr lang="en-US" altLang="zh-TW" sz="2800" baseline="30000" smtClean="0"/>
              <a:t>3</a:t>
            </a:r>
            <a:r>
              <a:rPr lang="en-US" altLang="zh-TW" sz="2800" smtClean="0">
                <a:sym typeface="Symbol" pitchFamily="18" charset="2"/>
              </a:rPr>
              <a:t>,   </a:t>
            </a:r>
            <a:r>
              <a:rPr lang="en-US" altLang="zh-TW" sz="2800" smtClean="0"/>
              <a:t>A</a:t>
            </a:r>
            <a:r>
              <a:rPr lang="en-US" altLang="zh-TW" sz="2800" baseline="30000" smtClean="0"/>
              <a:t>2</a:t>
            </a:r>
            <a:r>
              <a:rPr lang="en-US" altLang="zh-TW" sz="2800" smtClean="0"/>
              <a:t>A</a:t>
            </a:r>
            <a:r>
              <a:rPr lang="en-US" altLang="zh-TW" sz="2800" baseline="30000" smtClean="0"/>
              <a:t>3</a:t>
            </a:r>
            <a:r>
              <a:rPr lang="en-US" altLang="zh-TW" sz="2800" smtClean="0"/>
              <a:t>A</a:t>
            </a:r>
            <a:r>
              <a:rPr lang="en-US" altLang="zh-TW" sz="2800" baseline="30000" smtClean="0"/>
              <a:t>4</a:t>
            </a:r>
            <a:r>
              <a:rPr lang="en-US" altLang="zh-TW" sz="2800" smtClean="0">
                <a:sym typeface="Symbol" pitchFamily="18" charset="2"/>
              </a:rPr>
              <a:t>,   </a:t>
            </a:r>
            <a:r>
              <a:rPr lang="en-US" altLang="zh-TW" sz="2800" smtClean="0"/>
              <a:t>A</a:t>
            </a:r>
            <a:r>
              <a:rPr lang="en-US" altLang="zh-TW" sz="2800" baseline="30000" smtClean="0"/>
              <a:t>3</a:t>
            </a:r>
            <a:r>
              <a:rPr lang="en-US" altLang="zh-TW" sz="2800" smtClean="0"/>
              <a:t>A</a:t>
            </a:r>
            <a:r>
              <a:rPr lang="en-US" altLang="zh-TW" sz="2800" baseline="30000" smtClean="0"/>
              <a:t>4</a:t>
            </a:r>
            <a:r>
              <a:rPr lang="en-US" altLang="zh-TW" sz="2800" smtClean="0"/>
              <a:t>A</a:t>
            </a:r>
            <a:r>
              <a:rPr lang="en-US" altLang="zh-TW" sz="2800" baseline="30000" smtClean="0"/>
              <a:t>5</a:t>
            </a:r>
            <a:endParaRPr lang="en-US" altLang="zh-TW" sz="2800" smtClean="0">
              <a:sym typeface="Symbol" pitchFamily="18" charset="2"/>
            </a:endParaRPr>
          </a:p>
          <a:p>
            <a:pPr algn="ctr" eaLnBrk="1" hangingPunct="1">
              <a:buFont typeface="Wingdings" pitchFamily="2" charset="2"/>
              <a:buNone/>
            </a:pPr>
            <a:endParaRPr lang="en-US" altLang="zh-TW" sz="2800" smtClean="0">
              <a:sym typeface="Symbol" pitchFamily="18" charset="2"/>
            </a:endParaRPr>
          </a:p>
          <a:p>
            <a:pPr algn="ctr" eaLnBrk="1" hangingPunct="1">
              <a:buFont typeface="Wingdings" pitchFamily="2" charset="2"/>
              <a:buNone/>
            </a:pPr>
            <a:r>
              <a:rPr lang="en-US" altLang="zh-TW" sz="2800" smtClean="0"/>
              <a:t>A</a:t>
            </a:r>
            <a:r>
              <a:rPr lang="en-US" altLang="zh-TW" sz="2800" baseline="30000" smtClean="0"/>
              <a:t>1</a:t>
            </a:r>
            <a:r>
              <a:rPr lang="en-US" altLang="zh-TW" sz="2800" smtClean="0">
                <a:sym typeface="Symbol" pitchFamily="18" charset="2"/>
              </a:rPr>
              <a:t> </a:t>
            </a:r>
            <a:r>
              <a:rPr lang="en-US" altLang="zh-TW" sz="2800" smtClean="0"/>
              <a:t>A</a:t>
            </a:r>
            <a:r>
              <a:rPr lang="en-US" altLang="zh-TW" sz="2800" baseline="30000" smtClean="0"/>
              <a:t>2</a:t>
            </a:r>
            <a:r>
              <a:rPr lang="en-US" altLang="zh-TW" sz="2800" smtClean="0"/>
              <a:t>A</a:t>
            </a:r>
            <a:r>
              <a:rPr lang="en-US" altLang="zh-TW" sz="2800" baseline="30000" smtClean="0"/>
              <a:t>3</a:t>
            </a:r>
            <a:r>
              <a:rPr lang="en-US" altLang="zh-TW" sz="2800" smtClean="0"/>
              <a:t>A</a:t>
            </a:r>
            <a:r>
              <a:rPr lang="en-US" altLang="zh-TW" sz="2800" baseline="30000" smtClean="0"/>
              <a:t>4</a:t>
            </a:r>
            <a:r>
              <a:rPr lang="en-US" altLang="zh-TW" sz="2800" smtClean="0">
                <a:sym typeface="Symbol" pitchFamily="18" charset="2"/>
              </a:rPr>
              <a:t>,  </a:t>
            </a:r>
            <a:r>
              <a:rPr lang="en-US" altLang="zh-TW" sz="2800" smtClean="0"/>
              <a:t>A</a:t>
            </a:r>
            <a:r>
              <a:rPr lang="en-US" altLang="zh-TW" sz="2800" baseline="30000" smtClean="0"/>
              <a:t>2</a:t>
            </a:r>
            <a:r>
              <a:rPr lang="en-US" altLang="zh-TW" sz="2800" smtClean="0"/>
              <a:t>A</a:t>
            </a:r>
            <a:r>
              <a:rPr lang="en-US" altLang="zh-TW" sz="2800" baseline="30000" smtClean="0"/>
              <a:t>3</a:t>
            </a:r>
            <a:r>
              <a:rPr lang="en-US" altLang="zh-TW" sz="2800" smtClean="0"/>
              <a:t>A</a:t>
            </a:r>
            <a:r>
              <a:rPr lang="en-US" altLang="zh-TW" sz="2800" baseline="30000" smtClean="0"/>
              <a:t>4</a:t>
            </a:r>
            <a:r>
              <a:rPr lang="en-US" altLang="zh-TW" sz="2800" smtClean="0"/>
              <a:t>A</a:t>
            </a:r>
            <a:r>
              <a:rPr lang="en-US" altLang="zh-TW" sz="2800" baseline="30000" smtClean="0"/>
              <a:t>5</a:t>
            </a:r>
            <a:endParaRPr lang="en-US" altLang="zh-TW" sz="2800" smtClean="0">
              <a:sym typeface="Symbol" pitchFamily="18" charset="2"/>
            </a:endParaRPr>
          </a:p>
          <a:p>
            <a:pPr algn="ctr" eaLnBrk="1" hangingPunct="1">
              <a:buFont typeface="Wingdings" pitchFamily="2" charset="2"/>
              <a:buNone/>
            </a:pPr>
            <a:endParaRPr lang="en-US" altLang="zh-TW" sz="2800" smtClean="0">
              <a:sym typeface="Symbol" pitchFamily="18" charset="2"/>
            </a:endParaRPr>
          </a:p>
          <a:p>
            <a:pPr algn="ctr" eaLnBrk="1" hangingPunct="1">
              <a:buFont typeface="Wingdings" pitchFamily="2" charset="2"/>
              <a:buNone/>
            </a:pPr>
            <a:r>
              <a:rPr lang="en-US" altLang="zh-TW" sz="2800" smtClean="0"/>
              <a:t>A</a:t>
            </a:r>
            <a:r>
              <a:rPr lang="en-US" altLang="zh-TW" sz="2800" baseline="30000" smtClean="0"/>
              <a:t>1</a:t>
            </a:r>
            <a:r>
              <a:rPr lang="en-US" altLang="zh-TW" sz="2800" smtClean="0">
                <a:sym typeface="Symbol" pitchFamily="18" charset="2"/>
              </a:rPr>
              <a:t> </a:t>
            </a:r>
            <a:r>
              <a:rPr lang="en-US" altLang="zh-TW" sz="2800" smtClean="0"/>
              <a:t>A</a:t>
            </a:r>
            <a:r>
              <a:rPr lang="en-US" altLang="zh-TW" sz="2800" baseline="30000" smtClean="0"/>
              <a:t>2</a:t>
            </a:r>
            <a:r>
              <a:rPr lang="en-US" altLang="zh-TW" sz="2800" smtClean="0"/>
              <a:t>A</a:t>
            </a:r>
            <a:r>
              <a:rPr lang="en-US" altLang="zh-TW" sz="2800" baseline="30000" smtClean="0"/>
              <a:t>3</a:t>
            </a:r>
            <a:r>
              <a:rPr lang="en-US" altLang="zh-TW" sz="2800" smtClean="0"/>
              <a:t>A</a:t>
            </a:r>
            <a:r>
              <a:rPr lang="en-US" altLang="zh-TW" sz="2800" baseline="30000" smtClean="0"/>
              <a:t>4</a:t>
            </a:r>
            <a:r>
              <a:rPr lang="en-US" altLang="zh-TW" sz="2800" smtClean="0"/>
              <a:t>A</a:t>
            </a:r>
            <a:r>
              <a:rPr lang="en-US" altLang="zh-TW" sz="2800" baseline="30000" smtClean="0"/>
              <a:t>5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20838" y="1914525"/>
            <a:ext cx="5038725" cy="541338"/>
            <a:chOff x="1474" y="1797"/>
            <a:chExt cx="2767" cy="272"/>
          </a:xfrm>
        </p:grpSpPr>
        <p:sp>
          <p:nvSpPr>
            <p:cNvPr id="17432" name="Line 4"/>
            <p:cNvSpPr>
              <a:spLocks noChangeShapeType="1"/>
            </p:cNvSpPr>
            <p:nvPr/>
          </p:nvSpPr>
          <p:spPr bwMode="auto">
            <a:xfrm>
              <a:off x="1474" y="1797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33" name="Line 5"/>
            <p:cNvSpPr>
              <a:spLocks noChangeShapeType="1"/>
            </p:cNvSpPr>
            <p:nvPr/>
          </p:nvSpPr>
          <p:spPr bwMode="auto">
            <a:xfrm flipH="1">
              <a:off x="1882" y="1842"/>
              <a:ext cx="227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34" name="Line 6"/>
            <p:cNvSpPr>
              <a:spLocks noChangeShapeType="1"/>
            </p:cNvSpPr>
            <p:nvPr/>
          </p:nvSpPr>
          <p:spPr bwMode="auto">
            <a:xfrm>
              <a:off x="2200" y="1797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35" name="Line 7"/>
            <p:cNvSpPr>
              <a:spLocks noChangeShapeType="1"/>
            </p:cNvSpPr>
            <p:nvPr/>
          </p:nvSpPr>
          <p:spPr bwMode="auto">
            <a:xfrm flipH="1">
              <a:off x="2608" y="1842"/>
              <a:ext cx="227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36" name="Line 8"/>
            <p:cNvSpPr>
              <a:spLocks noChangeShapeType="1"/>
            </p:cNvSpPr>
            <p:nvPr/>
          </p:nvSpPr>
          <p:spPr bwMode="auto">
            <a:xfrm>
              <a:off x="2880" y="1797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37" name="Line 9"/>
            <p:cNvSpPr>
              <a:spLocks noChangeShapeType="1"/>
            </p:cNvSpPr>
            <p:nvPr/>
          </p:nvSpPr>
          <p:spPr bwMode="auto">
            <a:xfrm flipH="1">
              <a:off x="3288" y="1842"/>
              <a:ext cx="227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38" name="Line 10"/>
            <p:cNvSpPr>
              <a:spLocks noChangeShapeType="1"/>
            </p:cNvSpPr>
            <p:nvPr/>
          </p:nvSpPr>
          <p:spPr bwMode="auto">
            <a:xfrm>
              <a:off x="3606" y="1797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39" name="Line 11"/>
            <p:cNvSpPr>
              <a:spLocks noChangeShapeType="1"/>
            </p:cNvSpPr>
            <p:nvPr/>
          </p:nvSpPr>
          <p:spPr bwMode="auto">
            <a:xfrm flipH="1">
              <a:off x="4014" y="1842"/>
              <a:ext cx="227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92172" name="Text Box 12"/>
          <p:cNvSpPr txBox="1">
            <a:spLocks noChangeArrowheads="1"/>
          </p:cNvSpPr>
          <p:nvPr/>
        </p:nvSpPr>
        <p:spPr bwMode="auto">
          <a:xfrm>
            <a:off x="7164388" y="1484313"/>
            <a:ext cx="1381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r>
              <a:rPr kumimoji="1" lang="en-US" altLang="zh-TW" sz="1800" b="1"/>
              <a:t>diagonal = 1</a:t>
            </a:r>
          </a:p>
        </p:txBody>
      </p:sp>
      <p:sp>
        <p:nvSpPr>
          <p:cNvPr id="92173" name="Text Box 13"/>
          <p:cNvSpPr txBox="1">
            <a:spLocks noChangeArrowheads="1"/>
          </p:cNvSpPr>
          <p:nvPr/>
        </p:nvSpPr>
        <p:spPr bwMode="auto">
          <a:xfrm>
            <a:off x="7170738" y="2486025"/>
            <a:ext cx="1381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r>
              <a:rPr kumimoji="1" lang="en-US" altLang="zh-TW" sz="1800" b="1"/>
              <a:t>diagonal = 2</a:t>
            </a:r>
          </a:p>
        </p:txBody>
      </p:sp>
      <p:sp>
        <p:nvSpPr>
          <p:cNvPr id="92174" name="Text Box 14"/>
          <p:cNvSpPr txBox="1">
            <a:spLocks noChangeArrowheads="1"/>
          </p:cNvSpPr>
          <p:nvPr/>
        </p:nvSpPr>
        <p:spPr bwMode="auto">
          <a:xfrm>
            <a:off x="7170738" y="3567113"/>
            <a:ext cx="1381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r>
              <a:rPr kumimoji="1" lang="en-US" altLang="zh-TW" sz="1800" b="1"/>
              <a:t>diagonal = 3</a:t>
            </a:r>
          </a:p>
        </p:txBody>
      </p:sp>
      <p:sp>
        <p:nvSpPr>
          <p:cNvPr id="92175" name="Text Box 15"/>
          <p:cNvSpPr txBox="1">
            <a:spLocks noChangeArrowheads="1"/>
          </p:cNvSpPr>
          <p:nvPr/>
        </p:nvSpPr>
        <p:spPr bwMode="auto">
          <a:xfrm>
            <a:off x="7170738" y="4502150"/>
            <a:ext cx="1381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r>
              <a:rPr kumimoji="1" lang="en-US" altLang="zh-TW" sz="1800" b="1"/>
              <a:t>diagonal = 4</a:t>
            </a:r>
          </a:p>
        </p:txBody>
      </p:sp>
      <p:sp>
        <p:nvSpPr>
          <p:cNvPr id="92176" name="Text Box 16"/>
          <p:cNvSpPr txBox="1">
            <a:spLocks noChangeArrowheads="1"/>
          </p:cNvSpPr>
          <p:nvPr/>
        </p:nvSpPr>
        <p:spPr bwMode="auto">
          <a:xfrm>
            <a:off x="7092950" y="5510213"/>
            <a:ext cx="1381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r>
              <a:rPr kumimoji="1" lang="en-US" altLang="zh-TW" sz="1800" b="1"/>
              <a:t>diagonal = 5</a:t>
            </a: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2270125" y="2922588"/>
            <a:ext cx="3886200" cy="541337"/>
            <a:chOff x="1837" y="2387"/>
            <a:chExt cx="2086" cy="272"/>
          </a:xfrm>
        </p:grpSpPr>
        <p:sp>
          <p:nvSpPr>
            <p:cNvPr id="17426" name="Line 18"/>
            <p:cNvSpPr>
              <a:spLocks noChangeShapeType="1"/>
            </p:cNvSpPr>
            <p:nvPr/>
          </p:nvSpPr>
          <p:spPr bwMode="auto">
            <a:xfrm>
              <a:off x="1837" y="2387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27" name="Line 19"/>
            <p:cNvSpPr>
              <a:spLocks noChangeShapeType="1"/>
            </p:cNvSpPr>
            <p:nvPr/>
          </p:nvSpPr>
          <p:spPr bwMode="auto">
            <a:xfrm flipH="1">
              <a:off x="2245" y="2432"/>
              <a:ext cx="227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28" name="Line 20"/>
            <p:cNvSpPr>
              <a:spLocks noChangeShapeType="1"/>
            </p:cNvSpPr>
            <p:nvPr/>
          </p:nvSpPr>
          <p:spPr bwMode="auto">
            <a:xfrm>
              <a:off x="2563" y="2387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29" name="Line 21"/>
            <p:cNvSpPr>
              <a:spLocks noChangeShapeType="1"/>
            </p:cNvSpPr>
            <p:nvPr/>
          </p:nvSpPr>
          <p:spPr bwMode="auto">
            <a:xfrm flipH="1">
              <a:off x="2971" y="2432"/>
              <a:ext cx="227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30" name="Line 22"/>
            <p:cNvSpPr>
              <a:spLocks noChangeShapeType="1"/>
            </p:cNvSpPr>
            <p:nvPr/>
          </p:nvSpPr>
          <p:spPr bwMode="auto">
            <a:xfrm>
              <a:off x="3288" y="2387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31" name="Line 23"/>
            <p:cNvSpPr>
              <a:spLocks noChangeShapeType="1"/>
            </p:cNvSpPr>
            <p:nvPr/>
          </p:nvSpPr>
          <p:spPr bwMode="auto">
            <a:xfrm flipH="1">
              <a:off x="3696" y="2432"/>
              <a:ext cx="227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2916238" y="4040188"/>
            <a:ext cx="2592387" cy="541337"/>
            <a:chOff x="2154" y="2931"/>
            <a:chExt cx="1452" cy="272"/>
          </a:xfrm>
        </p:grpSpPr>
        <p:sp>
          <p:nvSpPr>
            <p:cNvPr id="17422" name="Line 25"/>
            <p:cNvSpPr>
              <a:spLocks noChangeShapeType="1"/>
            </p:cNvSpPr>
            <p:nvPr/>
          </p:nvSpPr>
          <p:spPr bwMode="auto">
            <a:xfrm>
              <a:off x="2154" y="2931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23" name="Line 26"/>
            <p:cNvSpPr>
              <a:spLocks noChangeShapeType="1"/>
            </p:cNvSpPr>
            <p:nvPr/>
          </p:nvSpPr>
          <p:spPr bwMode="auto">
            <a:xfrm flipH="1">
              <a:off x="2562" y="2976"/>
              <a:ext cx="227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24" name="Line 27"/>
            <p:cNvSpPr>
              <a:spLocks noChangeShapeType="1"/>
            </p:cNvSpPr>
            <p:nvPr/>
          </p:nvSpPr>
          <p:spPr bwMode="auto">
            <a:xfrm>
              <a:off x="2971" y="2931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25" name="Line 28"/>
            <p:cNvSpPr>
              <a:spLocks noChangeShapeType="1"/>
            </p:cNvSpPr>
            <p:nvPr/>
          </p:nvSpPr>
          <p:spPr bwMode="auto">
            <a:xfrm flipH="1">
              <a:off x="3379" y="2976"/>
              <a:ext cx="227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3708400" y="4975225"/>
            <a:ext cx="1008063" cy="541338"/>
            <a:chOff x="2517" y="3475"/>
            <a:chExt cx="635" cy="272"/>
          </a:xfrm>
        </p:grpSpPr>
        <p:sp>
          <p:nvSpPr>
            <p:cNvPr id="17420" name="Line 30"/>
            <p:cNvSpPr>
              <a:spLocks noChangeShapeType="1"/>
            </p:cNvSpPr>
            <p:nvPr/>
          </p:nvSpPr>
          <p:spPr bwMode="auto">
            <a:xfrm>
              <a:off x="2517" y="3475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21" name="Line 31"/>
            <p:cNvSpPr>
              <a:spLocks noChangeShapeType="1"/>
            </p:cNvSpPr>
            <p:nvPr/>
          </p:nvSpPr>
          <p:spPr bwMode="auto">
            <a:xfrm flipH="1">
              <a:off x="2925" y="3520"/>
              <a:ext cx="227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2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2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2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92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92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2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92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92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921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92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72" grpId="0"/>
      <p:bldP spid="92173" grpId="0"/>
      <p:bldP spid="92174" grpId="0"/>
      <p:bldP spid="92175" grpId="0"/>
      <p:bldP spid="9217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900113" y="19161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z="4200" smtClean="0"/>
              <a:t>Optimal Binary Search Tree</a:t>
            </a:r>
            <a:br>
              <a:rPr lang="en-US" altLang="zh-TW" sz="4200" smtClean="0"/>
            </a:br>
            <a:r>
              <a:rPr lang="en-US" altLang="zh-TW" sz="4200" smtClean="0"/>
              <a:t>(OBST)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600200" y="3581400"/>
            <a:ext cx="6172200" cy="1360488"/>
          </a:xfrm>
        </p:spPr>
        <p:txBody>
          <a:bodyPr anchorCtr="1"/>
          <a:lstStyle/>
          <a:p>
            <a:pPr marL="0" indent="0" algn="ctr" eaLnBrk="1" hangingPunct="1">
              <a:buFont typeface="Wingdings" pitchFamily="2" charset="2"/>
              <a:buNone/>
            </a:pPr>
            <a:r>
              <a:rPr lang="en-US" altLang="zh-TW" smtClean="0"/>
              <a:t>Prof. Shin-Hung Chang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476250"/>
            <a:ext cx="7315200" cy="838200"/>
          </a:xfrm>
        </p:spPr>
        <p:txBody>
          <a:bodyPr/>
          <a:lstStyle/>
          <a:p>
            <a:r>
              <a:rPr lang="en-US" altLang="zh-TW" smtClean="0"/>
              <a:t>Lots of different BSTs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412875"/>
            <a:ext cx="8229600" cy="4525963"/>
          </a:xfrm>
        </p:spPr>
        <p:txBody>
          <a:bodyPr/>
          <a:lstStyle/>
          <a:p>
            <a:r>
              <a:rPr lang="en-US" altLang="zh-TW" smtClean="0"/>
              <a:t>Consider a set of three keys</a:t>
            </a:r>
          </a:p>
          <a:p>
            <a:pPr>
              <a:buFont typeface="Wingdings" pitchFamily="2" charset="2"/>
              <a:buNone/>
            </a:pPr>
            <a:r>
              <a:rPr lang="en-US" altLang="zh-TW" smtClean="0"/>
              <a:t>		&lt;4, 6, 7&gt;</a:t>
            </a:r>
          </a:p>
          <a:p>
            <a:r>
              <a:rPr lang="en-US" altLang="zh-TW" smtClean="0"/>
              <a:t>There are 5 different BSTs possible</a:t>
            </a:r>
          </a:p>
          <a:p>
            <a:pPr>
              <a:buFont typeface="Wingdings" pitchFamily="2" charset="2"/>
              <a:buNone/>
            </a:pPr>
            <a:endParaRPr lang="zh-TW" altLang="en-US" smtClean="0"/>
          </a:p>
        </p:txBody>
      </p:sp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2411413" y="3500438"/>
          <a:ext cx="4419600" cy="289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40" name="Visio" r:id="rId4" imgW="9391690" imgH="6151611" progId="Visio.Drawing.11">
                  <p:embed/>
                </p:oleObj>
              </mc:Choice>
              <mc:Fallback>
                <p:oleObj name="Visio" r:id="rId4" imgW="9391690" imgH="6151611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500438"/>
                        <a:ext cx="4419600" cy="28940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476250"/>
            <a:ext cx="7315200" cy="838200"/>
          </a:xfrm>
        </p:spPr>
        <p:txBody>
          <a:bodyPr/>
          <a:lstStyle/>
          <a:p>
            <a:r>
              <a:rPr lang="en-US" altLang="zh-TW" smtClean="0"/>
              <a:t>Matrix Multiplication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2781300"/>
            <a:ext cx="7315200" cy="1727200"/>
          </a:xfrm>
        </p:spPr>
        <p:txBody>
          <a:bodyPr/>
          <a:lstStyle/>
          <a:p>
            <a:r>
              <a:rPr lang="en-US" altLang="zh-TW" smtClean="0"/>
              <a:t>Problem:A</a:t>
            </a:r>
            <a:r>
              <a:rPr lang="en-US" altLang="zh-TW" baseline="-25000" smtClean="0"/>
              <a:t>2x4</a:t>
            </a:r>
            <a:r>
              <a:rPr lang="en-US" altLang="zh-TW" smtClean="0"/>
              <a:t>×B</a:t>
            </a:r>
            <a:r>
              <a:rPr lang="en-US" altLang="zh-TW" baseline="-25000" smtClean="0"/>
              <a:t>4x3</a:t>
            </a:r>
            <a:r>
              <a:rPr lang="en-US" altLang="zh-TW" smtClean="0"/>
              <a:t>×C</a:t>
            </a:r>
            <a:r>
              <a:rPr lang="en-US" altLang="zh-TW" baseline="-25000" smtClean="0"/>
              <a:t>3x5</a:t>
            </a:r>
            <a:r>
              <a:rPr lang="en-US" altLang="zh-TW" smtClean="0"/>
              <a:t>×D</a:t>
            </a:r>
            <a:r>
              <a:rPr lang="en-US" altLang="zh-TW" baseline="-25000" smtClean="0"/>
              <a:t>5x1</a:t>
            </a:r>
          </a:p>
          <a:p>
            <a:r>
              <a:rPr lang="en-US" altLang="zh-TW" smtClean="0"/>
              <a:t>What is the minimum “×” cost order to do this matrix multiplication?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lnSpc>
                <a:spcPct val="90000"/>
              </a:lnSpc>
            </a:pPr>
            <a:r>
              <a:rPr lang="en-US" altLang="zh-TW" sz="4400" b="1"/>
              <a:t>Problem Definition</a:t>
            </a: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323850" y="1557338"/>
            <a:ext cx="8507413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altLang="zh-TW" sz="2800" b="1">
                <a:solidFill>
                  <a:srgbClr val="000000"/>
                </a:solidFill>
              </a:rPr>
              <a:t>Binary Search Tree with </a:t>
            </a:r>
            <a:r>
              <a:rPr lang="en-US" altLang="zh-TW" sz="2800" b="1" u="sng">
                <a:solidFill>
                  <a:srgbClr val="FF0000"/>
                </a:solidFill>
              </a:rPr>
              <a:t>Given Access Probabilities</a:t>
            </a:r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3870325" y="2474913"/>
            <a:ext cx="10541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 b="1">
                <a:latin typeface="Arial" charset="0"/>
              </a:rPr>
              <a:t>5(p=0.3)</a:t>
            </a:r>
          </a:p>
        </p:txBody>
      </p:sp>
      <p:sp>
        <p:nvSpPr>
          <p:cNvPr id="82949" name="Line 5"/>
          <p:cNvSpPr>
            <a:spLocks noChangeShapeType="1"/>
          </p:cNvSpPr>
          <p:nvPr/>
        </p:nvSpPr>
        <p:spPr bwMode="auto">
          <a:xfrm flipH="1">
            <a:off x="3348038" y="2924175"/>
            <a:ext cx="576262" cy="60166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2955925" y="3541713"/>
            <a:ext cx="10541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 b="1">
                <a:latin typeface="Arial" charset="0"/>
              </a:rPr>
              <a:t>2(p=0.1)</a:t>
            </a:r>
          </a:p>
        </p:txBody>
      </p:sp>
      <p:sp>
        <p:nvSpPr>
          <p:cNvPr id="82951" name="Line 7"/>
          <p:cNvSpPr>
            <a:spLocks noChangeShapeType="1"/>
          </p:cNvSpPr>
          <p:nvPr/>
        </p:nvSpPr>
        <p:spPr bwMode="auto">
          <a:xfrm>
            <a:off x="3429000" y="4114800"/>
            <a:ext cx="45720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2952" name="Text Box 8"/>
          <p:cNvSpPr txBox="1">
            <a:spLocks noChangeArrowheads="1"/>
          </p:cNvSpPr>
          <p:nvPr/>
        </p:nvSpPr>
        <p:spPr bwMode="auto">
          <a:xfrm>
            <a:off x="3946525" y="4532313"/>
            <a:ext cx="11811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 b="1">
                <a:latin typeface="Arial" charset="0"/>
              </a:rPr>
              <a:t>4(p=0.59)</a:t>
            </a:r>
          </a:p>
        </p:txBody>
      </p:sp>
      <p:sp>
        <p:nvSpPr>
          <p:cNvPr id="82953" name="Line 9"/>
          <p:cNvSpPr>
            <a:spLocks noChangeShapeType="1"/>
          </p:cNvSpPr>
          <p:nvPr/>
        </p:nvSpPr>
        <p:spPr bwMode="auto">
          <a:xfrm>
            <a:off x="4787900" y="2924175"/>
            <a:ext cx="76200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2954" name="Text Box 10"/>
          <p:cNvSpPr txBox="1">
            <a:spLocks noChangeArrowheads="1"/>
          </p:cNvSpPr>
          <p:nvPr/>
        </p:nvSpPr>
        <p:spPr bwMode="auto">
          <a:xfrm>
            <a:off x="5318125" y="3617913"/>
            <a:ext cx="13081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 b="1">
                <a:latin typeface="Arial" charset="0"/>
              </a:rPr>
              <a:t>12(p=0.01)</a:t>
            </a:r>
          </a:p>
        </p:txBody>
      </p:sp>
      <p:sp>
        <p:nvSpPr>
          <p:cNvPr id="82955" name="Text Box 11"/>
          <p:cNvSpPr txBox="1">
            <a:spLocks noChangeArrowheads="1"/>
          </p:cNvSpPr>
          <p:nvPr/>
        </p:nvSpPr>
        <p:spPr bwMode="auto">
          <a:xfrm>
            <a:off x="827088" y="5084763"/>
            <a:ext cx="777557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800" b="1"/>
              <a:t>★</a:t>
            </a:r>
            <a:r>
              <a:rPr lang="en-US" altLang="zh-TW" b="1">
                <a:latin typeface="Arial" charset="0"/>
              </a:rPr>
              <a:t>Balanced BST is optimal only in case that all the access probabilities are equal:</a:t>
            </a:r>
            <a:r>
              <a:rPr lang="en-US" altLang="zh-TW" sz="2000" b="1">
                <a:latin typeface="Arial" charset="0"/>
              </a:rPr>
              <a:t> </a:t>
            </a:r>
            <a:r>
              <a:rPr lang="en-US" altLang="zh-TW" sz="4800" b="1">
                <a:solidFill>
                  <a:srgbClr val="FF0000"/>
                </a:solidFill>
                <a:latin typeface="Arial" charset="0"/>
              </a:rPr>
              <a:t>1/n</a:t>
            </a:r>
          </a:p>
          <a:p>
            <a:endParaRPr lang="zh-TW" altLang="en-US" sz="2000" b="1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476250"/>
            <a:ext cx="7315200" cy="838200"/>
          </a:xfrm>
        </p:spPr>
        <p:txBody>
          <a:bodyPr/>
          <a:lstStyle/>
          <a:p>
            <a:r>
              <a:rPr lang="en-US" altLang="zh-TW" smtClean="0"/>
              <a:t>Is there a best BST?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700213"/>
            <a:ext cx="7315200" cy="41910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zh-TW" smtClean="0"/>
              <a:t>If </a:t>
            </a:r>
            <a:r>
              <a:rPr lang="en-US" altLang="zh-TW" u="sng" smtClean="0">
                <a:solidFill>
                  <a:srgbClr val="FF0000"/>
                </a:solidFill>
              </a:rPr>
              <a:t>all keys are equally probable</a:t>
            </a:r>
            <a:r>
              <a:rPr lang="en-US" altLang="zh-TW" smtClean="0"/>
              <a:t>, then a well balanced tree is best</a:t>
            </a:r>
          </a:p>
          <a:p>
            <a:pPr lvl="1">
              <a:buClr>
                <a:schemeClr val="tx1"/>
              </a:buClr>
            </a:pPr>
            <a:r>
              <a:rPr lang="en-US" altLang="zh-TW" smtClean="0"/>
              <a:t>Red-Black Trees or AVL Trees work well</a:t>
            </a:r>
          </a:p>
          <a:p>
            <a:pPr>
              <a:buClr>
                <a:schemeClr val="tx1"/>
              </a:buClr>
            </a:pPr>
            <a:endParaRPr lang="en-US" altLang="zh-TW" smtClean="0"/>
          </a:p>
          <a:p>
            <a:pPr>
              <a:buClr>
                <a:schemeClr val="tx1"/>
              </a:buClr>
            </a:pPr>
            <a:r>
              <a:rPr lang="en-US" altLang="zh-TW" smtClean="0"/>
              <a:t>If some keys are needed frequently, </a:t>
            </a:r>
            <a:r>
              <a:rPr lang="en-US" altLang="zh-TW" u="sng" smtClean="0">
                <a:solidFill>
                  <a:srgbClr val="0000FF"/>
                </a:solidFill>
              </a:rPr>
              <a:t>put them close to the root</a:t>
            </a:r>
          </a:p>
          <a:p>
            <a:pPr>
              <a:buClr>
                <a:schemeClr val="tx1"/>
              </a:buClr>
            </a:pPr>
            <a:r>
              <a:rPr lang="en-US" altLang="zh-TW" smtClean="0"/>
              <a:t>If some keys are accessed very infrequently, </a:t>
            </a:r>
            <a:r>
              <a:rPr lang="en-US" altLang="zh-TW" u="sng" smtClean="0">
                <a:solidFill>
                  <a:srgbClr val="0000FF"/>
                </a:solidFill>
              </a:rPr>
              <a:t>put them far down in the tree</a:t>
            </a:r>
            <a:endParaRPr lang="zh-TW" altLang="en-US" u="sng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692150"/>
            <a:ext cx="7315200" cy="838200"/>
          </a:xfrm>
        </p:spPr>
        <p:txBody>
          <a:bodyPr/>
          <a:lstStyle/>
          <a:p>
            <a:r>
              <a:rPr lang="en-US" altLang="zh-TW" smtClean="0"/>
              <a:t>Examples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1628775"/>
            <a:ext cx="7315200" cy="4191000"/>
          </a:xfrm>
        </p:spPr>
        <p:txBody>
          <a:bodyPr/>
          <a:lstStyle/>
          <a:p>
            <a:r>
              <a:rPr lang="en-US" altLang="zh-TW" smtClean="0"/>
              <a:t>A dictionary has many words.  Many are very uncommon</a:t>
            </a:r>
          </a:p>
          <a:p>
            <a:r>
              <a:rPr lang="en-US" altLang="zh-TW" smtClean="0"/>
              <a:t>My personal phonebook has many numbers.  Some are very frequently used, others very infrequently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476250"/>
            <a:ext cx="7315200" cy="838200"/>
          </a:xfrm>
        </p:spPr>
        <p:txBody>
          <a:bodyPr/>
          <a:lstStyle/>
          <a:p>
            <a:r>
              <a:rPr lang="en-US" altLang="zh-TW" smtClean="0"/>
              <a:t>Tabulate Probabilities</a:t>
            </a:r>
          </a:p>
        </p:txBody>
      </p:sp>
      <p:graphicFrame>
        <p:nvGraphicFramePr>
          <p:cNvPr id="60465" name="Group 49"/>
          <p:cNvGraphicFramePr>
            <a:graphicFrameLocks noGrp="1"/>
          </p:cNvGraphicFramePr>
          <p:nvPr/>
        </p:nvGraphicFramePr>
        <p:xfrm>
          <a:off x="2195513" y="1700213"/>
          <a:ext cx="5562600" cy="1195070"/>
        </p:xfrm>
        <a:graphic>
          <a:graphicData uri="http://schemas.openxmlformats.org/drawingml/2006/table">
            <a:tbl>
              <a:tblPr/>
              <a:tblGrid>
                <a:gridCol w="795337"/>
                <a:gridCol w="793750"/>
                <a:gridCol w="795338"/>
                <a:gridCol w="793750"/>
                <a:gridCol w="795337"/>
                <a:gridCol w="793750"/>
                <a:gridCol w="795338"/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i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3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4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5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p</a:t>
                      </a:r>
                      <a:r>
                        <a:rPr kumimoji="0" lang="en-US" altLang="zh-TW" sz="1800" b="1" i="0" u="none" strike="noStrike" cap="none" normalizeH="0" baseline="-14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i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0.15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0.10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0.05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0.10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0.20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q</a:t>
                      </a:r>
                      <a:r>
                        <a:rPr kumimoji="0" lang="en-US" altLang="zh-TW" sz="1800" b="1" i="0" u="none" strike="noStrike" cap="none" normalizeH="0" baseline="-14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i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0.05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0.10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0.05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0.05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0.05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0.10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0447" name="Text Box 31"/>
          <p:cNvSpPr txBox="1">
            <a:spLocks noChangeArrowheads="1"/>
          </p:cNvSpPr>
          <p:nvPr/>
        </p:nvSpPr>
        <p:spPr bwMode="auto">
          <a:xfrm>
            <a:off x="1260475" y="3500438"/>
            <a:ext cx="7488238" cy="284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b="1"/>
              <a:t>★</a:t>
            </a:r>
            <a:r>
              <a:rPr lang="en-US" altLang="zh-TW" sz="3200" b="1">
                <a:solidFill>
                  <a:srgbClr val="FF0000"/>
                </a:solidFill>
              </a:rPr>
              <a:t>p</a:t>
            </a:r>
            <a:r>
              <a:rPr lang="en-US" altLang="zh-TW" sz="3200" b="1" baseline="-14000">
                <a:solidFill>
                  <a:srgbClr val="FF0000"/>
                </a:solidFill>
              </a:rPr>
              <a:t>i</a:t>
            </a:r>
            <a:r>
              <a:rPr lang="en-US" altLang="zh-TW" sz="3200" b="1"/>
              <a:t> is the probability of </a:t>
            </a:r>
            <a:r>
              <a:rPr lang="en-US" altLang="zh-TW" sz="3200" b="1" u="sng">
                <a:solidFill>
                  <a:srgbClr val="0000FF"/>
                </a:solidFill>
              </a:rPr>
              <a:t>searching for ki</a:t>
            </a:r>
          </a:p>
          <a:p>
            <a:r>
              <a:rPr lang="en-US" altLang="zh-TW" sz="3200" b="1">
                <a:solidFill>
                  <a:srgbClr val="FF0000"/>
                </a:solidFill>
              </a:rPr>
              <a:t>   (</a:t>
            </a:r>
            <a:r>
              <a:rPr lang="zh-TW" altLang="en-US" sz="3200" b="1">
                <a:solidFill>
                  <a:srgbClr val="FF0000"/>
                </a:solidFill>
                <a:ea typeface="標楷體" pitchFamily="65" charset="-120"/>
              </a:rPr>
              <a:t>有找到</a:t>
            </a:r>
            <a:r>
              <a:rPr lang="en-US" altLang="zh-TW" sz="3200" b="1">
                <a:solidFill>
                  <a:srgbClr val="FF0000"/>
                </a:solidFill>
              </a:rPr>
              <a:t>)</a:t>
            </a:r>
          </a:p>
          <a:p>
            <a:r>
              <a:rPr lang="en-US" altLang="zh-TW" b="1"/>
              <a:t>★</a:t>
            </a:r>
            <a:r>
              <a:rPr lang="en-US" altLang="zh-TW" sz="3200" b="1">
                <a:solidFill>
                  <a:srgbClr val="FF0000"/>
                </a:solidFill>
              </a:rPr>
              <a:t>q</a:t>
            </a:r>
            <a:r>
              <a:rPr lang="en-US" altLang="zh-TW" sz="3200" b="1" baseline="-14000">
                <a:solidFill>
                  <a:srgbClr val="FF0000"/>
                </a:solidFill>
              </a:rPr>
              <a:t>i</a:t>
            </a:r>
            <a:r>
              <a:rPr lang="en-US" altLang="zh-TW" sz="3200" b="1"/>
              <a:t> is the probability of searching for</a:t>
            </a:r>
          </a:p>
          <a:p>
            <a:r>
              <a:rPr lang="en-US" altLang="zh-TW" sz="3200" b="1"/>
              <a:t>    something </a:t>
            </a:r>
            <a:r>
              <a:rPr lang="en-US" altLang="zh-TW" sz="3200" b="1" u="sng">
                <a:solidFill>
                  <a:srgbClr val="0000FF"/>
                </a:solidFill>
              </a:rPr>
              <a:t>between k</a:t>
            </a:r>
            <a:r>
              <a:rPr lang="en-US" altLang="zh-TW" sz="3200" b="1" u="sng" baseline="-14000">
                <a:solidFill>
                  <a:srgbClr val="0000FF"/>
                </a:solidFill>
              </a:rPr>
              <a:t>i</a:t>
            </a:r>
            <a:r>
              <a:rPr lang="en-US" altLang="zh-TW" sz="3200" b="1" u="sng">
                <a:solidFill>
                  <a:srgbClr val="0000FF"/>
                </a:solidFill>
              </a:rPr>
              <a:t> and k</a:t>
            </a:r>
            <a:r>
              <a:rPr lang="en-US" altLang="zh-TW" sz="3200" b="1" u="sng" baseline="-14000">
                <a:solidFill>
                  <a:srgbClr val="0000FF"/>
                </a:solidFill>
              </a:rPr>
              <a:t>i+1</a:t>
            </a:r>
          </a:p>
          <a:p>
            <a:r>
              <a:rPr lang="en-US" altLang="zh-TW" sz="3200" b="1">
                <a:solidFill>
                  <a:srgbClr val="FF0000"/>
                </a:solidFill>
              </a:rPr>
              <a:t>   (</a:t>
            </a:r>
            <a:r>
              <a:rPr lang="zh-TW" altLang="en-US" sz="3200" b="1">
                <a:solidFill>
                  <a:srgbClr val="FF0000"/>
                </a:solidFill>
                <a:ea typeface="標楷體" pitchFamily="65" charset="-120"/>
              </a:rPr>
              <a:t>沒找到</a:t>
            </a:r>
            <a:r>
              <a:rPr lang="en-US" altLang="zh-TW" sz="3200" b="1">
                <a:solidFill>
                  <a:srgbClr val="FF0000"/>
                </a:solidFill>
              </a:rPr>
              <a:t>)</a:t>
            </a:r>
          </a:p>
          <a:p>
            <a:endParaRPr lang="en-US" altLang="zh-TW" sz="3200" b="1" u="sng" baseline="-14000">
              <a:solidFill>
                <a:srgbClr val="FF0000"/>
              </a:solidFill>
            </a:endParaRPr>
          </a:p>
        </p:txBody>
      </p:sp>
      <p:sp>
        <p:nvSpPr>
          <p:cNvPr id="60467" name="Text Box 51"/>
          <p:cNvSpPr txBox="1">
            <a:spLocks noChangeArrowheads="1"/>
          </p:cNvSpPr>
          <p:nvPr/>
        </p:nvSpPr>
        <p:spPr bwMode="auto">
          <a:xfrm>
            <a:off x="3276600" y="2827338"/>
            <a:ext cx="4505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/>
              <a:t>d</a:t>
            </a:r>
            <a:r>
              <a:rPr lang="en-US" altLang="zh-TW" b="1" baseline="-25000"/>
              <a:t>0        </a:t>
            </a:r>
            <a:r>
              <a:rPr lang="en-US" altLang="zh-TW" b="1"/>
              <a:t>d</a:t>
            </a:r>
            <a:r>
              <a:rPr lang="en-US" altLang="zh-TW" b="1" baseline="-25000"/>
              <a:t>1</a:t>
            </a:r>
            <a:r>
              <a:rPr lang="en-US" altLang="zh-TW" b="1"/>
              <a:t>       d</a:t>
            </a:r>
            <a:r>
              <a:rPr lang="en-US" altLang="zh-TW" b="1" baseline="-25000"/>
              <a:t>2</a:t>
            </a:r>
            <a:r>
              <a:rPr lang="en-US" altLang="zh-TW" b="1"/>
              <a:t>        d</a:t>
            </a:r>
            <a:r>
              <a:rPr lang="en-US" altLang="zh-TW" b="1" baseline="-25000"/>
              <a:t>3</a:t>
            </a:r>
            <a:r>
              <a:rPr lang="en-US" altLang="zh-TW" b="1"/>
              <a:t>       d</a:t>
            </a:r>
            <a:r>
              <a:rPr lang="en-US" altLang="zh-TW" b="1" baseline="-25000"/>
              <a:t>4</a:t>
            </a:r>
            <a:r>
              <a:rPr lang="en-US" altLang="zh-TW" b="1"/>
              <a:t>        d</a:t>
            </a:r>
            <a:r>
              <a:rPr lang="en-US" altLang="zh-TW" b="1" baseline="-25000"/>
              <a:t>5</a:t>
            </a:r>
          </a:p>
        </p:txBody>
      </p:sp>
      <p:sp>
        <p:nvSpPr>
          <p:cNvPr id="60468" name="Text Box 52"/>
          <p:cNvSpPr txBox="1">
            <a:spLocks noChangeArrowheads="1"/>
          </p:cNvSpPr>
          <p:nvPr/>
        </p:nvSpPr>
        <p:spPr bwMode="auto">
          <a:xfrm>
            <a:off x="4210050" y="1892300"/>
            <a:ext cx="3675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/>
              <a:t>k</a:t>
            </a:r>
            <a:r>
              <a:rPr lang="en-US" altLang="zh-TW" b="1" baseline="-25000"/>
              <a:t>1</a:t>
            </a:r>
            <a:r>
              <a:rPr lang="en-US" altLang="zh-TW" b="1"/>
              <a:t>       k</a:t>
            </a:r>
            <a:r>
              <a:rPr lang="en-US" altLang="zh-TW" b="1" baseline="-25000"/>
              <a:t>2</a:t>
            </a:r>
            <a:r>
              <a:rPr lang="en-US" altLang="zh-TW" b="1"/>
              <a:t>        k</a:t>
            </a:r>
            <a:r>
              <a:rPr lang="en-US" altLang="zh-TW" b="1" baseline="-25000"/>
              <a:t>3</a:t>
            </a:r>
            <a:r>
              <a:rPr lang="en-US" altLang="zh-TW" b="1"/>
              <a:t>       k</a:t>
            </a:r>
            <a:r>
              <a:rPr lang="en-US" altLang="zh-TW" b="1" baseline="-25000"/>
              <a:t>4</a:t>
            </a:r>
            <a:r>
              <a:rPr lang="en-US" altLang="zh-TW" b="1"/>
              <a:t>      k</a:t>
            </a:r>
            <a:r>
              <a:rPr lang="en-US" altLang="zh-TW" b="1" baseline="-25000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71" name="Group 7"/>
          <p:cNvGrpSpPr>
            <a:grpSpLocks/>
          </p:cNvGrpSpPr>
          <p:nvPr/>
        </p:nvGrpSpPr>
        <p:grpSpPr bwMode="auto">
          <a:xfrm>
            <a:off x="395288" y="373063"/>
            <a:ext cx="8489950" cy="5935662"/>
            <a:chOff x="163" y="255"/>
            <a:chExt cx="5348" cy="3739"/>
          </a:xfrm>
        </p:grpSpPr>
        <p:pic>
          <p:nvPicPr>
            <p:cNvPr id="62467" name="Picture 3" descr="SampleBST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" y="255"/>
              <a:ext cx="5348" cy="37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468" name="Rectangle 4"/>
            <p:cNvSpPr>
              <a:spLocks noChangeArrowheads="1"/>
            </p:cNvSpPr>
            <p:nvPr/>
          </p:nvSpPr>
          <p:spPr bwMode="auto">
            <a:xfrm>
              <a:off x="204" y="2750"/>
              <a:ext cx="5080" cy="3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2469" name="Rectangle 5"/>
            <p:cNvSpPr>
              <a:spLocks noChangeArrowheads="1"/>
            </p:cNvSpPr>
            <p:nvPr/>
          </p:nvSpPr>
          <p:spPr bwMode="auto">
            <a:xfrm>
              <a:off x="295" y="3566"/>
              <a:ext cx="5080" cy="3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62472" name="Rectangle 8"/>
          <p:cNvSpPr>
            <a:spLocks noChangeArrowheads="1"/>
          </p:cNvSpPr>
          <p:nvPr/>
        </p:nvSpPr>
        <p:spPr bwMode="auto">
          <a:xfrm>
            <a:off x="827088" y="4765675"/>
            <a:ext cx="3889375" cy="7921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474" name="Rectangle 10"/>
          <p:cNvSpPr>
            <a:spLocks noChangeArrowheads="1"/>
          </p:cNvSpPr>
          <p:nvPr/>
        </p:nvSpPr>
        <p:spPr bwMode="auto">
          <a:xfrm>
            <a:off x="2411413" y="5300663"/>
            <a:ext cx="504825" cy="2159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475" name="Rectangle 11"/>
          <p:cNvSpPr>
            <a:spLocks noChangeArrowheads="1"/>
          </p:cNvSpPr>
          <p:nvPr/>
        </p:nvSpPr>
        <p:spPr bwMode="auto">
          <a:xfrm>
            <a:off x="4140200" y="5084763"/>
            <a:ext cx="504825" cy="2159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476" name="Oval 12"/>
          <p:cNvSpPr>
            <a:spLocks noChangeArrowheads="1"/>
          </p:cNvSpPr>
          <p:nvPr/>
        </p:nvSpPr>
        <p:spPr bwMode="auto">
          <a:xfrm>
            <a:off x="3203575" y="1916113"/>
            <a:ext cx="287338" cy="288925"/>
          </a:xfrm>
          <a:prstGeom prst="ellipse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477" name="Rectangle 13"/>
          <p:cNvSpPr>
            <a:spLocks noChangeArrowheads="1"/>
          </p:cNvSpPr>
          <p:nvPr/>
        </p:nvSpPr>
        <p:spPr bwMode="auto">
          <a:xfrm>
            <a:off x="1763713" y="2492375"/>
            <a:ext cx="287337" cy="2889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478" name="Text Box 14"/>
          <p:cNvSpPr txBox="1">
            <a:spLocks noChangeArrowheads="1"/>
          </p:cNvSpPr>
          <p:nvPr/>
        </p:nvSpPr>
        <p:spPr bwMode="auto">
          <a:xfrm>
            <a:off x="1033463" y="2486025"/>
            <a:ext cx="73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 b="1">
                <a:latin typeface="Courier New" pitchFamily="49" charset="0"/>
              </a:rPr>
              <a:t>NULL</a:t>
            </a:r>
          </a:p>
        </p:txBody>
      </p:sp>
      <p:sp>
        <p:nvSpPr>
          <p:cNvPr id="62479" name="Freeform 15"/>
          <p:cNvSpPr>
            <a:spLocks/>
          </p:cNvSpPr>
          <p:nvPr/>
        </p:nvSpPr>
        <p:spPr bwMode="auto">
          <a:xfrm>
            <a:off x="958850" y="525463"/>
            <a:ext cx="1562100" cy="2398712"/>
          </a:xfrm>
          <a:custGeom>
            <a:avLst/>
            <a:gdLst>
              <a:gd name="T0" fmla="*/ 53 w 984"/>
              <a:gd name="T1" fmla="*/ 1466 h 1511"/>
              <a:gd name="T2" fmla="*/ 53 w 984"/>
              <a:gd name="T3" fmla="*/ 1239 h 1511"/>
              <a:gd name="T4" fmla="*/ 371 w 984"/>
              <a:gd name="T5" fmla="*/ 1194 h 1511"/>
              <a:gd name="T6" fmla="*/ 552 w 984"/>
              <a:gd name="T7" fmla="*/ 1103 h 1511"/>
              <a:gd name="T8" fmla="*/ 598 w 984"/>
              <a:gd name="T9" fmla="*/ 1013 h 1511"/>
              <a:gd name="T10" fmla="*/ 688 w 984"/>
              <a:gd name="T11" fmla="*/ 786 h 1511"/>
              <a:gd name="T12" fmla="*/ 688 w 984"/>
              <a:gd name="T13" fmla="*/ 423 h 1511"/>
              <a:gd name="T14" fmla="*/ 507 w 984"/>
              <a:gd name="T15" fmla="*/ 151 h 1511"/>
              <a:gd name="T16" fmla="*/ 688 w 984"/>
              <a:gd name="T17" fmla="*/ 15 h 1511"/>
              <a:gd name="T18" fmla="*/ 915 w 984"/>
              <a:gd name="T19" fmla="*/ 241 h 1511"/>
              <a:gd name="T20" fmla="*/ 915 w 984"/>
              <a:gd name="T21" fmla="*/ 650 h 1511"/>
              <a:gd name="T22" fmla="*/ 961 w 984"/>
              <a:gd name="T23" fmla="*/ 1149 h 1511"/>
              <a:gd name="T24" fmla="*/ 779 w 984"/>
              <a:gd name="T25" fmla="*/ 1239 h 1511"/>
              <a:gd name="T26" fmla="*/ 779 w 984"/>
              <a:gd name="T27" fmla="*/ 1466 h 1511"/>
              <a:gd name="T28" fmla="*/ 189 w 984"/>
              <a:gd name="T29" fmla="*/ 1511 h 1511"/>
              <a:gd name="T30" fmla="*/ 53 w 984"/>
              <a:gd name="T31" fmla="*/ 1466 h 1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84" h="1511">
                <a:moveTo>
                  <a:pt x="53" y="1466"/>
                </a:moveTo>
                <a:cubicBezTo>
                  <a:pt x="30" y="1421"/>
                  <a:pt x="0" y="1284"/>
                  <a:pt x="53" y="1239"/>
                </a:cubicBezTo>
                <a:cubicBezTo>
                  <a:pt x="106" y="1194"/>
                  <a:pt x="288" y="1217"/>
                  <a:pt x="371" y="1194"/>
                </a:cubicBezTo>
                <a:cubicBezTo>
                  <a:pt x="454" y="1171"/>
                  <a:pt x="514" y="1133"/>
                  <a:pt x="552" y="1103"/>
                </a:cubicBezTo>
                <a:cubicBezTo>
                  <a:pt x="590" y="1073"/>
                  <a:pt x="575" y="1066"/>
                  <a:pt x="598" y="1013"/>
                </a:cubicBezTo>
                <a:cubicBezTo>
                  <a:pt x="621" y="960"/>
                  <a:pt x="673" y="884"/>
                  <a:pt x="688" y="786"/>
                </a:cubicBezTo>
                <a:cubicBezTo>
                  <a:pt x="703" y="688"/>
                  <a:pt x="718" y="529"/>
                  <a:pt x="688" y="423"/>
                </a:cubicBezTo>
                <a:cubicBezTo>
                  <a:pt x="658" y="317"/>
                  <a:pt x="507" y="219"/>
                  <a:pt x="507" y="151"/>
                </a:cubicBezTo>
                <a:cubicBezTo>
                  <a:pt x="507" y="83"/>
                  <a:pt x="620" y="0"/>
                  <a:pt x="688" y="15"/>
                </a:cubicBezTo>
                <a:cubicBezTo>
                  <a:pt x="756" y="30"/>
                  <a:pt x="877" y="135"/>
                  <a:pt x="915" y="241"/>
                </a:cubicBezTo>
                <a:cubicBezTo>
                  <a:pt x="953" y="347"/>
                  <a:pt x="907" y="499"/>
                  <a:pt x="915" y="650"/>
                </a:cubicBezTo>
                <a:cubicBezTo>
                  <a:pt x="923" y="801"/>
                  <a:pt x="984" y="1051"/>
                  <a:pt x="961" y="1149"/>
                </a:cubicBezTo>
                <a:cubicBezTo>
                  <a:pt x="938" y="1247"/>
                  <a:pt x="809" y="1186"/>
                  <a:pt x="779" y="1239"/>
                </a:cubicBezTo>
                <a:cubicBezTo>
                  <a:pt x="749" y="1292"/>
                  <a:pt x="877" y="1421"/>
                  <a:pt x="779" y="1466"/>
                </a:cubicBezTo>
                <a:cubicBezTo>
                  <a:pt x="681" y="1511"/>
                  <a:pt x="310" y="1511"/>
                  <a:pt x="189" y="1511"/>
                </a:cubicBezTo>
                <a:cubicBezTo>
                  <a:pt x="68" y="1511"/>
                  <a:pt x="76" y="1511"/>
                  <a:pt x="53" y="1466"/>
                </a:cubicBezTo>
                <a:close/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260350"/>
            <a:ext cx="7315200" cy="838200"/>
          </a:xfrm>
        </p:spPr>
        <p:txBody>
          <a:bodyPr/>
          <a:lstStyle/>
          <a:p>
            <a:r>
              <a:rPr lang="en-US" altLang="zh-TW" sz="3600" smtClean="0"/>
              <a:t>How to Calculate Avg. Search Time</a:t>
            </a:r>
          </a:p>
        </p:txBody>
      </p:sp>
      <p:pic>
        <p:nvPicPr>
          <p:cNvPr id="64515" name="Picture 3" descr="BSTT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602038"/>
            <a:ext cx="3408362" cy="30670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518" name="Group 6"/>
          <p:cNvGrpSpPr>
            <a:grpSpLocks/>
          </p:cNvGrpSpPr>
          <p:nvPr/>
        </p:nvGrpSpPr>
        <p:grpSpPr bwMode="auto">
          <a:xfrm>
            <a:off x="611188" y="1341438"/>
            <a:ext cx="8229600" cy="1539875"/>
            <a:chOff x="385" y="935"/>
            <a:chExt cx="5184" cy="970"/>
          </a:xfrm>
        </p:grpSpPr>
        <p:pic>
          <p:nvPicPr>
            <p:cNvPr id="64516" name="Picture 4" descr="SearchCostBS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935"/>
              <a:ext cx="5184" cy="970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517" name="Rectangle 5"/>
            <p:cNvSpPr>
              <a:spLocks noChangeArrowheads="1"/>
            </p:cNvSpPr>
            <p:nvPr/>
          </p:nvSpPr>
          <p:spPr bwMode="auto">
            <a:xfrm>
              <a:off x="4740" y="1434"/>
              <a:ext cx="81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64522" name="Rectangle 10"/>
          <p:cNvSpPr>
            <a:spLocks noChangeArrowheads="1"/>
          </p:cNvSpPr>
          <p:nvPr/>
        </p:nvSpPr>
        <p:spPr bwMode="auto">
          <a:xfrm>
            <a:off x="1258888" y="3573463"/>
            <a:ext cx="576262" cy="280828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64523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3540125"/>
            <a:ext cx="3333750" cy="2552700"/>
          </a:xfrm>
          <a:prstGeom prst="rect">
            <a:avLst/>
          </a:prstGeom>
          <a:noFill/>
          <a:ln w="571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6567488" y="3698875"/>
            <a:ext cx="503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 b="1">
                <a:solidFill>
                  <a:srgbClr val="FF0000"/>
                </a:solidFill>
                <a:latin typeface="Courier New" pitchFamily="49" charset="0"/>
              </a:rPr>
              <a:t>0.1</a:t>
            </a:r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auto">
          <a:xfrm>
            <a:off x="5867400" y="43053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 b="1">
                <a:solidFill>
                  <a:srgbClr val="FF0000"/>
                </a:solidFill>
                <a:latin typeface="Courier New" pitchFamily="49" charset="0"/>
              </a:rPr>
              <a:t>0.15</a:t>
            </a:r>
          </a:p>
        </p:txBody>
      </p:sp>
      <p:sp>
        <p:nvSpPr>
          <p:cNvPr id="64526" name="Text Box 14"/>
          <p:cNvSpPr txBox="1">
            <a:spLocks noChangeArrowheads="1"/>
          </p:cNvSpPr>
          <p:nvPr/>
        </p:nvSpPr>
        <p:spPr bwMode="auto">
          <a:xfrm>
            <a:off x="7308850" y="4305300"/>
            <a:ext cx="5032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 b="1">
                <a:solidFill>
                  <a:srgbClr val="FF0000"/>
                </a:solidFill>
                <a:latin typeface="Courier New" pitchFamily="49" charset="0"/>
              </a:rPr>
              <a:t>0.1</a:t>
            </a:r>
          </a:p>
        </p:txBody>
      </p:sp>
      <p:sp>
        <p:nvSpPr>
          <p:cNvPr id="64527" name="Text Box 15"/>
          <p:cNvSpPr txBox="1">
            <a:spLocks noChangeArrowheads="1"/>
          </p:cNvSpPr>
          <p:nvPr/>
        </p:nvSpPr>
        <p:spPr bwMode="auto">
          <a:xfrm>
            <a:off x="5114925" y="512445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 b="1">
                <a:solidFill>
                  <a:srgbClr val="FF0000"/>
                </a:solidFill>
                <a:latin typeface="Courier New" pitchFamily="49" charset="0"/>
              </a:rPr>
              <a:t>0.05</a:t>
            </a:r>
          </a:p>
        </p:txBody>
      </p:sp>
      <p:sp>
        <p:nvSpPr>
          <p:cNvPr id="64528" name="Text Box 16"/>
          <p:cNvSpPr txBox="1">
            <a:spLocks noChangeArrowheads="1"/>
          </p:cNvSpPr>
          <p:nvPr/>
        </p:nvSpPr>
        <p:spPr bwMode="auto">
          <a:xfrm>
            <a:off x="5795963" y="5124450"/>
            <a:ext cx="503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 b="1">
                <a:solidFill>
                  <a:srgbClr val="FF0000"/>
                </a:solidFill>
                <a:latin typeface="Courier New" pitchFamily="49" charset="0"/>
              </a:rPr>
              <a:t>0.1</a:t>
            </a:r>
          </a:p>
        </p:txBody>
      </p:sp>
      <p:sp>
        <p:nvSpPr>
          <p:cNvPr id="64529" name="Text Box 17"/>
          <p:cNvSpPr txBox="1">
            <a:spLocks noChangeArrowheads="1"/>
          </p:cNvSpPr>
          <p:nvPr/>
        </p:nvSpPr>
        <p:spPr bwMode="auto">
          <a:xfrm>
            <a:off x="6011863" y="5700713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 b="1">
                <a:solidFill>
                  <a:srgbClr val="FF0000"/>
                </a:solidFill>
                <a:latin typeface="Courier New" pitchFamily="49" charset="0"/>
              </a:rPr>
              <a:t>0.05</a:t>
            </a:r>
          </a:p>
        </p:txBody>
      </p:sp>
      <p:sp>
        <p:nvSpPr>
          <p:cNvPr id="64530" name="Text Box 18"/>
          <p:cNvSpPr txBox="1">
            <a:spLocks noChangeArrowheads="1"/>
          </p:cNvSpPr>
          <p:nvPr/>
        </p:nvSpPr>
        <p:spPr bwMode="auto">
          <a:xfrm>
            <a:off x="6588125" y="5700713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 b="1">
                <a:solidFill>
                  <a:srgbClr val="FF0000"/>
                </a:solidFill>
                <a:latin typeface="Courier New" pitchFamily="49" charset="0"/>
              </a:rPr>
              <a:t>0.05</a:t>
            </a:r>
          </a:p>
        </p:txBody>
      </p:sp>
      <p:sp>
        <p:nvSpPr>
          <p:cNvPr id="64531" name="Text Box 19"/>
          <p:cNvSpPr txBox="1">
            <a:spLocks noChangeArrowheads="1"/>
          </p:cNvSpPr>
          <p:nvPr/>
        </p:nvSpPr>
        <p:spPr bwMode="auto">
          <a:xfrm>
            <a:off x="7202488" y="5700713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 b="1">
                <a:solidFill>
                  <a:srgbClr val="FF0000"/>
                </a:solidFill>
                <a:latin typeface="Courier New" pitchFamily="49" charset="0"/>
              </a:rPr>
              <a:t>0.05</a:t>
            </a:r>
          </a:p>
        </p:txBody>
      </p:sp>
      <p:sp>
        <p:nvSpPr>
          <p:cNvPr id="64532" name="Text Box 20"/>
          <p:cNvSpPr txBox="1">
            <a:spLocks noChangeArrowheads="1"/>
          </p:cNvSpPr>
          <p:nvPr/>
        </p:nvSpPr>
        <p:spPr bwMode="auto">
          <a:xfrm>
            <a:off x="7778750" y="5700713"/>
            <a:ext cx="5032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 b="1">
                <a:solidFill>
                  <a:srgbClr val="FF0000"/>
                </a:solidFill>
                <a:latin typeface="Courier New" pitchFamily="49" charset="0"/>
              </a:rPr>
              <a:t>0.1</a:t>
            </a:r>
          </a:p>
        </p:txBody>
      </p:sp>
      <p:sp>
        <p:nvSpPr>
          <p:cNvPr id="64533" name="Text Box 21"/>
          <p:cNvSpPr txBox="1">
            <a:spLocks noChangeArrowheads="1"/>
          </p:cNvSpPr>
          <p:nvPr/>
        </p:nvSpPr>
        <p:spPr bwMode="auto">
          <a:xfrm>
            <a:off x="6699250" y="4891088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 b="1">
                <a:solidFill>
                  <a:srgbClr val="FF0000"/>
                </a:solidFill>
                <a:latin typeface="Courier New" pitchFamily="49" charset="0"/>
              </a:rPr>
              <a:t>0.05</a:t>
            </a:r>
          </a:p>
        </p:txBody>
      </p:sp>
      <p:sp>
        <p:nvSpPr>
          <p:cNvPr id="64534" name="Text Box 22"/>
          <p:cNvSpPr txBox="1">
            <a:spLocks noChangeArrowheads="1"/>
          </p:cNvSpPr>
          <p:nvPr/>
        </p:nvSpPr>
        <p:spPr bwMode="auto">
          <a:xfrm>
            <a:off x="7850188" y="4891088"/>
            <a:ext cx="503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 b="1">
                <a:solidFill>
                  <a:srgbClr val="FF0000"/>
                </a:solidFill>
                <a:latin typeface="Courier New" pitchFamily="49" charset="0"/>
              </a:rPr>
              <a:t>0.2</a:t>
            </a:r>
          </a:p>
        </p:txBody>
      </p:sp>
      <p:sp>
        <p:nvSpPr>
          <p:cNvPr id="64536" name="Line 24"/>
          <p:cNvSpPr>
            <a:spLocks noChangeShapeType="1"/>
          </p:cNvSpPr>
          <p:nvPr/>
        </p:nvSpPr>
        <p:spPr bwMode="auto">
          <a:xfrm>
            <a:off x="4643438" y="4116388"/>
            <a:ext cx="432117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64537" name="Line 25"/>
          <p:cNvSpPr>
            <a:spLocks noChangeShapeType="1"/>
          </p:cNvSpPr>
          <p:nvPr/>
        </p:nvSpPr>
        <p:spPr bwMode="auto">
          <a:xfrm>
            <a:off x="4643438" y="4692650"/>
            <a:ext cx="432117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64538" name="Line 26"/>
          <p:cNvSpPr>
            <a:spLocks noChangeShapeType="1"/>
          </p:cNvSpPr>
          <p:nvPr/>
        </p:nvSpPr>
        <p:spPr bwMode="auto">
          <a:xfrm>
            <a:off x="4643438" y="5411788"/>
            <a:ext cx="432117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64539" name="Text Box 27"/>
          <p:cNvSpPr txBox="1">
            <a:spLocks noChangeArrowheads="1"/>
          </p:cNvSpPr>
          <p:nvPr/>
        </p:nvSpPr>
        <p:spPr bwMode="auto">
          <a:xfrm>
            <a:off x="8526463" y="3586163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64540" name="Text Box 28"/>
          <p:cNvSpPr txBox="1">
            <a:spLocks noChangeArrowheads="1"/>
          </p:cNvSpPr>
          <p:nvPr/>
        </p:nvSpPr>
        <p:spPr bwMode="auto">
          <a:xfrm>
            <a:off x="8532813" y="4259263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64541" name="Text Box 29"/>
          <p:cNvSpPr txBox="1">
            <a:spLocks noChangeArrowheads="1"/>
          </p:cNvSpPr>
          <p:nvPr/>
        </p:nvSpPr>
        <p:spPr bwMode="auto">
          <a:xfrm>
            <a:off x="8532813" y="5027613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64542" name="Text Box 30"/>
          <p:cNvSpPr txBox="1">
            <a:spLocks noChangeArrowheads="1"/>
          </p:cNvSpPr>
          <p:nvPr/>
        </p:nvSpPr>
        <p:spPr bwMode="auto">
          <a:xfrm>
            <a:off x="8532813" y="5530850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64543" name="Text Box 31"/>
          <p:cNvSpPr txBox="1">
            <a:spLocks noChangeArrowheads="1"/>
          </p:cNvSpPr>
          <p:nvPr/>
        </p:nvSpPr>
        <p:spPr bwMode="auto">
          <a:xfrm>
            <a:off x="5580063" y="6237288"/>
            <a:ext cx="2546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00FF"/>
                </a:solidFill>
              </a:rPr>
              <a:t>0.1+0.5+1.2+1=2.8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692150"/>
            <a:ext cx="7315200" cy="838200"/>
          </a:xfrm>
        </p:spPr>
        <p:txBody>
          <a:bodyPr/>
          <a:lstStyle/>
          <a:p>
            <a:r>
              <a:rPr lang="en-US" altLang="zh-TW" smtClean="0"/>
              <a:t>Final Recursive Formulation</a:t>
            </a:r>
          </a:p>
        </p:txBody>
      </p:sp>
      <p:graphicFrame>
        <p:nvGraphicFramePr>
          <p:cNvPr id="116739" name="Object 3"/>
          <p:cNvGraphicFramePr>
            <a:graphicFrameLocks noGrp="1" noChangeAspect="1"/>
          </p:cNvGraphicFramePr>
          <p:nvPr>
            <p:ph type="body" idx="4294967295"/>
          </p:nvPr>
        </p:nvGraphicFramePr>
        <p:xfrm>
          <a:off x="1258888" y="5157788"/>
          <a:ext cx="7315200" cy="133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70" name="方程式" r:id="rId4" imgW="3340080" imgH="609480" progId="Equation.3">
                  <p:embed/>
                </p:oleObj>
              </mc:Choice>
              <mc:Fallback>
                <p:oleObj name="方程式" r:id="rId4" imgW="3340080" imgH="609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157788"/>
                        <a:ext cx="7315200" cy="13350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0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619250" y="1557338"/>
          <a:ext cx="6380163" cy="323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71" name="方程式" r:id="rId6" imgW="3555720" imgH="1803240" progId="Equation.3">
                  <p:embed/>
                </p:oleObj>
              </mc:Choice>
              <mc:Fallback>
                <p:oleObj name="方程式" r:id="rId6" imgW="3555720" imgH="1803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557338"/>
                        <a:ext cx="6380163" cy="32353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2124075" y="3286125"/>
            <a:ext cx="719138" cy="431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6742" name="Rectangle 6"/>
          <p:cNvSpPr>
            <a:spLocks noChangeArrowheads="1"/>
          </p:cNvSpPr>
          <p:nvPr/>
        </p:nvSpPr>
        <p:spPr bwMode="auto">
          <a:xfrm>
            <a:off x="3059113" y="3141663"/>
            <a:ext cx="4897437" cy="7921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6743" name="Rectangle 7"/>
          <p:cNvSpPr>
            <a:spLocks noChangeArrowheads="1"/>
          </p:cNvSpPr>
          <p:nvPr/>
        </p:nvSpPr>
        <p:spPr bwMode="auto">
          <a:xfrm>
            <a:off x="2987675" y="4005263"/>
            <a:ext cx="4968875" cy="7921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1676400"/>
          </a:xfrm>
        </p:spPr>
        <p:txBody>
          <a:bodyPr/>
          <a:lstStyle/>
          <a:p>
            <a:r>
              <a:rPr lang="en-US" altLang="zh-TW" smtClean="0"/>
              <a:t>Optimal BST is one with smallest E (search cost in T)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229600" cy="4611688"/>
          </a:xfrm>
        </p:spPr>
        <p:txBody>
          <a:bodyPr/>
          <a:lstStyle/>
          <a:p>
            <a:pPr marL="609600" indent="-609600">
              <a:buClr>
                <a:schemeClr val="tx1"/>
              </a:buClr>
            </a:pPr>
            <a:r>
              <a:rPr lang="en-US" altLang="zh-TW" smtClean="0"/>
              <a:t>Note that our subproblems are also </a:t>
            </a:r>
            <a:r>
              <a:rPr lang="en-US" altLang="zh-TW" sz="2800" smtClean="0"/>
              <a:t>optimal</a:t>
            </a:r>
          </a:p>
          <a:p>
            <a:pPr marL="990600" lvl="1" indent="-533400">
              <a:buClr>
                <a:schemeClr val="tx1"/>
              </a:buClr>
            </a:pPr>
            <a:r>
              <a:rPr lang="en-US" altLang="zh-TW" smtClean="0">
                <a:solidFill>
                  <a:srgbClr val="0000FF"/>
                </a:solidFill>
              </a:rPr>
              <a:t>k</a:t>
            </a:r>
            <a:r>
              <a:rPr lang="en-US" altLang="zh-TW" baseline="-14000" smtClean="0">
                <a:solidFill>
                  <a:srgbClr val="0000FF"/>
                </a:solidFill>
              </a:rPr>
              <a:t>i</a:t>
            </a:r>
            <a:r>
              <a:rPr lang="en-US" altLang="zh-TW" smtClean="0"/>
              <a:t> at the root</a:t>
            </a:r>
          </a:p>
          <a:p>
            <a:pPr marL="990600" lvl="1" indent="-533400">
              <a:buClr>
                <a:schemeClr val="tx1"/>
              </a:buClr>
            </a:pPr>
            <a:r>
              <a:rPr lang="en-US" altLang="zh-TW" smtClean="0"/>
              <a:t>The left subtree contains </a:t>
            </a:r>
            <a:r>
              <a:rPr lang="en-US" altLang="zh-TW" sz="3600" smtClean="0">
                <a:solidFill>
                  <a:srgbClr val="FF0000"/>
                </a:solidFill>
              </a:rPr>
              <a:t>k</a:t>
            </a:r>
            <a:r>
              <a:rPr lang="en-US" altLang="zh-TW" sz="3600" baseline="-14000" smtClean="0">
                <a:solidFill>
                  <a:srgbClr val="FF0000"/>
                </a:solidFill>
              </a:rPr>
              <a:t>1</a:t>
            </a:r>
            <a:r>
              <a:rPr lang="en-US" altLang="zh-TW" sz="3600" smtClean="0">
                <a:solidFill>
                  <a:srgbClr val="FF0000"/>
                </a:solidFill>
              </a:rPr>
              <a:t>..k</a:t>
            </a:r>
            <a:r>
              <a:rPr lang="en-US" altLang="zh-TW" sz="3600" baseline="-14000" smtClean="0">
                <a:solidFill>
                  <a:srgbClr val="FF0000"/>
                </a:solidFill>
              </a:rPr>
              <a:t>i-1</a:t>
            </a:r>
            <a:r>
              <a:rPr lang="en-US" altLang="zh-TW" smtClean="0"/>
              <a:t> in an optimal configuration</a:t>
            </a:r>
          </a:p>
          <a:p>
            <a:pPr marL="990600" lvl="1" indent="-533400">
              <a:buClr>
                <a:schemeClr val="tx1"/>
              </a:buClr>
            </a:pPr>
            <a:r>
              <a:rPr lang="en-US" altLang="zh-TW" smtClean="0"/>
              <a:t>Also true for the right subtree, nodes </a:t>
            </a:r>
            <a:r>
              <a:rPr lang="en-US" altLang="zh-TW" sz="3600" smtClean="0">
                <a:solidFill>
                  <a:srgbClr val="FF0000"/>
                </a:solidFill>
              </a:rPr>
              <a:t>k</a:t>
            </a:r>
            <a:r>
              <a:rPr lang="en-US" altLang="zh-TW" sz="3600" baseline="-14000" smtClean="0">
                <a:solidFill>
                  <a:srgbClr val="FF0000"/>
                </a:solidFill>
              </a:rPr>
              <a:t>i+1</a:t>
            </a:r>
            <a:r>
              <a:rPr lang="en-US" altLang="zh-TW" sz="3600" smtClean="0">
                <a:solidFill>
                  <a:srgbClr val="FF0000"/>
                </a:solidFill>
              </a:rPr>
              <a:t>..k</a:t>
            </a:r>
            <a:r>
              <a:rPr lang="en-US" altLang="zh-TW" sz="3600" baseline="-14000" smtClean="0">
                <a:solidFill>
                  <a:srgbClr val="FF0000"/>
                </a:solidFill>
              </a:rPr>
              <a:t>n</a:t>
            </a:r>
            <a:endParaRPr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287338"/>
            <a:ext cx="7315200" cy="838200"/>
          </a:xfrm>
        </p:spPr>
        <p:txBody>
          <a:bodyPr/>
          <a:lstStyle/>
          <a:p>
            <a:r>
              <a:rPr lang="en-US" altLang="zh-TW" smtClean="0"/>
              <a:t>A Recursive Formula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125538"/>
            <a:ext cx="7315200" cy="4752975"/>
          </a:xfrm>
        </p:spPr>
        <p:txBody>
          <a:bodyPr/>
          <a:lstStyle/>
          <a:p>
            <a:r>
              <a:rPr lang="en-US" altLang="zh-TW" smtClean="0"/>
              <a:t>Define </a:t>
            </a:r>
            <a:r>
              <a:rPr lang="en-US" altLang="zh-TW" smtClean="0">
                <a:solidFill>
                  <a:srgbClr val="0000FF"/>
                </a:solidFill>
              </a:rPr>
              <a:t>E[i, j]</a:t>
            </a:r>
            <a:r>
              <a:rPr lang="en-US" altLang="zh-TW" smtClean="0"/>
              <a:t> = expected cost of searching optimal BST containing the keys </a:t>
            </a:r>
            <a:r>
              <a:rPr lang="en-US" altLang="zh-TW" smtClean="0">
                <a:solidFill>
                  <a:srgbClr val="0000FF"/>
                </a:solidFill>
              </a:rPr>
              <a:t>k</a:t>
            </a:r>
            <a:r>
              <a:rPr lang="en-US" altLang="zh-TW" baseline="-14000" smtClean="0">
                <a:solidFill>
                  <a:srgbClr val="0000FF"/>
                </a:solidFill>
              </a:rPr>
              <a:t>i</a:t>
            </a:r>
            <a:r>
              <a:rPr lang="en-US" altLang="zh-TW" smtClean="0">
                <a:solidFill>
                  <a:srgbClr val="0000FF"/>
                </a:solidFill>
              </a:rPr>
              <a:t>..k</a:t>
            </a:r>
            <a:r>
              <a:rPr lang="en-US" altLang="zh-TW" baseline="-14000" smtClean="0">
                <a:solidFill>
                  <a:srgbClr val="0000FF"/>
                </a:solidFill>
              </a:rPr>
              <a:t>j</a:t>
            </a:r>
          </a:p>
          <a:p>
            <a:pPr lvl="1"/>
            <a:r>
              <a:rPr lang="en-US" altLang="zh-TW" smtClean="0">
                <a:solidFill>
                  <a:srgbClr val="FF0000"/>
                </a:solidFill>
              </a:rPr>
              <a:t>E[i,i-1]=q</a:t>
            </a:r>
            <a:r>
              <a:rPr lang="en-US" altLang="zh-TW" baseline="-25000" smtClean="0">
                <a:solidFill>
                  <a:srgbClr val="FF0000"/>
                </a:solidFill>
              </a:rPr>
              <a:t>i-1 </a:t>
            </a:r>
            <a:r>
              <a:rPr lang="en-US" altLang="zh-TW" smtClean="0">
                <a:solidFill>
                  <a:srgbClr val="FF0000"/>
                </a:solidFill>
              </a:rPr>
              <a:t>  (Empty tree)</a:t>
            </a:r>
          </a:p>
          <a:p>
            <a:endParaRPr lang="en-US" altLang="zh-TW" smtClean="0"/>
          </a:p>
          <a:p>
            <a:r>
              <a:rPr lang="en-US" altLang="zh-TW" smtClean="0"/>
              <a:t>Define</a:t>
            </a:r>
          </a:p>
          <a:p>
            <a:endParaRPr lang="en-US" altLang="zh-TW" smtClean="0"/>
          </a:p>
        </p:txBody>
      </p:sp>
      <p:graphicFrame>
        <p:nvGraphicFramePr>
          <p:cNvPr id="68612" name="Object 4"/>
          <p:cNvGraphicFramePr>
            <a:graphicFrameLocks noChangeAspect="1"/>
          </p:cNvGraphicFramePr>
          <p:nvPr/>
        </p:nvGraphicFramePr>
        <p:xfrm>
          <a:off x="1042988" y="4508500"/>
          <a:ext cx="3409950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88" name="方程式" r:id="rId4" imgW="1333440" imgH="444240" progId="Equation.3">
                  <p:embed/>
                </p:oleObj>
              </mc:Choice>
              <mc:Fallback>
                <p:oleObj name="方程式" r:id="rId4" imgW="133344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508500"/>
                        <a:ext cx="3409950" cy="12223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2339975" y="5445125"/>
            <a:ext cx="504825" cy="287338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14" name="Rectangle 6"/>
          <p:cNvSpPr>
            <a:spLocks noChangeArrowheads="1"/>
          </p:cNvSpPr>
          <p:nvPr/>
        </p:nvSpPr>
        <p:spPr bwMode="auto">
          <a:xfrm>
            <a:off x="3492500" y="5445125"/>
            <a:ext cx="647700" cy="287338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68621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3500438"/>
            <a:ext cx="3333750" cy="2552700"/>
          </a:xfrm>
          <a:prstGeom prst="rect">
            <a:avLst/>
          </a:prstGeom>
          <a:noFill/>
          <a:ln w="571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623" name="Text Box 15"/>
          <p:cNvSpPr txBox="1">
            <a:spLocks noChangeArrowheads="1"/>
          </p:cNvSpPr>
          <p:nvPr/>
        </p:nvSpPr>
        <p:spPr bwMode="auto">
          <a:xfrm>
            <a:off x="5508625" y="6092825"/>
            <a:ext cx="989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w(1,3)</a:t>
            </a:r>
          </a:p>
        </p:txBody>
      </p:sp>
      <p:sp>
        <p:nvSpPr>
          <p:cNvPr id="68624" name="Freeform 16"/>
          <p:cNvSpPr>
            <a:spLocks/>
          </p:cNvSpPr>
          <p:nvPr/>
        </p:nvSpPr>
        <p:spPr bwMode="auto">
          <a:xfrm>
            <a:off x="5472113" y="3549650"/>
            <a:ext cx="2016125" cy="2422525"/>
          </a:xfrm>
          <a:custGeom>
            <a:avLst/>
            <a:gdLst>
              <a:gd name="T0" fmla="*/ 23 w 1270"/>
              <a:gd name="T1" fmla="*/ 967 h 1526"/>
              <a:gd name="T2" fmla="*/ 68 w 1270"/>
              <a:gd name="T3" fmla="*/ 514 h 1526"/>
              <a:gd name="T4" fmla="*/ 431 w 1270"/>
              <a:gd name="T5" fmla="*/ 196 h 1526"/>
              <a:gd name="T6" fmla="*/ 748 w 1270"/>
              <a:gd name="T7" fmla="*/ 15 h 1526"/>
              <a:gd name="T8" fmla="*/ 1111 w 1270"/>
              <a:gd name="T9" fmla="*/ 105 h 1526"/>
              <a:gd name="T10" fmla="*/ 1021 w 1270"/>
              <a:gd name="T11" fmla="*/ 604 h 1526"/>
              <a:gd name="T12" fmla="*/ 1111 w 1270"/>
              <a:gd name="T13" fmla="*/ 1013 h 1526"/>
              <a:gd name="T14" fmla="*/ 1247 w 1270"/>
              <a:gd name="T15" fmla="*/ 1285 h 1526"/>
              <a:gd name="T16" fmla="*/ 1247 w 1270"/>
              <a:gd name="T17" fmla="*/ 1421 h 1526"/>
              <a:gd name="T18" fmla="*/ 1157 w 1270"/>
              <a:gd name="T19" fmla="*/ 1466 h 1526"/>
              <a:gd name="T20" fmla="*/ 658 w 1270"/>
              <a:gd name="T21" fmla="*/ 1466 h 1526"/>
              <a:gd name="T22" fmla="*/ 113 w 1270"/>
              <a:gd name="T23" fmla="*/ 1103 h 1526"/>
              <a:gd name="T24" fmla="*/ 23 w 1270"/>
              <a:gd name="T25" fmla="*/ 967 h 1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70" h="1526">
                <a:moveTo>
                  <a:pt x="23" y="967"/>
                </a:moveTo>
                <a:cubicBezTo>
                  <a:pt x="16" y="869"/>
                  <a:pt x="0" y="642"/>
                  <a:pt x="68" y="514"/>
                </a:cubicBezTo>
                <a:cubicBezTo>
                  <a:pt x="136" y="386"/>
                  <a:pt x="318" y="279"/>
                  <a:pt x="431" y="196"/>
                </a:cubicBezTo>
                <a:cubicBezTo>
                  <a:pt x="544" y="113"/>
                  <a:pt x="635" y="30"/>
                  <a:pt x="748" y="15"/>
                </a:cubicBezTo>
                <a:cubicBezTo>
                  <a:pt x="861" y="0"/>
                  <a:pt x="1066" y="7"/>
                  <a:pt x="1111" y="105"/>
                </a:cubicBezTo>
                <a:cubicBezTo>
                  <a:pt x="1156" y="203"/>
                  <a:pt x="1021" y="453"/>
                  <a:pt x="1021" y="604"/>
                </a:cubicBezTo>
                <a:cubicBezTo>
                  <a:pt x="1021" y="755"/>
                  <a:pt x="1073" y="900"/>
                  <a:pt x="1111" y="1013"/>
                </a:cubicBezTo>
                <a:cubicBezTo>
                  <a:pt x="1149" y="1126"/>
                  <a:pt x="1224" y="1217"/>
                  <a:pt x="1247" y="1285"/>
                </a:cubicBezTo>
                <a:cubicBezTo>
                  <a:pt x="1270" y="1353"/>
                  <a:pt x="1262" y="1391"/>
                  <a:pt x="1247" y="1421"/>
                </a:cubicBezTo>
                <a:cubicBezTo>
                  <a:pt x="1232" y="1451"/>
                  <a:pt x="1255" y="1459"/>
                  <a:pt x="1157" y="1466"/>
                </a:cubicBezTo>
                <a:cubicBezTo>
                  <a:pt x="1059" y="1473"/>
                  <a:pt x="832" y="1526"/>
                  <a:pt x="658" y="1466"/>
                </a:cubicBezTo>
                <a:cubicBezTo>
                  <a:pt x="484" y="1406"/>
                  <a:pt x="219" y="1194"/>
                  <a:pt x="113" y="1103"/>
                </a:cubicBezTo>
                <a:cubicBezTo>
                  <a:pt x="7" y="1012"/>
                  <a:pt x="30" y="1065"/>
                  <a:pt x="23" y="967"/>
                </a:cubicBezTo>
                <a:close/>
              </a:path>
            </a:pathLst>
          </a:custGeom>
          <a:noFill/>
          <a:ln w="762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549275"/>
            <a:ext cx="7315200" cy="838200"/>
          </a:xfrm>
        </p:spPr>
        <p:txBody>
          <a:bodyPr/>
          <a:lstStyle/>
          <a:p>
            <a:r>
              <a:rPr lang="en-US" altLang="zh-TW" smtClean="0"/>
              <a:t>Dynamic Programming Solution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315200" cy="4191000"/>
          </a:xfrm>
        </p:spPr>
        <p:txBody>
          <a:bodyPr/>
          <a:lstStyle/>
          <a:p>
            <a:r>
              <a:rPr lang="en-US" altLang="zh-TW" smtClean="0"/>
              <a:t>Use 3 arrays</a:t>
            </a:r>
          </a:p>
          <a:p>
            <a:r>
              <a:rPr lang="en-US" altLang="zh-TW" u="sng" smtClean="0">
                <a:solidFill>
                  <a:srgbClr val="0000FF"/>
                </a:solidFill>
              </a:rPr>
              <a:t>E[1..n+1, 0..n</a:t>
            </a:r>
            <a:r>
              <a:rPr lang="en-US" altLang="zh-TW" smtClean="0">
                <a:solidFill>
                  <a:srgbClr val="0000FF"/>
                </a:solidFill>
              </a:rPr>
              <a:t>]</a:t>
            </a:r>
            <a:r>
              <a:rPr lang="en-US" altLang="zh-TW" smtClean="0"/>
              <a:t> contains the subtree values</a:t>
            </a:r>
          </a:p>
          <a:p>
            <a:r>
              <a:rPr lang="en-US" altLang="zh-TW" u="sng" smtClean="0">
                <a:solidFill>
                  <a:srgbClr val="0000FF"/>
                </a:solidFill>
              </a:rPr>
              <a:t>w[1..n+1, 0..n]</a:t>
            </a:r>
            <a:r>
              <a:rPr lang="en-US" altLang="zh-TW" smtClean="0"/>
              <a:t> contains the node sums</a:t>
            </a:r>
          </a:p>
          <a:p>
            <a:r>
              <a:rPr lang="en-US" altLang="zh-TW" u="sng" smtClean="0">
                <a:solidFill>
                  <a:srgbClr val="0000FF"/>
                </a:solidFill>
              </a:rPr>
              <a:t>root[1..n, 1..n]</a:t>
            </a:r>
            <a:r>
              <a:rPr lang="en-US" altLang="zh-TW" smtClean="0"/>
              <a:t> contains the root value for each subtree</a:t>
            </a:r>
          </a:p>
          <a:p>
            <a:endParaRPr lang="zh-TW" altLang="en-US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395288" y="5845175"/>
            <a:ext cx="1152525" cy="6794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3600" b="1">
                <a:solidFill>
                  <a:srgbClr val="000000"/>
                </a:solidFill>
              </a:rPr>
              <a:t>A</a:t>
            </a:r>
            <a:r>
              <a:rPr lang="en-US" altLang="zh-TW" sz="3600" b="1" baseline="-25000">
                <a:solidFill>
                  <a:srgbClr val="000000"/>
                </a:solidFill>
              </a:rPr>
              <a:t>2x4</a:t>
            </a:r>
          </a:p>
        </p:txBody>
      </p:sp>
      <p:sp>
        <p:nvSpPr>
          <p:cNvPr id="114691" name="Text Box 3"/>
          <p:cNvSpPr txBox="1">
            <a:spLocks noChangeArrowheads="1"/>
          </p:cNvSpPr>
          <p:nvPr/>
        </p:nvSpPr>
        <p:spPr bwMode="auto">
          <a:xfrm>
            <a:off x="2052638" y="5845175"/>
            <a:ext cx="1152525" cy="6794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3600" b="1">
                <a:solidFill>
                  <a:srgbClr val="000000"/>
                </a:solidFill>
              </a:rPr>
              <a:t>B</a:t>
            </a:r>
            <a:r>
              <a:rPr lang="en-US" altLang="zh-TW" sz="3600" b="1" baseline="-25000">
                <a:solidFill>
                  <a:srgbClr val="000000"/>
                </a:solidFill>
              </a:rPr>
              <a:t>4x3</a:t>
            </a:r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5795963" y="5845175"/>
            <a:ext cx="1152525" cy="6794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3600" b="1">
                <a:solidFill>
                  <a:srgbClr val="000000"/>
                </a:solidFill>
              </a:rPr>
              <a:t>C</a:t>
            </a:r>
            <a:r>
              <a:rPr lang="en-US" altLang="zh-TW" sz="3600" b="1" baseline="-25000">
                <a:solidFill>
                  <a:srgbClr val="000000"/>
                </a:solidFill>
              </a:rPr>
              <a:t>3x5</a:t>
            </a:r>
          </a:p>
        </p:txBody>
      </p:sp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7451725" y="5845175"/>
            <a:ext cx="1152525" cy="6794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3600" b="1">
                <a:solidFill>
                  <a:srgbClr val="000000"/>
                </a:solidFill>
              </a:rPr>
              <a:t>D</a:t>
            </a:r>
            <a:r>
              <a:rPr lang="en-US" altLang="zh-TW" sz="3600" b="1" baseline="-25000">
                <a:solidFill>
                  <a:srgbClr val="000000"/>
                </a:solidFill>
              </a:rPr>
              <a:t>5x1</a:t>
            </a:r>
          </a:p>
        </p:txBody>
      </p:sp>
      <p:sp>
        <p:nvSpPr>
          <p:cNvPr id="114694" name="Text Box 6"/>
          <p:cNvSpPr txBox="1">
            <a:spLocks noChangeArrowheads="1"/>
          </p:cNvSpPr>
          <p:nvPr/>
        </p:nvSpPr>
        <p:spPr bwMode="auto">
          <a:xfrm>
            <a:off x="684213" y="4262438"/>
            <a:ext cx="2376487" cy="6794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3600" b="1">
                <a:solidFill>
                  <a:srgbClr val="000000"/>
                </a:solidFill>
              </a:rPr>
              <a:t>(A×B)</a:t>
            </a:r>
            <a:r>
              <a:rPr lang="en-US" altLang="zh-TW" sz="3600" b="1" baseline="-25000">
                <a:solidFill>
                  <a:srgbClr val="000000"/>
                </a:solidFill>
              </a:rPr>
              <a:t>2x3</a:t>
            </a:r>
          </a:p>
        </p:txBody>
      </p:sp>
      <p:sp>
        <p:nvSpPr>
          <p:cNvPr id="114695" name="Line 7"/>
          <p:cNvSpPr>
            <a:spLocks noChangeShapeType="1"/>
          </p:cNvSpPr>
          <p:nvPr/>
        </p:nvSpPr>
        <p:spPr bwMode="auto">
          <a:xfrm flipV="1">
            <a:off x="971550" y="4941888"/>
            <a:ext cx="863600" cy="93503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14696" name="Line 8"/>
          <p:cNvSpPr>
            <a:spLocks noChangeShapeType="1"/>
          </p:cNvSpPr>
          <p:nvPr/>
        </p:nvSpPr>
        <p:spPr bwMode="auto">
          <a:xfrm flipH="1" flipV="1">
            <a:off x="1835150" y="4941888"/>
            <a:ext cx="719138" cy="863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14697" name="Text Box 9"/>
          <p:cNvSpPr txBox="1">
            <a:spLocks noChangeArrowheads="1"/>
          </p:cNvSpPr>
          <p:nvPr/>
        </p:nvSpPr>
        <p:spPr bwMode="auto">
          <a:xfrm>
            <a:off x="6083300" y="4221163"/>
            <a:ext cx="2376488" cy="6794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3600" b="1">
                <a:solidFill>
                  <a:srgbClr val="000000"/>
                </a:solidFill>
              </a:rPr>
              <a:t>(C×D)</a:t>
            </a:r>
            <a:r>
              <a:rPr lang="en-US" altLang="zh-TW" sz="3600" b="1" baseline="-25000">
                <a:solidFill>
                  <a:srgbClr val="000000"/>
                </a:solidFill>
              </a:rPr>
              <a:t>3x1</a:t>
            </a:r>
          </a:p>
        </p:txBody>
      </p:sp>
      <p:sp>
        <p:nvSpPr>
          <p:cNvPr id="114698" name="Line 10"/>
          <p:cNvSpPr>
            <a:spLocks noChangeShapeType="1"/>
          </p:cNvSpPr>
          <p:nvPr/>
        </p:nvSpPr>
        <p:spPr bwMode="auto">
          <a:xfrm flipV="1">
            <a:off x="6299200" y="4941888"/>
            <a:ext cx="936625" cy="93503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14699" name="Line 11"/>
          <p:cNvSpPr>
            <a:spLocks noChangeShapeType="1"/>
          </p:cNvSpPr>
          <p:nvPr/>
        </p:nvSpPr>
        <p:spPr bwMode="auto">
          <a:xfrm flipH="1" flipV="1">
            <a:off x="7235825" y="4941888"/>
            <a:ext cx="863600" cy="863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14700" name="Text Box 12"/>
          <p:cNvSpPr txBox="1">
            <a:spLocks noChangeArrowheads="1"/>
          </p:cNvSpPr>
          <p:nvPr/>
        </p:nvSpPr>
        <p:spPr bwMode="auto">
          <a:xfrm>
            <a:off x="611188" y="2349500"/>
            <a:ext cx="2592387" cy="6794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3600" b="1">
                <a:solidFill>
                  <a:srgbClr val="000000"/>
                </a:solidFill>
              </a:rPr>
              <a:t>(A×B×C)</a:t>
            </a:r>
            <a:r>
              <a:rPr lang="en-US" altLang="zh-TW" b="1">
                <a:solidFill>
                  <a:srgbClr val="000000"/>
                </a:solidFill>
              </a:rPr>
              <a:t>2x5</a:t>
            </a:r>
          </a:p>
        </p:txBody>
      </p:sp>
      <p:sp>
        <p:nvSpPr>
          <p:cNvPr id="114701" name="Text Box 13"/>
          <p:cNvSpPr txBox="1">
            <a:spLocks noChangeArrowheads="1"/>
          </p:cNvSpPr>
          <p:nvPr/>
        </p:nvSpPr>
        <p:spPr bwMode="auto">
          <a:xfrm>
            <a:off x="5867400" y="2349500"/>
            <a:ext cx="2592388" cy="6794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3600" b="1">
                <a:solidFill>
                  <a:srgbClr val="000000"/>
                </a:solidFill>
              </a:rPr>
              <a:t>(B×C×D)</a:t>
            </a:r>
            <a:r>
              <a:rPr lang="en-US" altLang="zh-TW" b="1">
                <a:solidFill>
                  <a:srgbClr val="000000"/>
                </a:solidFill>
              </a:rPr>
              <a:t>4x1</a:t>
            </a:r>
          </a:p>
        </p:txBody>
      </p:sp>
      <p:sp>
        <p:nvSpPr>
          <p:cNvPr id="114702" name="Line 14"/>
          <p:cNvSpPr>
            <a:spLocks noChangeShapeType="1"/>
          </p:cNvSpPr>
          <p:nvPr/>
        </p:nvSpPr>
        <p:spPr bwMode="auto">
          <a:xfrm flipV="1">
            <a:off x="1619250" y="3068638"/>
            <a:ext cx="1081088" cy="1223962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14703" name="Line 15"/>
          <p:cNvSpPr>
            <a:spLocks noChangeShapeType="1"/>
          </p:cNvSpPr>
          <p:nvPr/>
        </p:nvSpPr>
        <p:spPr bwMode="auto">
          <a:xfrm flipH="1" flipV="1">
            <a:off x="4500563" y="4941888"/>
            <a:ext cx="1439862" cy="863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14704" name="Text Box 16"/>
          <p:cNvSpPr txBox="1">
            <a:spLocks noChangeArrowheads="1"/>
          </p:cNvSpPr>
          <p:nvPr/>
        </p:nvSpPr>
        <p:spPr bwMode="auto">
          <a:xfrm>
            <a:off x="3348038" y="4221163"/>
            <a:ext cx="2376487" cy="6794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3600" b="1">
                <a:solidFill>
                  <a:srgbClr val="000000"/>
                </a:solidFill>
              </a:rPr>
              <a:t>(B×C)</a:t>
            </a:r>
            <a:r>
              <a:rPr lang="en-US" altLang="zh-TW" sz="3600" b="1" baseline="-25000">
                <a:solidFill>
                  <a:srgbClr val="000000"/>
                </a:solidFill>
              </a:rPr>
              <a:t>4x5</a:t>
            </a:r>
          </a:p>
        </p:txBody>
      </p:sp>
      <p:sp>
        <p:nvSpPr>
          <p:cNvPr id="114705" name="Line 17"/>
          <p:cNvSpPr>
            <a:spLocks noChangeShapeType="1"/>
          </p:cNvSpPr>
          <p:nvPr/>
        </p:nvSpPr>
        <p:spPr bwMode="auto">
          <a:xfrm flipV="1">
            <a:off x="2987675" y="4941888"/>
            <a:ext cx="1439863" cy="863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14706" name="Line 18"/>
          <p:cNvSpPr>
            <a:spLocks noChangeShapeType="1"/>
          </p:cNvSpPr>
          <p:nvPr/>
        </p:nvSpPr>
        <p:spPr bwMode="auto">
          <a:xfrm flipH="1" flipV="1">
            <a:off x="2700338" y="3068638"/>
            <a:ext cx="3455987" cy="273685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14707" name="Line 19"/>
          <p:cNvSpPr>
            <a:spLocks noChangeShapeType="1"/>
          </p:cNvSpPr>
          <p:nvPr/>
        </p:nvSpPr>
        <p:spPr bwMode="auto">
          <a:xfrm flipH="1" flipV="1">
            <a:off x="1403350" y="3141663"/>
            <a:ext cx="2160588" cy="10795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14708" name="Line 20"/>
          <p:cNvSpPr>
            <a:spLocks noChangeShapeType="1"/>
          </p:cNvSpPr>
          <p:nvPr/>
        </p:nvSpPr>
        <p:spPr bwMode="auto">
          <a:xfrm flipV="1">
            <a:off x="611188" y="3141663"/>
            <a:ext cx="792162" cy="2735262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14709" name="Line 21"/>
          <p:cNvSpPr>
            <a:spLocks noChangeShapeType="1"/>
          </p:cNvSpPr>
          <p:nvPr/>
        </p:nvSpPr>
        <p:spPr bwMode="auto">
          <a:xfrm flipH="1" flipV="1">
            <a:off x="6300788" y="3068638"/>
            <a:ext cx="719137" cy="1081087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14710" name="Line 22"/>
          <p:cNvSpPr>
            <a:spLocks noChangeShapeType="1"/>
          </p:cNvSpPr>
          <p:nvPr/>
        </p:nvSpPr>
        <p:spPr bwMode="auto">
          <a:xfrm flipV="1">
            <a:off x="2771775" y="3068638"/>
            <a:ext cx="3455988" cy="273685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14711" name="Line 23"/>
          <p:cNvSpPr>
            <a:spLocks noChangeShapeType="1"/>
          </p:cNvSpPr>
          <p:nvPr/>
        </p:nvSpPr>
        <p:spPr bwMode="auto">
          <a:xfrm flipH="1" flipV="1">
            <a:off x="7812088" y="3068638"/>
            <a:ext cx="647700" cy="273685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14712" name="Line 24"/>
          <p:cNvSpPr>
            <a:spLocks noChangeShapeType="1"/>
          </p:cNvSpPr>
          <p:nvPr/>
        </p:nvSpPr>
        <p:spPr bwMode="auto">
          <a:xfrm flipV="1">
            <a:off x="5364163" y="3068638"/>
            <a:ext cx="2376487" cy="1081087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14713" name="Text Box 25"/>
          <p:cNvSpPr txBox="1">
            <a:spLocks noChangeArrowheads="1"/>
          </p:cNvSpPr>
          <p:nvPr/>
        </p:nvSpPr>
        <p:spPr bwMode="auto">
          <a:xfrm>
            <a:off x="2987675" y="549275"/>
            <a:ext cx="3168650" cy="6794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3600" b="1">
                <a:solidFill>
                  <a:srgbClr val="000000"/>
                </a:solidFill>
              </a:rPr>
              <a:t>(A×B×C×D)</a:t>
            </a:r>
            <a:r>
              <a:rPr lang="en-US" altLang="zh-TW" sz="3600" b="1" baseline="-25000">
                <a:solidFill>
                  <a:srgbClr val="000000"/>
                </a:solidFill>
              </a:rPr>
              <a:t>2x5</a:t>
            </a:r>
          </a:p>
        </p:txBody>
      </p:sp>
      <p:sp>
        <p:nvSpPr>
          <p:cNvPr id="114714" name="Line 26"/>
          <p:cNvSpPr>
            <a:spLocks noChangeShapeType="1"/>
          </p:cNvSpPr>
          <p:nvPr/>
        </p:nvSpPr>
        <p:spPr bwMode="auto">
          <a:xfrm flipV="1">
            <a:off x="2916238" y="1196975"/>
            <a:ext cx="1008062" cy="1152525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14715" name="Line 27"/>
          <p:cNvSpPr>
            <a:spLocks noChangeShapeType="1"/>
          </p:cNvSpPr>
          <p:nvPr/>
        </p:nvSpPr>
        <p:spPr bwMode="auto">
          <a:xfrm flipH="1" flipV="1">
            <a:off x="3995738" y="1268413"/>
            <a:ext cx="3671887" cy="4537075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14716" name="Line 28"/>
          <p:cNvSpPr>
            <a:spLocks noChangeShapeType="1"/>
          </p:cNvSpPr>
          <p:nvPr/>
        </p:nvSpPr>
        <p:spPr bwMode="auto">
          <a:xfrm flipV="1">
            <a:off x="1258888" y="1268413"/>
            <a:ext cx="4033837" cy="4608512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14717" name="Line 29"/>
          <p:cNvSpPr>
            <a:spLocks noChangeShapeType="1"/>
          </p:cNvSpPr>
          <p:nvPr/>
        </p:nvSpPr>
        <p:spPr bwMode="auto">
          <a:xfrm flipH="1" flipV="1">
            <a:off x="5364163" y="1268413"/>
            <a:ext cx="1008062" cy="1081087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14718" name="Oval 30"/>
          <p:cNvSpPr>
            <a:spLocks noChangeArrowheads="1"/>
          </p:cNvSpPr>
          <p:nvPr/>
        </p:nvSpPr>
        <p:spPr bwMode="auto">
          <a:xfrm>
            <a:off x="395288" y="4365625"/>
            <a:ext cx="504825" cy="50482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24</a:t>
            </a:r>
          </a:p>
        </p:txBody>
      </p:sp>
      <p:sp>
        <p:nvSpPr>
          <p:cNvPr id="114719" name="Oval 31"/>
          <p:cNvSpPr>
            <a:spLocks noChangeArrowheads="1"/>
          </p:cNvSpPr>
          <p:nvPr/>
        </p:nvSpPr>
        <p:spPr bwMode="auto">
          <a:xfrm>
            <a:off x="250825" y="2492375"/>
            <a:ext cx="504825" cy="50482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54</a:t>
            </a:r>
          </a:p>
        </p:txBody>
      </p:sp>
      <p:sp>
        <p:nvSpPr>
          <p:cNvPr id="114720" name="Oval 32"/>
          <p:cNvSpPr>
            <a:spLocks noChangeArrowheads="1"/>
          </p:cNvSpPr>
          <p:nvPr/>
        </p:nvSpPr>
        <p:spPr bwMode="auto">
          <a:xfrm>
            <a:off x="3132138" y="4292600"/>
            <a:ext cx="504825" cy="50482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60</a:t>
            </a:r>
          </a:p>
        </p:txBody>
      </p:sp>
      <p:sp>
        <p:nvSpPr>
          <p:cNvPr id="114721" name="Oval 33"/>
          <p:cNvSpPr>
            <a:spLocks noChangeArrowheads="1"/>
          </p:cNvSpPr>
          <p:nvPr/>
        </p:nvSpPr>
        <p:spPr bwMode="auto">
          <a:xfrm>
            <a:off x="5795963" y="4292600"/>
            <a:ext cx="504825" cy="50482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15</a:t>
            </a:r>
          </a:p>
        </p:txBody>
      </p:sp>
      <p:sp>
        <p:nvSpPr>
          <p:cNvPr id="114722" name="Oval 34"/>
          <p:cNvSpPr>
            <a:spLocks noChangeArrowheads="1"/>
          </p:cNvSpPr>
          <p:nvPr/>
        </p:nvSpPr>
        <p:spPr bwMode="auto">
          <a:xfrm>
            <a:off x="5508625" y="2492375"/>
            <a:ext cx="504825" cy="50482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27</a:t>
            </a:r>
          </a:p>
        </p:txBody>
      </p:sp>
      <p:sp>
        <p:nvSpPr>
          <p:cNvPr id="114723" name="Oval 35"/>
          <p:cNvSpPr>
            <a:spLocks noChangeArrowheads="1"/>
          </p:cNvSpPr>
          <p:nvPr/>
        </p:nvSpPr>
        <p:spPr bwMode="auto">
          <a:xfrm>
            <a:off x="2627313" y="620713"/>
            <a:ext cx="504825" cy="50482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35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1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1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14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4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" dur="5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9" dur="5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2" dur="500"/>
                                        <p:tgtEl>
                                          <p:spTgt spid="1146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5" dur="500"/>
                                        <p:tgtEl>
                                          <p:spTgt spid="1146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8" dur="500"/>
                                        <p:tgtEl>
                                          <p:spTgt spid="1147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147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14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14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1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114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114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14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11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114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2" dur="500"/>
                                        <p:tgtEl>
                                          <p:spTgt spid="1147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5" dur="500"/>
                                        <p:tgtEl>
                                          <p:spTgt spid="1147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8" dur="500"/>
                                        <p:tgtEl>
                                          <p:spTgt spid="1147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1" dur="500"/>
                                        <p:tgtEl>
                                          <p:spTgt spid="1147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4" dur="500"/>
                                        <p:tgtEl>
                                          <p:spTgt spid="1147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7" dur="500"/>
                                        <p:tgtEl>
                                          <p:spTgt spid="1147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0" dur="500"/>
                                        <p:tgtEl>
                                          <p:spTgt spid="1147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3" dur="500"/>
                                        <p:tgtEl>
                                          <p:spTgt spid="1147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114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114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114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500"/>
                                        <p:tgtEl>
                                          <p:spTgt spid="114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2" dur="500"/>
                                        <p:tgtEl>
                                          <p:spTgt spid="1147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5" dur="500"/>
                                        <p:tgtEl>
                                          <p:spTgt spid="1147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8" dur="500"/>
                                        <p:tgtEl>
                                          <p:spTgt spid="1147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1" dur="500"/>
                                        <p:tgtEl>
                                          <p:spTgt spid="1147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5" grpId="0" animBg="1"/>
      <p:bldP spid="114695" grpId="1" animBg="1"/>
      <p:bldP spid="114696" grpId="0" animBg="1"/>
      <p:bldP spid="114696" grpId="1" animBg="1"/>
      <p:bldP spid="114698" grpId="0" animBg="1"/>
      <p:bldP spid="114698" grpId="1" animBg="1"/>
      <p:bldP spid="114699" grpId="0" animBg="1"/>
      <p:bldP spid="114699" grpId="1" animBg="1"/>
      <p:bldP spid="114702" grpId="0" animBg="1"/>
      <p:bldP spid="114702" grpId="1" animBg="1"/>
      <p:bldP spid="114703" grpId="0" animBg="1"/>
      <p:bldP spid="114703" grpId="1" animBg="1"/>
      <p:bldP spid="114705" grpId="0" animBg="1"/>
      <p:bldP spid="114705" grpId="1" animBg="1"/>
      <p:bldP spid="114706" grpId="0" animBg="1"/>
      <p:bldP spid="114706" grpId="1" animBg="1"/>
      <p:bldP spid="114707" grpId="0" animBg="1"/>
      <p:bldP spid="114707" grpId="1" animBg="1"/>
      <p:bldP spid="114708" grpId="0" animBg="1"/>
      <p:bldP spid="114708" grpId="1" animBg="1"/>
      <p:bldP spid="114709" grpId="0" animBg="1"/>
      <p:bldP spid="114709" grpId="1" animBg="1"/>
      <p:bldP spid="114710" grpId="0" animBg="1"/>
      <p:bldP spid="114710" grpId="1" animBg="1"/>
      <p:bldP spid="114711" grpId="0" animBg="1"/>
      <p:bldP spid="114711" grpId="1" animBg="1"/>
      <p:bldP spid="114712" grpId="0" animBg="1"/>
      <p:bldP spid="114712" grpId="1" animBg="1"/>
      <p:bldP spid="114714" grpId="0" animBg="1"/>
      <p:bldP spid="114714" grpId="1" animBg="1"/>
      <p:bldP spid="114715" grpId="0" animBg="1"/>
      <p:bldP spid="114715" grpId="1" animBg="1"/>
      <p:bldP spid="114716" grpId="0" animBg="1"/>
      <p:bldP spid="114716" grpId="1" animBg="1"/>
      <p:bldP spid="114717" grpId="0" animBg="1"/>
      <p:bldP spid="114717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333375"/>
            <a:ext cx="7315200" cy="838200"/>
          </a:xfrm>
        </p:spPr>
        <p:txBody>
          <a:bodyPr/>
          <a:lstStyle/>
          <a:p>
            <a:r>
              <a:rPr lang="en-US" altLang="zh-TW" smtClean="0"/>
              <a:t>Finding the Optimal BST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2030413" y="3116263"/>
            <a:ext cx="4938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★</a:t>
            </a:r>
            <a:r>
              <a:rPr lang="en-US" altLang="zh-TW" b="1">
                <a:solidFill>
                  <a:srgbClr val="0000FF"/>
                </a:solidFill>
                <a:latin typeface="Arial" charset="0"/>
              </a:rPr>
              <a:t>We need to calculate w(i,j) first</a:t>
            </a:r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1692275" y="4797425"/>
            <a:ext cx="105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  <a:latin typeface="Arial" charset="0"/>
              </a:rPr>
              <a:t>w(i,j)=</a:t>
            </a:r>
          </a:p>
        </p:txBody>
      </p:sp>
      <p:graphicFrame>
        <p:nvGraphicFramePr>
          <p:cNvPr id="88369" name="Group 305"/>
          <p:cNvGraphicFramePr>
            <a:graphicFrameLocks noGrp="1"/>
          </p:cNvGraphicFramePr>
          <p:nvPr/>
        </p:nvGraphicFramePr>
        <p:xfrm>
          <a:off x="3275013" y="4076700"/>
          <a:ext cx="3744912" cy="2253299"/>
        </p:xfrm>
        <a:graphic>
          <a:graphicData uri="http://schemas.openxmlformats.org/drawingml/2006/table">
            <a:tbl>
              <a:tblPr/>
              <a:tblGrid>
                <a:gridCol w="649287"/>
                <a:gridCol w="503238"/>
                <a:gridCol w="649287"/>
                <a:gridCol w="719138"/>
                <a:gridCol w="576262"/>
                <a:gridCol w="647700"/>
              </a:tblGrid>
              <a:tr h="3952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12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8155" name="Group 91"/>
          <p:cNvGraphicFramePr>
            <a:graphicFrameLocks noGrp="1"/>
          </p:cNvGraphicFramePr>
          <p:nvPr>
            <p:ph idx="1"/>
          </p:nvPr>
        </p:nvGraphicFramePr>
        <p:xfrm>
          <a:off x="2124075" y="1341438"/>
          <a:ext cx="5140325" cy="1300163"/>
        </p:xfrm>
        <a:graphic>
          <a:graphicData uri="http://schemas.openxmlformats.org/drawingml/2006/table">
            <a:tbl>
              <a:tblPr/>
              <a:tblGrid>
                <a:gridCol w="735013"/>
                <a:gridCol w="733425"/>
                <a:gridCol w="735012"/>
                <a:gridCol w="733425"/>
                <a:gridCol w="735013"/>
                <a:gridCol w="733425"/>
                <a:gridCol w="735012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i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3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4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5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p</a:t>
                      </a:r>
                      <a:r>
                        <a:rPr kumimoji="0" lang="en-US" altLang="zh-TW" sz="1800" b="1" i="0" u="none" strike="noStrike" cap="none" normalizeH="0" baseline="-14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i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0.15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0.10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0.05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0.10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0.20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q</a:t>
                      </a:r>
                      <a:r>
                        <a:rPr kumimoji="0" lang="en-US" altLang="zh-TW" sz="1800" b="1" i="0" u="none" strike="noStrike" cap="none" normalizeH="0" baseline="-14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i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0.05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0.10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0.05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0.05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0.05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0.10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8184" name="Text Box 120"/>
          <p:cNvSpPr txBox="1">
            <a:spLocks noChangeArrowheads="1"/>
          </p:cNvSpPr>
          <p:nvPr/>
        </p:nvSpPr>
        <p:spPr bwMode="auto">
          <a:xfrm>
            <a:off x="2867025" y="4076700"/>
            <a:ext cx="3365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chemeClr val="bg2"/>
                </a:solidFill>
              </a:rPr>
              <a:t>1</a:t>
            </a:r>
          </a:p>
          <a:p>
            <a:r>
              <a:rPr lang="en-US" altLang="zh-TW" b="1">
                <a:solidFill>
                  <a:schemeClr val="bg2"/>
                </a:solidFill>
              </a:rPr>
              <a:t>2</a:t>
            </a:r>
          </a:p>
          <a:p>
            <a:r>
              <a:rPr lang="en-US" altLang="zh-TW" b="1">
                <a:solidFill>
                  <a:schemeClr val="bg2"/>
                </a:solidFill>
              </a:rPr>
              <a:t>3</a:t>
            </a:r>
          </a:p>
          <a:p>
            <a:r>
              <a:rPr lang="en-US" altLang="zh-TW" b="1">
                <a:solidFill>
                  <a:schemeClr val="bg2"/>
                </a:solidFill>
              </a:rPr>
              <a:t>4</a:t>
            </a:r>
          </a:p>
          <a:p>
            <a:r>
              <a:rPr lang="en-US" altLang="zh-TW" b="1">
                <a:solidFill>
                  <a:schemeClr val="bg2"/>
                </a:solidFill>
              </a:rPr>
              <a:t>5</a:t>
            </a:r>
          </a:p>
          <a:p>
            <a:r>
              <a:rPr lang="en-US" altLang="zh-TW" b="1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88185" name="Text Box 121"/>
          <p:cNvSpPr txBox="1">
            <a:spLocks noChangeArrowheads="1"/>
          </p:cNvSpPr>
          <p:nvPr/>
        </p:nvSpPr>
        <p:spPr bwMode="auto">
          <a:xfrm>
            <a:off x="3327400" y="3644900"/>
            <a:ext cx="353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chemeClr val="bg2"/>
                </a:solidFill>
              </a:rPr>
              <a:t>0      1      2        3       4     5</a:t>
            </a:r>
          </a:p>
        </p:txBody>
      </p:sp>
      <p:sp>
        <p:nvSpPr>
          <p:cNvPr id="88370" name="Oval 306"/>
          <p:cNvSpPr>
            <a:spLocks noChangeArrowheads="1"/>
          </p:cNvSpPr>
          <p:nvPr/>
        </p:nvSpPr>
        <p:spPr bwMode="auto">
          <a:xfrm>
            <a:off x="5292725" y="4437063"/>
            <a:ext cx="431800" cy="431800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371" name="Freeform 307"/>
          <p:cNvSpPr>
            <a:spLocks/>
          </p:cNvSpPr>
          <p:nvPr/>
        </p:nvSpPr>
        <p:spPr bwMode="auto">
          <a:xfrm>
            <a:off x="2927350" y="1831975"/>
            <a:ext cx="1465263" cy="901700"/>
          </a:xfrm>
          <a:custGeom>
            <a:avLst/>
            <a:gdLst>
              <a:gd name="T0" fmla="*/ 38 w 923"/>
              <a:gd name="T1" fmla="*/ 326 h 568"/>
              <a:gd name="T2" fmla="*/ 310 w 923"/>
              <a:gd name="T3" fmla="*/ 280 h 568"/>
              <a:gd name="T4" fmla="*/ 492 w 923"/>
              <a:gd name="T5" fmla="*/ 280 h 568"/>
              <a:gd name="T6" fmla="*/ 492 w 923"/>
              <a:gd name="T7" fmla="*/ 99 h 568"/>
              <a:gd name="T8" fmla="*/ 764 w 923"/>
              <a:gd name="T9" fmla="*/ 8 h 568"/>
              <a:gd name="T10" fmla="*/ 900 w 923"/>
              <a:gd name="T11" fmla="*/ 144 h 568"/>
              <a:gd name="T12" fmla="*/ 855 w 923"/>
              <a:gd name="T13" fmla="*/ 507 h 568"/>
              <a:gd name="T14" fmla="*/ 492 w 923"/>
              <a:gd name="T15" fmla="*/ 507 h 568"/>
              <a:gd name="T16" fmla="*/ 83 w 923"/>
              <a:gd name="T17" fmla="*/ 507 h 568"/>
              <a:gd name="T18" fmla="*/ 38 w 923"/>
              <a:gd name="T19" fmla="*/ 326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23" h="568">
                <a:moveTo>
                  <a:pt x="38" y="326"/>
                </a:moveTo>
                <a:cubicBezTo>
                  <a:pt x="76" y="288"/>
                  <a:pt x="234" y="288"/>
                  <a:pt x="310" y="280"/>
                </a:cubicBezTo>
                <a:cubicBezTo>
                  <a:pt x="386" y="272"/>
                  <a:pt x="462" y="310"/>
                  <a:pt x="492" y="280"/>
                </a:cubicBezTo>
                <a:cubicBezTo>
                  <a:pt x="522" y="250"/>
                  <a:pt x="447" y="144"/>
                  <a:pt x="492" y="99"/>
                </a:cubicBezTo>
                <a:cubicBezTo>
                  <a:pt x="537" y="54"/>
                  <a:pt x="696" y="0"/>
                  <a:pt x="764" y="8"/>
                </a:cubicBezTo>
                <a:cubicBezTo>
                  <a:pt x="832" y="16"/>
                  <a:pt x="885" y="61"/>
                  <a:pt x="900" y="144"/>
                </a:cubicBezTo>
                <a:cubicBezTo>
                  <a:pt x="915" y="227"/>
                  <a:pt x="923" y="446"/>
                  <a:pt x="855" y="507"/>
                </a:cubicBezTo>
                <a:cubicBezTo>
                  <a:pt x="787" y="568"/>
                  <a:pt x="621" y="507"/>
                  <a:pt x="492" y="507"/>
                </a:cubicBezTo>
                <a:cubicBezTo>
                  <a:pt x="363" y="507"/>
                  <a:pt x="159" y="537"/>
                  <a:pt x="83" y="507"/>
                </a:cubicBezTo>
                <a:cubicBezTo>
                  <a:pt x="7" y="477"/>
                  <a:pt x="0" y="364"/>
                  <a:pt x="38" y="326"/>
                </a:cubicBezTo>
                <a:close/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88372" name="Text Box 308"/>
          <p:cNvSpPr txBox="1">
            <a:spLocks noChangeArrowheads="1"/>
          </p:cNvSpPr>
          <p:nvPr/>
        </p:nvSpPr>
        <p:spPr bwMode="auto">
          <a:xfrm>
            <a:off x="3203575" y="2600325"/>
            <a:ext cx="1044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b="1">
                <a:solidFill>
                  <a:srgbClr val="0000FF"/>
                </a:solidFill>
                <a:latin typeface="Arial Black" pitchFamily="34" charset="0"/>
              </a:rPr>
              <a:t>w(1,1)</a:t>
            </a:r>
          </a:p>
        </p:txBody>
      </p:sp>
      <p:sp>
        <p:nvSpPr>
          <p:cNvPr id="88374" name="Text Box 310"/>
          <p:cNvSpPr txBox="1">
            <a:spLocks noChangeArrowheads="1"/>
          </p:cNvSpPr>
          <p:nvPr/>
        </p:nvSpPr>
        <p:spPr bwMode="auto">
          <a:xfrm>
            <a:off x="5472113" y="2636838"/>
            <a:ext cx="1044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b="1">
                <a:solidFill>
                  <a:srgbClr val="FF0000"/>
                </a:solidFill>
                <a:latin typeface="Arial Black" pitchFamily="34" charset="0"/>
              </a:rPr>
              <a:t>w(2,3)</a:t>
            </a:r>
          </a:p>
        </p:txBody>
      </p:sp>
      <p:sp>
        <p:nvSpPr>
          <p:cNvPr id="88375" name="Oval 311"/>
          <p:cNvSpPr>
            <a:spLocks noChangeArrowheads="1"/>
          </p:cNvSpPr>
          <p:nvPr/>
        </p:nvSpPr>
        <p:spPr bwMode="auto">
          <a:xfrm>
            <a:off x="3995738" y="4005263"/>
            <a:ext cx="431800" cy="431800"/>
          </a:xfrm>
          <a:prstGeom prst="ellipse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376" name="Freeform 312"/>
          <p:cNvSpPr>
            <a:spLocks/>
          </p:cNvSpPr>
          <p:nvPr/>
        </p:nvSpPr>
        <p:spPr bwMode="auto">
          <a:xfrm>
            <a:off x="3695700" y="1808163"/>
            <a:ext cx="2232025" cy="973137"/>
          </a:xfrm>
          <a:custGeom>
            <a:avLst/>
            <a:gdLst>
              <a:gd name="T0" fmla="*/ 53 w 1406"/>
              <a:gd name="T1" fmla="*/ 341 h 575"/>
              <a:gd name="T2" fmla="*/ 280 w 1406"/>
              <a:gd name="T3" fmla="*/ 295 h 575"/>
              <a:gd name="T4" fmla="*/ 507 w 1406"/>
              <a:gd name="T5" fmla="*/ 295 h 575"/>
              <a:gd name="T6" fmla="*/ 507 w 1406"/>
              <a:gd name="T7" fmla="*/ 114 h 575"/>
              <a:gd name="T8" fmla="*/ 597 w 1406"/>
              <a:gd name="T9" fmla="*/ 23 h 575"/>
              <a:gd name="T10" fmla="*/ 1096 w 1406"/>
              <a:gd name="T11" fmla="*/ 23 h 575"/>
              <a:gd name="T12" fmla="*/ 1323 w 1406"/>
              <a:gd name="T13" fmla="*/ 68 h 575"/>
              <a:gd name="T14" fmla="*/ 1368 w 1406"/>
              <a:gd name="T15" fmla="*/ 431 h 575"/>
              <a:gd name="T16" fmla="*/ 1096 w 1406"/>
              <a:gd name="T17" fmla="*/ 567 h 575"/>
              <a:gd name="T18" fmla="*/ 733 w 1406"/>
              <a:gd name="T19" fmla="*/ 477 h 575"/>
              <a:gd name="T20" fmla="*/ 371 w 1406"/>
              <a:gd name="T21" fmla="*/ 477 h 575"/>
              <a:gd name="T22" fmla="*/ 53 w 1406"/>
              <a:gd name="T23" fmla="*/ 477 h 575"/>
              <a:gd name="T24" fmla="*/ 53 w 1406"/>
              <a:gd name="T25" fmla="*/ 341 h 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06" h="575">
                <a:moveTo>
                  <a:pt x="53" y="341"/>
                </a:moveTo>
                <a:cubicBezTo>
                  <a:pt x="91" y="311"/>
                  <a:pt x="204" y="303"/>
                  <a:pt x="280" y="295"/>
                </a:cubicBezTo>
                <a:cubicBezTo>
                  <a:pt x="356" y="287"/>
                  <a:pt x="469" y="325"/>
                  <a:pt x="507" y="295"/>
                </a:cubicBezTo>
                <a:cubicBezTo>
                  <a:pt x="545" y="265"/>
                  <a:pt x="492" y="159"/>
                  <a:pt x="507" y="114"/>
                </a:cubicBezTo>
                <a:cubicBezTo>
                  <a:pt x="522" y="69"/>
                  <a:pt x="499" y="38"/>
                  <a:pt x="597" y="23"/>
                </a:cubicBezTo>
                <a:cubicBezTo>
                  <a:pt x="695" y="8"/>
                  <a:pt x="975" y="16"/>
                  <a:pt x="1096" y="23"/>
                </a:cubicBezTo>
                <a:cubicBezTo>
                  <a:pt x="1217" y="30"/>
                  <a:pt x="1278" y="0"/>
                  <a:pt x="1323" y="68"/>
                </a:cubicBezTo>
                <a:cubicBezTo>
                  <a:pt x="1368" y="136"/>
                  <a:pt x="1406" y="348"/>
                  <a:pt x="1368" y="431"/>
                </a:cubicBezTo>
                <a:cubicBezTo>
                  <a:pt x="1330" y="514"/>
                  <a:pt x="1202" y="559"/>
                  <a:pt x="1096" y="567"/>
                </a:cubicBezTo>
                <a:cubicBezTo>
                  <a:pt x="990" y="575"/>
                  <a:pt x="854" y="492"/>
                  <a:pt x="733" y="477"/>
                </a:cubicBezTo>
                <a:cubicBezTo>
                  <a:pt x="612" y="462"/>
                  <a:pt x="484" y="477"/>
                  <a:pt x="371" y="477"/>
                </a:cubicBezTo>
                <a:cubicBezTo>
                  <a:pt x="258" y="477"/>
                  <a:pt x="106" y="500"/>
                  <a:pt x="53" y="477"/>
                </a:cubicBezTo>
                <a:cubicBezTo>
                  <a:pt x="0" y="454"/>
                  <a:pt x="15" y="371"/>
                  <a:pt x="53" y="341"/>
                </a:cubicBezTo>
                <a:close/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3368675" y="3259138"/>
            <a:ext cx="3838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★</a:t>
            </a:r>
            <a:r>
              <a:rPr lang="en-US" altLang="zh-TW" b="1">
                <a:solidFill>
                  <a:srgbClr val="0000FF"/>
                </a:solidFill>
                <a:latin typeface="Arial" charset="0"/>
              </a:rPr>
              <a:t>Then we calculate E(i,j)</a:t>
            </a:r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3513138" y="4797425"/>
            <a:ext cx="1020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  <a:latin typeface="Arial" charset="0"/>
              </a:rPr>
              <a:t>E(i,j)=</a:t>
            </a:r>
          </a:p>
        </p:txBody>
      </p:sp>
      <p:graphicFrame>
        <p:nvGraphicFramePr>
          <p:cNvPr id="102494" name="Group 94"/>
          <p:cNvGraphicFramePr>
            <a:graphicFrameLocks noGrp="1"/>
          </p:cNvGraphicFramePr>
          <p:nvPr/>
        </p:nvGraphicFramePr>
        <p:xfrm>
          <a:off x="5095875" y="4076700"/>
          <a:ext cx="3744913" cy="2253299"/>
        </p:xfrm>
        <a:graphic>
          <a:graphicData uri="http://schemas.openxmlformats.org/drawingml/2006/table">
            <a:tbl>
              <a:tblPr/>
              <a:tblGrid>
                <a:gridCol w="649288"/>
                <a:gridCol w="576262"/>
                <a:gridCol w="576263"/>
                <a:gridCol w="719137"/>
                <a:gridCol w="576263"/>
                <a:gridCol w="647700"/>
              </a:tblGrid>
              <a:tr h="3952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412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2485" name="Text Box 85"/>
          <p:cNvSpPr txBox="1">
            <a:spLocks noChangeArrowheads="1"/>
          </p:cNvSpPr>
          <p:nvPr/>
        </p:nvSpPr>
        <p:spPr bwMode="auto">
          <a:xfrm>
            <a:off x="4687888" y="4076700"/>
            <a:ext cx="3365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chemeClr val="bg2"/>
                </a:solidFill>
              </a:rPr>
              <a:t>1</a:t>
            </a:r>
          </a:p>
          <a:p>
            <a:r>
              <a:rPr lang="en-US" altLang="zh-TW" b="1">
                <a:solidFill>
                  <a:schemeClr val="bg2"/>
                </a:solidFill>
              </a:rPr>
              <a:t>2</a:t>
            </a:r>
          </a:p>
          <a:p>
            <a:r>
              <a:rPr lang="en-US" altLang="zh-TW" b="1">
                <a:solidFill>
                  <a:schemeClr val="bg2"/>
                </a:solidFill>
              </a:rPr>
              <a:t>3</a:t>
            </a:r>
          </a:p>
          <a:p>
            <a:r>
              <a:rPr lang="en-US" altLang="zh-TW" b="1">
                <a:solidFill>
                  <a:schemeClr val="bg2"/>
                </a:solidFill>
              </a:rPr>
              <a:t>4</a:t>
            </a:r>
          </a:p>
          <a:p>
            <a:r>
              <a:rPr lang="en-US" altLang="zh-TW" b="1">
                <a:solidFill>
                  <a:schemeClr val="bg2"/>
                </a:solidFill>
              </a:rPr>
              <a:t>5</a:t>
            </a:r>
          </a:p>
          <a:p>
            <a:r>
              <a:rPr lang="en-US" altLang="zh-TW" b="1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102486" name="Text Box 86"/>
          <p:cNvSpPr txBox="1">
            <a:spLocks noChangeArrowheads="1"/>
          </p:cNvSpPr>
          <p:nvPr/>
        </p:nvSpPr>
        <p:spPr bwMode="auto">
          <a:xfrm>
            <a:off x="5148263" y="3644900"/>
            <a:ext cx="353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chemeClr val="bg2"/>
                </a:solidFill>
              </a:rPr>
              <a:t>0      1      2        3       4     5</a:t>
            </a:r>
          </a:p>
        </p:txBody>
      </p:sp>
      <p:sp>
        <p:nvSpPr>
          <p:cNvPr id="102497" name="Rectangle 97"/>
          <p:cNvSpPr>
            <a:spLocks noChangeArrowheads="1"/>
          </p:cNvSpPr>
          <p:nvPr/>
        </p:nvSpPr>
        <p:spPr bwMode="auto">
          <a:xfrm>
            <a:off x="1620838" y="1268413"/>
            <a:ext cx="105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  <a:latin typeface="Arial" charset="0"/>
              </a:rPr>
              <a:t>w(i,j)=</a:t>
            </a:r>
          </a:p>
        </p:txBody>
      </p:sp>
      <p:graphicFrame>
        <p:nvGraphicFramePr>
          <p:cNvPr id="102499" name="Group 99"/>
          <p:cNvGraphicFramePr>
            <a:graphicFrameLocks noGrp="1"/>
          </p:cNvGraphicFramePr>
          <p:nvPr/>
        </p:nvGraphicFramePr>
        <p:xfrm>
          <a:off x="3203575" y="547688"/>
          <a:ext cx="3744913" cy="2253299"/>
        </p:xfrm>
        <a:graphic>
          <a:graphicData uri="http://schemas.openxmlformats.org/drawingml/2006/table">
            <a:tbl>
              <a:tblPr/>
              <a:tblGrid>
                <a:gridCol w="649288"/>
                <a:gridCol w="503237"/>
                <a:gridCol w="649288"/>
                <a:gridCol w="719137"/>
                <a:gridCol w="576263"/>
                <a:gridCol w="647700"/>
              </a:tblGrid>
              <a:tr h="3952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412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2550" name="Text Box 150"/>
          <p:cNvSpPr txBox="1">
            <a:spLocks noChangeArrowheads="1"/>
          </p:cNvSpPr>
          <p:nvPr/>
        </p:nvSpPr>
        <p:spPr bwMode="auto">
          <a:xfrm>
            <a:off x="2795588" y="547688"/>
            <a:ext cx="3365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chemeClr val="bg2"/>
                </a:solidFill>
              </a:rPr>
              <a:t>1</a:t>
            </a:r>
          </a:p>
          <a:p>
            <a:r>
              <a:rPr lang="en-US" altLang="zh-TW" b="1">
                <a:solidFill>
                  <a:schemeClr val="bg2"/>
                </a:solidFill>
              </a:rPr>
              <a:t>2</a:t>
            </a:r>
          </a:p>
          <a:p>
            <a:r>
              <a:rPr lang="en-US" altLang="zh-TW" b="1">
                <a:solidFill>
                  <a:schemeClr val="bg2"/>
                </a:solidFill>
              </a:rPr>
              <a:t>3</a:t>
            </a:r>
          </a:p>
          <a:p>
            <a:r>
              <a:rPr lang="en-US" altLang="zh-TW" b="1">
                <a:solidFill>
                  <a:schemeClr val="bg2"/>
                </a:solidFill>
              </a:rPr>
              <a:t>4</a:t>
            </a:r>
          </a:p>
          <a:p>
            <a:r>
              <a:rPr lang="en-US" altLang="zh-TW" b="1">
                <a:solidFill>
                  <a:schemeClr val="bg2"/>
                </a:solidFill>
              </a:rPr>
              <a:t>5</a:t>
            </a:r>
          </a:p>
          <a:p>
            <a:r>
              <a:rPr lang="en-US" altLang="zh-TW" b="1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102551" name="Text Box 151"/>
          <p:cNvSpPr txBox="1">
            <a:spLocks noChangeArrowheads="1"/>
          </p:cNvSpPr>
          <p:nvPr/>
        </p:nvSpPr>
        <p:spPr bwMode="auto">
          <a:xfrm>
            <a:off x="3255963" y="115888"/>
            <a:ext cx="353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chemeClr val="bg2"/>
                </a:solidFill>
              </a:rPr>
              <a:t>0      1      2        3       4     5</a:t>
            </a:r>
          </a:p>
        </p:txBody>
      </p:sp>
      <p:sp>
        <p:nvSpPr>
          <p:cNvPr id="102557" name="Rectangle 157"/>
          <p:cNvSpPr>
            <a:spLocks noChangeArrowheads="1"/>
          </p:cNvSpPr>
          <p:nvPr/>
        </p:nvSpPr>
        <p:spPr bwMode="auto">
          <a:xfrm>
            <a:off x="5745163" y="4076700"/>
            <a:ext cx="576262" cy="3603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558" name="Rectangle 158"/>
          <p:cNvSpPr>
            <a:spLocks noChangeArrowheads="1"/>
          </p:cNvSpPr>
          <p:nvPr/>
        </p:nvSpPr>
        <p:spPr bwMode="auto">
          <a:xfrm>
            <a:off x="6321425" y="4437063"/>
            <a:ext cx="576263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559" name="Rectangle 159"/>
          <p:cNvSpPr>
            <a:spLocks noChangeArrowheads="1"/>
          </p:cNvSpPr>
          <p:nvPr/>
        </p:nvSpPr>
        <p:spPr bwMode="auto">
          <a:xfrm>
            <a:off x="6896100" y="4868863"/>
            <a:ext cx="720725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560" name="Rectangle 160"/>
          <p:cNvSpPr>
            <a:spLocks noChangeArrowheads="1"/>
          </p:cNvSpPr>
          <p:nvPr/>
        </p:nvSpPr>
        <p:spPr bwMode="auto">
          <a:xfrm>
            <a:off x="7616825" y="5229225"/>
            <a:ext cx="576263" cy="3603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561" name="Rectangle 161"/>
          <p:cNvSpPr>
            <a:spLocks noChangeArrowheads="1"/>
          </p:cNvSpPr>
          <p:nvPr/>
        </p:nvSpPr>
        <p:spPr bwMode="auto">
          <a:xfrm>
            <a:off x="8193088" y="5661025"/>
            <a:ext cx="647700" cy="3603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562" name="Text Box 162"/>
          <p:cNvSpPr txBox="1">
            <a:spLocks noChangeArrowheads="1"/>
          </p:cNvSpPr>
          <p:nvPr/>
        </p:nvSpPr>
        <p:spPr bwMode="auto">
          <a:xfrm>
            <a:off x="179388" y="3933825"/>
            <a:ext cx="3870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/>
              <a:t>E[1,1]=w(1,1)+E[1,0]+E[2,1]</a:t>
            </a:r>
          </a:p>
        </p:txBody>
      </p:sp>
      <p:sp>
        <p:nvSpPr>
          <p:cNvPr id="102563" name="Oval 163"/>
          <p:cNvSpPr>
            <a:spLocks noChangeArrowheads="1"/>
          </p:cNvSpPr>
          <p:nvPr/>
        </p:nvSpPr>
        <p:spPr bwMode="auto">
          <a:xfrm>
            <a:off x="5148263" y="4076700"/>
            <a:ext cx="576262" cy="360363"/>
          </a:xfrm>
          <a:prstGeom prst="ellips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564" name="Oval 164"/>
          <p:cNvSpPr>
            <a:spLocks noChangeArrowheads="1"/>
          </p:cNvSpPr>
          <p:nvPr/>
        </p:nvSpPr>
        <p:spPr bwMode="auto">
          <a:xfrm>
            <a:off x="5795963" y="4437063"/>
            <a:ext cx="576262" cy="360362"/>
          </a:xfrm>
          <a:prstGeom prst="ellips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565" name="Oval 165"/>
          <p:cNvSpPr>
            <a:spLocks noChangeArrowheads="1"/>
          </p:cNvSpPr>
          <p:nvPr/>
        </p:nvSpPr>
        <p:spPr bwMode="auto">
          <a:xfrm>
            <a:off x="3851275" y="549275"/>
            <a:ext cx="576263" cy="360363"/>
          </a:xfrm>
          <a:prstGeom prst="ellips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566" name="Oval 166"/>
          <p:cNvSpPr>
            <a:spLocks noChangeArrowheads="1"/>
          </p:cNvSpPr>
          <p:nvPr/>
        </p:nvSpPr>
        <p:spPr bwMode="auto">
          <a:xfrm>
            <a:off x="2124075" y="4797425"/>
            <a:ext cx="576263" cy="576263"/>
          </a:xfrm>
          <a:prstGeom prst="ellips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k</a:t>
            </a:r>
            <a:r>
              <a:rPr lang="en-US" altLang="zh-TW" baseline="-25000"/>
              <a:t>1</a:t>
            </a:r>
          </a:p>
        </p:txBody>
      </p:sp>
      <p:sp>
        <p:nvSpPr>
          <p:cNvPr id="102567" name="Rectangle 167"/>
          <p:cNvSpPr>
            <a:spLocks noChangeArrowheads="1"/>
          </p:cNvSpPr>
          <p:nvPr/>
        </p:nvSpPr>
        <p:spPr bwMode="auto">
          <a:xfrm>
            <a:off x="1474788" y="5589588"/>
            <a:ext cx="503237" cy="5048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d</a:t>
            </a:r>
            <a:r>
              <a:rPr lang="en-US" altLang="zh-TW" baseline="-25000"/>
              <a:t>0</a:t>
            </a:r>
          </a:p>
        </p:txBody>
      </p:sp>
      <p:sp>
        <p:nvSpPr>
          <p:cNvPr id="102568" name="Rectangle 168"/>
          <p:cNvSpPr>
            <a:spLocks noChangeArrowheads="1"/>
          </p:cNvSpPr>
          <p:nvPr/>
        </p:nvSpPr>
        <p:spPr bwMode="auto">
          <a:xfrm>
            <a:off x="2916238" y="5518150"/>
            <a:ext cx="503237" cy="5048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d</a:t>
            </a:r>
            <a:r>
              <a:rPr lang="en-US" altLang="zh-TW" baseline="-25000"/>
              <a:t>1</a:t>
            </a:r>
          </a:p>
        </p:txBody>
      </p:sp>
      <p:sp>
        <p:nvSpPr>
          <p:cNvPr id="102569" name="Line 169"/>
          <p:cNvSpPr>
            <a:spLocks noChangeShapeType="1"/>
          </p:cNvSpPr>
          <p:nvPr/>
        </p:nvSpPr>
        <p:spPr bwMode="auto">
          <a:xfrm flipH="1">
            <a:off x="1906588" y="5229225"/>
            <a:ext cx="288925" cy="36036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02570" name="Line 170"/>
          <p:cNvSpPr>
            <a:spLocks noChangeShapeType="1"/>
          </p:cNvSpPr>
          <p:nvPr/>
        </p:nvSpPr>
        <p:spPr bwMode="auto">
          <a:xfrm>
            <a:off x="2700338" y="5157788"/>
            <a:ext cx="360362" cy="36036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3492500" y="3259138"/>
            <a:ext cx="3838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★</a:t>
            </a:r>
            <a:r>
              <a:rPr lang="en-US" altLang="zh-TW" b="1">
                <a:solidFill>
                  <a:srgbClr val="0000FF"/>
                </a:solidFill>
                <a:latin typeface="Arial" charset="0"/>
              </a:rPr>
              <a:t>Then we calculate E(i,j)</a:t>
            </a: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3636963" y="4797425"/>
            <a:ext cx="1020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  <a:latin typeface="Arial" charset="0"/>
              </a:rPr>
              <a:t>E(i,j)=</a:t>
            </a:r>
          </a:p>
        </p:txBody>
      </p:sp>
      <p:graphicFrame>
        <p:nvGraphicFramePr>
          <p:cNvPr id="104575" name="Group 127"/>
          <p:cNvGraphicFramePr>
            <a:graphicFrameLocks noGrp="1"/>
          </p:cNvGraphicFramePr>
          <p:nvPr/>
        </p:nvGraphicFramePr>
        <p:xfrm>
          <a:off x="5219700" y="4076700"/>
          <a:ext cx="3744913" cy="2253299"/>
        </p:xfrm>
        <a:graphic>
          <a:graphicData uri="http://schemas.openxmlformats.org/drawingml/2006/table">
            <a:tbl>
              <a:tblPr/>
              <a:tblGrid>
                <a:gridCol w="649288"/>
                <a:gridCol w="576262"/>
                <a:gridCol w="576263"/>
                <a:gridCol w="719137"/>
                <a:gridCol w="576263"/>
                <a:gridCol w="647700"/>
              </a:tblGrid>
              <a:tr h="3952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412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4503" name="Text Box 55"/>
          <p:cNvSpPr txBox="1">
            <a:spLocks noChangeArrowheads="1"/>
          </p:cNvSpPr>
          <p:nvPr/>
        </p:nvSpPr>
        <p:spPr bwMode="auto">
          <a:xfrm>
            <a:off x="4811713" y="4076700"/>
            <a:ext cx="3365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chemeClr val="bg2"/>
                </a:solidFill>
              </a:rPr>
              <a:t>1</a:t>
            </a:r>
          </a:p>
          <a:p>
            <a:r>
              <a:rPr lang="en-US" altLang="zh-TW" b="1">
                <a:solidFill>
                  <a:schemeClr val="bg2"/>
                </a:solidFill>
              </a:rPr>
              <a:t>2</a:t>
            </a:r>
          </a:p>
          <a:p>
            <a:r>
              <a:rPr lang="en-US" altLang="zh-TW" b="1">
                <a:solidFill>
                  <a:schemeClr val="bg2"/>
                </a:solidFill>
              </a:rPr>
              <a:t>3</a:t>
            </a:r>
          </a:p>
          <a:p>
            <a:r>
              <a:rPr lang="en-US" altLang="zh-TW" b="1">
                <a:solidFill>
                  <a:schemeClr val="bg2"/>
                </a:solidFill>
              </a:rPr>
              <a:t>4</a:t>
            </a:r>
          </a:p>
          <a:p>
            <a:r>
              <a:rPr lang="en-US" altLang="zh-TW" b="1">
                <a:solidFill>
                  <a:schemeClr val="bg2"/>
                </a:solidFill>
              </a:rPr>
              <a:t>5</a:t>
            </a:r>
          </a:p>
          <a:p>
            <a:r>
              <a:rPr lang="en-US" altLang="zh-TW" b="1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104504" name="Text Box 56"/>
          <p:cNvSpPr txBox="1">
            <a:spLocks noChangeArrowheads="1"/>
          </p:cNvSpPr>
          <p:nvPr/>
        </p:nvSpPr>
        <p:spPr bwMode="auto">
          <a:xfrm>
            <a:off x="5272088" y="3644900"/>
            <a:ext cx="353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chemeClr val="bg2"/>
                </a:solidFill>
              </a:rPr>
              <a:t>0      1      2        3       4     5</a:t>
            </a:r>
          </a:p>
        </p:txBody>
      </p:sp>
      <p:sp>
        <p:nvSpPr>
          <p:cNvPr id="104505" name="Rectangle 57"/>
          <p:cNvSpPr>
            <a:spLocks noChangeArrowheads="1"/>
          </p:cNvSpPr>
          <p:nvPr/>
        </p:nvSpPr>
        <p:spPr bwMode="auto">
          <a:xfrm>
            <a:off x="1620838" y="1268413"/>
            <a:ext cx="105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  <a:latin typeface="Arial" charset="0"/>
              </a:rPr>
              <a:t>w(i,j)=</a:t>
            </a:r>
          </a:p>
        </p:txBody>
      </p:sp>
      <p:graphicFrame>
        <p:nvGraphicFramePr>
          <p:cNvPr id="104506" name="Group 58"/>
          <p:cNvGraphicFramePr>
            <a:graphicFrameLocks noGrp="1"/>
          </p:cNvGraphicFramePr>
          <p:nvPr/>
        </p:nvGraphicFramePr>
        <p:xfrm>
          <a:off x="3203575" y="547688"/>
          <a:ext cx="3744913" cy="2253299"/>
        </p:xfrm>
        <a:graphic>
          <a:graphicData uri="http://schemas.openxmlformats.org/drawingml/2006/table">
            <a:tbl>
              <a:tblPr/>
              <a:tblGrid>
                <a:gridCol w="649288"/>
                <a:gridCol w="503237"/>
                <a:gridCol w="649288"/>
                <a:gridCol w="719137"/>
                <a:gridCol w="576263"/>
                <a:gridCol w="647700"/>
              </a:tblGrid>
              <a:tr h="3952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412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4557" name="Text Box 109"/>
          <p:cNvSpPr txBox="1">
            <a:spLocks noChangeArrowheads="1"/>
          </p:cNvSpPr>
          <p:nvPr/>
        </p:nvSpPr>
        <p:spPr bwMode="auto">
          <a:xfrm>
            <a:off x="2795588" y="547688"/>
            <a:ext cx="3365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chemeClr val="bg2"/>
                </a:solidFill>
              </a:rPr>
              <a:t>1</a:t>
            </a:r>
          </a:p>
          <a:p>
            <a:r>
              <a:rPr lang="en-US" altLang="zh-TW" b="1">
                <a:solidFill>
                  <a:schemeClr val="bg2"/>
                </a:solidFill>
              </a:rPr>
              <a:t>2</a:t>
            </a:r>
          </a:p>
          <a:p>
            <a:r>
              <a:rPr lang="en-US" altLang="zh-TW" b="1">
                <a:solidFill>
                  <a:schemeClr val="bg2"/>
                </a:solidFill>
              </a:rPr>
              <a:t>3</a:t>
            </a:r>
          </a:p>
          <a:p>
            <a:r>
              <a:rPr lang="en-US" altLang="zh-TW" b="1">
                <a:solidFill>
                  <a:schemeClr val="bg2"/>
                </a:solidFill>
              </a:rPr>
              <a:t>4</a:t>
            </a:r>
          </a:p>
          <a:p>
            <a:r>
              <a:rPr lang="en-US" altLang="zh-TW" b="1">
                <a:solidFill>
                  <a:schemeClr val="bg2"/>
                </a:solidFill>
              </a:rPr>
              <a:t>5</a:t>
            </a:r>
          </a:p>
          <a:p>
            <a:r>
              <a:rPr lang="en-US" altLang="zh-TW" b="1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104558" name="Text Box 110"/>
          <p:cNvSpPr txBox="1">
            <a:spLocks noChangeArrowheads="1"/>
          </p:cNvSpPr>
          <p:nvPr/>
        </p:nvSpPr>
        <p:spPr bwMode="auto">
          <a:xfrm>
            <a:off x="3255963" y="115888"/>
            <a:ext cx="353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chemeClr val="bg2"/>
                </a:solidFill>
              </a:rPr>
              <a:t>0      1      2        3       4     5</a:t>
            </a:r>
          </a:p>
        </p:txBody>
      </p:sp>
      <p:sp>
        <p:nvSpPr>
          <p:cNvPr id="104559" name="Rectangle 111"/>
          <p:cNvSpPr>
            <a:spLocks noChangeArrowheads="1"/>
          </p:cNvSpPr>
          <p:nvPr/>
        </p:nvSpPr>
        <p:spPr bwMode="auto">
          <a:xfrm>
            <a:off x="6445250" y="4076700"/>
            <a:ext cx="576263" cy="3603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4560" name="Rectangle 112"/>
          <p:cNvSpPr>
            <a:spLocks noChangeArrowheads="1"/>
          </p:cNvSpPr>
          <p:nvPr/>
        </p:nvSpPr>
        <p:spPr bwMode="auto">
          <a:xfrm>
            <a:off x="7021513" y="4508500"/>
            <a:ext cx="719137" cy="3603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4561" name="Rectangle 113"/>
          <p:cNvSpPr>
            <a:spLocks noChangeArrowheads="1"/>
          </p:cNvSpPr>
          <p:nvPr/>
        </p:nvSpPr>
        <p:spPr bwMode="auto">
          <a:xfrm>
            <a:off x="7740650" y="4868863"/>
            <a:ext cx="576263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4562" name="Rectangle 114"/>
          <p:cNvSpPr>
            <a:spLocks noChangeArrowheads="1"/>
          </p:cNvSpPr>
          <p:nvPr/>
        </p:nvSpPr>
        <p:spPr bwMode="auto">
          <a:xfrm>
            <a:off x="8316913" y="5229225"/>
            <a:ext cx="647700" cy="431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4564" name="Line 116"/>
          <p:cNvSpPr>
            <a:spLocks noChangeShapeType="1"/>
          </p:cNvSpPr>
          <p:nvPr/>
        </p:nvSpPr>
        <p:spPr bwMode="auto">
          <a:xfrm>
            <a:off x="5724525" y="4365625"/>
            <a:ext cx="792163" cy="287338"/>
          </a:xfrm>
          <a:prstGeom prst="line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04565" name="Line 117"/>
          <p:cNvSpPr>
            <a:spLocks noChangeShapeType="1"/>
          </p:cNvSpPr>
          <p:nvPr/>
        </p:nvSpPr>
        <p:spPr bwMode="auto">
          <a:xfrm>
            <a:off x="6300788" y="4365625"/>
            <a:ext cx="215900" cy="647700"/>
          </a:xfrm>
          <a:prstGeom prst="line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04576" name="Text Box 128"/>
          <p:cNvSpPr txBox="1">
            <a:spLocks noChangeArrowheads="1"/>
          </p:cNvSpPr>
          <p:nvPr/>
        </p:nvSpPr>
        <p:spPr bwMode="auto">
          <a:xfrm>
            <a:off x="250825" y="5373688"/>
            <a:ext cx="40227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/>
              <a:t>E[1,2]=w(1,2)+  E[1,0]+E[2,2]</a:t>
            </a:r>
          </a:p>
          <a:p>
            <a:r>
              <a:rPr lang="en-US" altLang="zh-TW" b="1"/>
              <a:t>                           E[1,1]+E[3,2]</a:t>
            </a:r>
          </a:p>
          <a:p>
            <a:endParaRPr lang="en-US" altLang="zh-TW" b="1"/>
          </a:p>
        </p:txBody>
      </p:sp>
      <p:sp>
        <p:nvSpPr>
          <p:cNvPr id="104577" name="AutoShape 129"/>
          <p:cNvSpPr>
            <a:spLocks/>
          </p:cNvSpPr>
          <p:nvPr/>
        </p:nvSpPr>
        <p:spPr bwMode="auto">
          <a:xfrm>
            <a:off x="2339975" y="5300663"/>
            <a:ext cx="71438" cy="1008062"/>
          </a:xfrm>
          <a:prstGeom prst="leftBrace">
            <a:avLst>
              <a:gd name="adj1" fmla="val 117592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4579" name="Text Box 131"/>
          <p:cNvSpPr txBox="1">
            <a:spLocks noChangeArrowheads="1"/>
          </p:cNvSpPr>
          <p:nvPr/>
        </p:nvSpPr>
        <p:spPr bwMode="auto">
          <a:xfrm>
            <a:off x="1979613" y="4437063"/>
            <a:ext cx="987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root: 1</a:t>
            </a:r>
          </a:p>
        </p:txBody>
      </p:sp>
      <p:sp>
        <p:nvSpPr>
          <p:cNvPr id="104580" name="Line 132"/>
          <p:cNvSpPr>
            <a:spLocks noChangeShapeType="1"/>
          </p:cNvSpPr>
          <p:nvPr/>
        </p:nvSpPr>
        <p:spPr bwMode="auto">
          <a:xfrm>
            <a:off x="2700338" y="5013325"/>
            <a:ext cx="285750" cy="360363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04581" name="Text Box 133"/>
          <p:cNvSpPr txBox="1">
            <a:spLocks noChangeArrowheads="1"/>
          </p:cNvSpPr>
          <p:nvPr/>
        </p:nvSpPr>
        <p:spPr bwMode="auto">
          <a:xfrm>
            <a:off x="2268538" y="6356350"/>
            <a:ext cx="987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root: 2</a:t>
            </a:r>
          </a:p>
        </p:txBody>
      </p:sp>
      <p:sp>
        <p:nvSpPr>
          <p:cNvPr id="104582" name="Line 134"/>
          <p:cNvSpPr>
            <a:spLocks noChangeShapeType="1"/>
          </p:cNvSpPr>
          <p:nvPr/>
        </p:nvSpPr>
        <p:spPr bwMode="auto">
          <a:xfrm flipV="1">
            <a:off x="2700338" y="6165850"/>
            <a:ext cx="358775" cy="287338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1547813" y="3259138"/>
            <a:ext cx="3838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★</a:t>
            </a:r>
            <a:r>
              <a:rPr lang="en-US" altLang="zh-TW" b="1">
                <a:solidFill>
                  <a:srgbClr val="0000FF"/>
                </a:solidFill>
                <a:latin typeface="Arial" charset="0"/>
              </a:rPr>
              <a:t>Then we calculate E(i,j)</a:t>
            </a:r>
          </a:p>
        </p:txBody>
      </p:sp>
      <p:sp>
        <p:nvSpPr>
          <p:cNvPr id="106499" name="Rectangle 3"/>
          <p:cNvSpPr>
            <a:spLocks noChangeArrowheads="1"/>
          </p:cNvSpPr>
          <p:nvPr/>
        </p:nvSpPr>
        <p:spPr bwMode="auto">
          <a:xfrm>
            <a:off x="1692275" y="4797425"/>
            <a:ext cx="1020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  <a:latin typeface="Arial" charset="0"/>
              </a:rPr>
              <a:t>E(i,j)=</a:t>
            </a:r>
          </a:p>
        </p:txBody>
      </p:sp>
      <p:graphicFrame>
        <p:nvGraphicFramePr>
          <p:cNvPr id="106620" name="Group 124"/>
          <p:cNvGraphicFramePr>
            <a:graphicFrameLocks noGrp="1"/>
          </p:cNvGraphicFramePr>
          <p:nvPr/>
        </p:nvGraphicFramePr>
        <p:xfrm>
          <a:off x="3275013" y="4076700"/>
          <a:ext cx="3744912" cy="2253299"/>
        </p:xfrm>
        <a:graphic>
          <a:graphicData uri="http://schemas.openxmlformats.org/drawingml/2006/table">
            <a:tbl>
              <a:tblPr/>
              <a:tblGrid>
                <a:gridCol w="649287"/>
                <a:gridCol w="576263"/>
                <a:gridCol w="576262"/>
                <a:gridCol w="719138"/>
                <a:gridCol w="576262"/>
                <a:gridCol w="647700"/>
              </a:tblGrid>
              <a:tr h="3952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412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6551" name="Text Box 55"/>
          <p:cNvSpPr txBox="1">
            <a:spLocks noChangeArrowheads="1"/>
          </p:cNvSpPr>
          <p:nvPr/>
        </p:nvSpPr>
        <p:spPr bwMode="auto">
          <a:xfrm>
            <a:off x="2867025" y="4076700"/>
            <a:ext cx="3365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chemeClr val="bg2"/>
                </a:solidFill>
              </a:rPr>
              <a:t>1</a:t>
            </a:r>
          </a:p>
          <a:p>
            <a:r>
              <a:rPr lang="en-US" altLang="zh-TW" b="1">
                <a:solidFill>
                  <a:schemeClr val="bg2"/>
                </a:solidFill>
              </a:rPr>
              <a:t>2</a:t>
            </a:r>
          </a:p>
          <a:p>
            <a:r>
              <a:rPr lang="en-US" altLang="zh-TW" b="1">
                <a:solidFill>
                  <a:schemeClr val="bg2"/>
                </a:solidFill>
              </a:rPr>
              <a:t>3</a:t>
            </a:r>
          </a:p>
          <a:p>
            <a:r>
              <a:rPr lang="en-US" altLang="zh-TW" b="1">
                <a:solidFill>
                  <a:schemeClr val="bg2"/>
                </a:solidFill>
              </a:rPr>
              <a:t>4</a:t>
            </a:r>
          </a:p>
          <a:p>
            <a:r>
              <a:rPr lang="en-US" altLang="zh-TW" b="1">
                <a:solidFill>
                  <a:schemeClr val="bg2"/>
                </a:solidFill>
              </a:rPr>
              <a:t>5</a:t>
            </a:r>
          </a:p>
          <a:p>
            <a:r>
              <a:rPr lang="en-US" altLang="zh-TW" b="1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106552" name="Text Box 56"/>
          <p:cNvSpPr txBox="1">
            <a:spLocks noChangeArrowheads="1"/>
          </p:cNvSpPr>
          <p:nvPr/>
        </p:nvSpPr>
        <p:spPr bwMode="auto">
          <a:xfrm>
            <a:off x="3327400" y="3644900"/>
            <a:ext cx="353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chemeClr val="bg2"/>
                </a:solidFill>
              </a:rPr>
              <a:t>0      1      2        3       4     5</a:t>
            </a:r>
          </a:p>
        </p:txBody>
      </p:sp>
      <p:sp>
        <p:nvSpPr>
          <p:cNvPr id="106553" name="Rectangle 57"/>
          <p:cNvSpPr>
            <a:spLocks noChangeArrowheads="1"/>
          </p:cNvSpPr>
          <p:nvPr/>
        </p:nvSpPr>
        <p:spPr bwMode="auto">
          <a:xfrm>
            <a:off x="1620838" y="1268413"/>
            <a:ext cx="105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  <a:latin typeface="Arial" charset="0"/>
              </a:rPr>
              <a:t>w(i,j)=</a:t>
            </a:r>
          </a:p>
        </p:txBody>
      </p:sp>
      <p:graphicFrame>
        <p:nvGraphicFramePr>
          <p:cNvPr id="106554" name="Group 58"/>
          <p:cNvGraphicFramePr>
            <a:graphicFrameLocks noGrp="1"/>
          </p:cNvGraphicFramePr>
          <p:nvPr/>
        </p:nvGraphicFramePr>
        <p:xfrm>
          <a:off x="3203575" y="547688"/>
          <a:ext cx="3744913" cy="2253299"/>
        </p:xfrm>
        <a:graphic>
          <a:graphicData uri="http://schemas.openxmlformats.org/drawingml/2006/table">
            <a:tbl>
              <a:tblPr/>
              <a:tblGrid>
                <a:gridCol w="649288"/>
                <a:gridCol w="503237"/>
                <a:gridCol w="649288"/>
                <a:gridCol w="719137"/>
                <a:gridCol w="576263"/>
                <a:gridCol w="647700"/>
              </a:tblGrid>
              <a:tr h="3952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412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6605" name="Text Box 109"/>
          <p:cNvSpPr txBox="1">
            <a:spLocks noChangeArrowheads="1"/>
          </p:cNvSpPr>
          <p:nvPr/>
        </p:nvSpPr>
        <p:spPr bwMode="auto">
          <a:xfrm>
            <a:off x="2795588" y="547688"/>
            <a:ext cx="3365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chemeClr val="bg2"/>
                </a:solidFill>
              </a:rPr>
              <a:t>1</a:t>
            </a:r>
          </a:p>
          <a:p>
            <a:r>
              <a:rPr lang="en-US" altLang="zh-TW" b="1">
                <a:solidFill>
                  <a:schemeClr val="bg2"/>
                </a:solidFill>
              </a:rPr>
              <a:t>2</a:t>
            </a:r>
          </a:p>
          <a:p>
            <a:r>
              <a:rPr lang="en-US" altLang="zh-TW" b="1">
                <a:solidFill>
                  <a:schemeClr val="bg2"/>
                </a:solidFill>
              </a:rPr>
              <a:t>3</a:t>
            </a:r>
          </a:p>
          <a:p>
            <a:r>
              <a:rPr lang="en-US" altLang="zh-TW" b="1">
                <a:solidFill>
                  <a:schemeClr val="bg2"/>
                </a:solidFill>
              </a:rPr>
              <a:t>4</a:t>
            </a:r>
          </a:p>
          <a:p>
            <a:r>
              <a:rPr lang="en-US" altLang="zh-TW" b="1">
                <a:solidFill>
                  <a:schemeClr val="bg2"/>
                </a:solidFill>
              </a:rPr>
              <a:t>5</a:t>
            </a:r>
          </a:p>
          <a:p>
            <a:r>
              <a:rPr lang="en-US" altLang="zh-TW" b="1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106606" name="Text Box 110"/>
          <p:cNvSpPr txBox="1">
            <a:spLocks noChangeArrowheads="1"/>
          </p:cNvSpPr>
          <p:nvPr/>
        </p:nvSpPr>
        <p:spPr bwMode="auto">
          <a:xfrm>
            <a:off x="3255963" y="115888"/>
            <a:ext cx="353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chemeClr val="bg2"/>
                </a:solidFill>
              </a:rPr>
              <a:t>0      1      2        3       4     5</a:t>
            </a:r>
          </a:p>
        </p:txBody>
      </p:sp>
      <p:sp>
        <p:nvSpPr>
          <p:cNvPr id="106607" name="Rectangle 111"/>
          <p:cNvSpPr>
            <a:spLocks noChangeArrowheads="1"/>
          </p:cNvSpPr>
          <p:nvPr/>
        </p:nvSpPr>
        <p:spPr bwMode="auto">
          <a:xfrm>
            <a:off x="5076825" y="4076700"/>
            <a:ext cx="719138" cy="3603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6608" name="Rectangle 112"/>
          <p:cNvSpPr>
            <a:spLocks noChangeArrowheads="1"/>
          </p:cNvSpPr>
          <p:nvPr/>
        </p:nvSpPr>
        <p:spPr bwMode="auto">
          <a:xfrm>
            <a:off x="5795963" y="4508500"/>
            <a:ext cx="576262" cy="3603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6609" name="Rectangle 113"/>
          <p:cNvSpPr>
            <a:spLocks noChangeArrowheads="1"/>
          </p:cNvSpPr>
          <p:nvPr/>
        </p:nvSpPr>
        <p:spPr bwMode="auto">
          <a:xfrm>
            <a:off x="6372225" y="4868863"/>
            <a:ext cx="647700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6624" name="Oval 128"/>
          <p:cNvSpPr>
            <a:spLocks noChangeArrowheads="1"/>
          </p:cNvSpPr>
          <p:nvPr/>
        </p:nvSpPr>
        <p:spPr bwMode="auto">
          <a:xfrm>
            <a:off x="7980363" y="3527425"/>
            <a:ext cx="431800" cy="431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4</a:t>
            </a:r>
          </a:p>
        </p:txBody>
      </p:sp>
      <p:sp>
        <p:nvSpPr>
          <p:cNvPr id="106625" name="Line 129"/>
          <p:cNvSpPr>
            <a:spLocks noChangeShapeType="1"/>
          </p:cNvSpPr>
          <p:nvPr/>
        </p:nvSpPr>
        <p:spPr bwMode="auto">
          <a:xfrm>
            <a:off x="8340725" y="3887788"/>
            <a:ext cx="215900" cy="2889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06626" name="Text Box 130"/>
          <p:cNvSpPr txBox="1">
            <a:spLocks noChangeArrowheads="1"/>
          </p:cNvSpPr>
          <p:nvPr/>
        </p:nvSpPr>
        <p:spPr bwMode="auto">
          <a:xfrm>
            <a:off x="8483600" y="41036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5</a:t>
            </a:r>
          </a:p>
        </p:txBody>
      </p:sp>
      <p:sp>
        <p:nvSpPr>
          <p:cNvPr id="106627" name="Line 131"/>
          <p:cNvSpPr>
            <a:spLocks noChangeShapeType="1"/>
          </p:cNvSpPr>
          <p:nvPr/>
        </p:nvSpPr>
        <p:spPr bwMode="auto">
          <a:xfrm flipH="1">
            <a:off x="7835900" y="3887788"/>
            <a:ext cx="215900" cy="2889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06628" name="Text Box 132"/>
          <p:cNvSpPr txBox="1">
            <a:spLocks noChangeArrowheads="1"/>
          </p:cNvSpPr>
          <p:nvPr/>
        </p:nvSpPr>
        <p:spPr bwMode="auto">
          <a:xfrm>
            <a:off x="8027988" y="48688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3</a:t>
            </a:r>
          </a:p>
        </p:txBody>
      </p:sp>
      <p:sp>
        <p:nvSpPr>
          <p:cNvPr id="106629" name="Oval 133"/>
          <p:cNvSpPr>
            <a:spLocks noChangeArrowheads="1"/>
          </p:cNvSpPr>
          <p:nvPr/>
        </p:nvSpPr>
        <p:spPr bwMode="auto">
          <a:xfrm>
            <a:off x="7600950" y="4149725"/>
            <a:ext cx="431800" cy="431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2</a:t>
            </a:r>
          </a:p>
        </p:txBody>
      </p:sp>
      <p:sp>
        <p:nvSpPr>
          <p:cNvPr id="106630" name="Oval 134"/>
          <p:cNvSpPr>
            <a:spLocks noChangeArrowheads="1"/>
          </p:cNvSpPr>
          <p:nvPr/>
        </p:nvSpPr>
        <p:spPr bwMode="auto">
          <a:xfrm>
            <a:off x="5292725" y="4868863"/>
            <a:ext cx="503238" cy="360362"/>
          </a:xfrm>
          <a:prstGeom prst="ellips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6631" name="Oval 135"/>
          <p:cNvSpPr>
            <a:spLocks noChangeArrowheads="1"/>
          </p:cNvSpPr>
          <p:nvPr/>
        </p:nvSpPr>
        <p:spPr bwMode="auto">
          <a:xfrm>
            <a:off x="3995738" y="4076700"/>
            <a:ext cx="503237" cy="360363"/>
          </a:xfrm>
          <a:prstGeom prst="ellips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6632" name="Line 136"/>
          <p:cNvSpPr>
            <a:spLocks noChangeShapeType="1"/>
          </p:cNvSpPr>
          <p:nvPr/>
        </p:nvSpPr>
        <p:spPr bwMode="auto">
          <a:xfrm>
            <a:off x="7956550" y="4508500"/>
            <a:ext cx="215900" cy="3603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06633" name="Text Box 137"/>
          <p:cNvSpPr txBox="1">
            <a:spLocks noChangeArrowheads="1"/>
          </p:cNvSpPr>
          <p:nvPr/>
        </p:nvSpPr>
        <p:spPr bwMode="auto">
          <a:xfrm>
            <a:off x="7331075" y="48434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1</a:t>
            </a:r>
          </a:p>
        </p:txBody>
      </p:sp>
      <p:sp>
        <p:nvSpPr>
          <p:cNvPr id="106634" name="Line 138"/>
          <p:cNvSpPr>
            <a:spLocks noChangeShapeType="1"/>
          </p:cNvSpPr>
          <p:nvPr/>
        </p:nvSpPr>
        <p:spPr bwMode="auto">
          <a:xfrm flipH="1">
            <a:off x="7524750" y="4508500"/>
            <a:ext cx="142875" cy="3603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1547813" y="3259138"/>
            <a:ext cx="3838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★</a:t>
            </a:r>
            <a:r>
              <a:rPr lang="en-US" altLang="zh-TW" b="1">
                <a:solidFill>
                  <a:srgbClr val="0000FF"/>
                </a:solidFill>
                <a:latin typeface="Arial" charset="0"/>
              </a:rPr>
              <a:t>Then we calculate E(i,j)</a:t>
            </a:r>
          </a:p>
        </p:txBody>
      </p:sp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1692275" y="4797425"/>
            <a:ext cx="1020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  <a:latin typeface="Arial" charset="0"/>
              </a:rPr>
              <a:t>E(i,j)=</a:t>
            </a:r>
          </a:p>
        </p:txBody>
      </p:sp>
      <p:graphicFrame>
        <p:nvGraphicFramePr>
          <p:cNvPr id="108668" name="Group 124"/>
          <p:cNvGraphicFramePr>
            <a:graphicFrameLocks noGrp="1"/>
          </p:cNvGraphicFramePr>
          <p:nvPr/>
        </p:nvGraphicFramePr>
        <p:xfrm>
          <a:off x="3275013" y="4076700"/>
          <a:ext cx="3744912" cy="2253299"/>
        </p:xfrm>
        <a:graphic>
          <a:graphicData uri="http://schemas.openxmlformats.org/drawingml/2006/table">
            <a:tbl>
              <a:tblPr/>
              <a:tblGrid>
                <a:gridCol w="649287"/>
                <a:gridCol w="576263"/>
                <a:gridCol w="576262"/>
                <a:gridCol w="719138"/>
                <a:gridCol w="576262"/>
                <a:gridCol w="647700"/>
              </a:tblGrid>
              <a:tr h="3952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1.75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412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8599" name="Text Box 55"/>
          <p:cNvSpPr txBox="1">
            <a:spLocks noChangeArrowheads="1"/>
          </p:cNvSpPr>
          <p:nvPr/>
        </p:nvSpPr>
        <p:spPr bwMode="auto">
          <a:xfrm>
            <a:off x="2867025" y="4076700"/>
            <a:ext cx="3365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chemeClr val="bg2"/>
                </a:solidFill>
              </a:rPr>
              <a:t>1</a:t>
            </a:r>
          </a:p>
          <a:p>
            <a:r>
              <a:rPr lang="en-US" altLang="zh-TW" b="1">
                <a:solidFill>
                  <a:schemeClr val="bg2"/>
                </a:solidFill>
              </a:rPr>
              <a:t>2</a:t>
            </a:r>
          </a:p>
          <a:p>
            <a:r>
              <a:rPr lang="en-US" altLang="zh-TW" b="1">
                <a:solidFill>
                  <a:schemeClr val="bg2"/>
                </a:solidFill>
              </a:rPr>
              <a:t>3</a:t>
            </a:r>
          </a:p>
          <a:p>
            <a:r>
              <a:rPr lang="en-US" altLang="zh-TW" b="1">
                <a:solidFill>
                  <a:schemeClr val="bg2"/>
                </a:solidFill>
              </a:rPr>
              <a:t>4</a:t>
            </a:r>
          </a:p>
          <a:p>
            <a:r>
              <a:rPr lang="en-US" altLang="zh-TW" b="1">
                <a:solidFill>
                  <a:schemeClr val="bg2"/>
                </a:solidFill>
              </a:rPr>
              <a:t>5</a:t>
            </a:r>
          </a:p>
          <a:p>
            <a:r>
              <a:rPr lang="en-US" altLang="zh-TW" b="1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108600" name="Text Box 56"/>
          <p:cNvSpPr txBox="1">
            <a:spLocks noChangeArrowheads="1"/>
          </p:cNvSpPr>
          <p:nvPr/>
        </p:nvSpPr>
        <p:spPr bwMode="auto">
          <a:xfrm>
            <a:off x="3327400" y="3644900"/>
            <a:ext cx="353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chemeClr val="bg2"/>
                </a:solidFill>
              </a:rPr>
              <a:t>0      1      2        3       4     5</a:t>
            </a:r>
          </a:p>
        </p:txBody>
      </p:sp>
      <p:sp>
        <p:nvSpPr>
          <p:cNvPr id="108601" name="Rectangle 57"/>
          <p:cNvSpPr>
            <a:spLocks noChangeArrowheads="1"/>
          </p:cNvSpPr>
          <p:nvPr/>
        </p:nvSpPr>
        <p:spPr bwMode="auto">
          <a:xfrm>
            <a:off x="1620838" y="1268413"/>
            <a:ext cx="105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  <a:latin typeface="Arial" charset="0"/>
              </a:rPr>
              <a:t>w(i,j)=</a:t>
            </a:r>
          </a:p>
        </p:txBody>
      </p:sp>
      <p:graphicFrame>
        <p:nvGraphicFramePr>
          <p:cNvPr id="108602" name="Group 58"/>
          <p:cNvGraphicFramePr>
            <a:graphicFrameLocks noGrp="1"/>
          </p:cNvGraphicFramePr>
          <p:nvPr/>
        </p:nvGraphicFramePr>
        <p:xfrm>
          <a:off x="3203575" y="547688"/>
          <a:ext cx="3744913" cy="2253299"/>
        </p:xfrm>
        <a:graphic>
          <a:graphicData uri="http://schemas.openxmlformats.org/drawingml/2006/table">
            <a:tbl>
              <a:tblPr/>
              <a:tblGrid>
                <a:gridCol w="649288"/>
                <a:gridCol w="503237"/>
                <a:gridCol w="649288"/>
                <a:gridCol w="719137"/>
                <a:gridCol w="576263"/>
                <a:gridCol w="647700"/>
              </a:tblGrid>
              <a:tr h="3952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412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8653" name="Text Box 109"/>
          <p:cNvSpPr txBox="1">
            <a:spLocks noChangeArrowheads="1"/>
          </p:cNvSpPr>
          <p:nvPr/>
        </p:nvSpPr>
        <p:spPr bwMode="auto">
          <a:xfrm>
            <a:off x="2795588" y="547688"/>
            <a:ext cx="3365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chemeClr val="bg2"/>
                </a:solidFill>
              </a:rPr>
              <a:t>1</a:t>
            </a:r>
          </a:p>
          <a:p>
            <a:r>
              <a:rPr lang="en-US" altLang="zh-TW" b="1">
                <a:solidFill>
                  <a:schemeClr val="bg2"/>
                </a:solidFill>
              </a:rPr>
              <a:t>2</a:t>
            </a:r>
          </a:p>
          <a:p>
            <a:r>
              <a:rPr lang="en-US" altLang="zh-TW" b="1">
                <a:solidFill>
                  <a:schemeClr val="bg2"/>
                </a:solidFill>
              </a:rPr>
              <a:t>3</a:t>
            </a:r>
          </a:p>
          <a:p>
            <a:r>
              <a:rPr lang="en-US" altLang="zh-TW" b="1">
                <a:solidFill>
                  <a:schemeClr val="bg2"/>
                </a:solidFill>
              </a:rPr>
              <a:t>4</a:t>
            </a:r>
          </a:p>
          <a:p>
            <a:r>
              <a:rPr lang="en-US" altLang="zh-TW" b="1">
                <a:solidFill>
                  <a:schemeClr val="bg2"/>
                </a:solidFill>
              </a:rPr>
              <a:t>5</a:t>
            </a:r>
          </a:p>
          <a:p>
            <a:r>
              <a:rPr lang="en-US" altLang="zh-TW" b="1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108654" name="Text Box 110"/>
          <p:cNvSpPr txBox="1">
            <a:spLocks noChangeArrowheads="1"/>
          </p:cNvSpPr>
          <p:nvPr/>
        </p:nvSpPr>
        <p:spPr bwMode="auto">
          <a:xfrm>
            <a:off x="3255963" y="115888"/>
            <a:ext cx="353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chemeClr val="bg2"/>
                </a:solidFill>
              </a:rPr>
              <a:t>0      1      2        3       4     5</a:t>
            </a:r>
          </a:p>
        </p:txBody>
      </p:sp>
      <p:sp>
        <p:nvSpPr>
          <p:cNvPr id="108655" name="Rectangle 111"/>
          <p:cNvSpPr>
            <a:spLocks noChangeArrowheads="1"/>
          </p:cNvSpPr>
          <p:nvPr/>
        </p:nvSpPr>
        <p:spPr bwMode="auto">
          <a:xfrm>
            <a:off x="5797550" y="4076700"/>
            <a:ext cx="574675" cy="3603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8656" name="Rectangle 112"/>
          <p:cNvSpPr>
            <a:spLocks noChangeArrowheads="1"/>
          </p:cNvSpPr>
          <p:nvPr/>
        </p:nvSpPr>
        <p:spPr bwMode="auto">
          <a:xfrm>
            <a:off x="6372225" y="4508500"/>
            <a:ext cx="647700" cy="3603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1547813" y="3259138"/>
            <a:ext cx="3838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★</a:t>
            </a:r>
            <a:r>
              <a:rPr lang="en-US" altLang="zh-TW" b="1">
                <a:solidFill>
                  <a:srgbClr val="0000FF"/>
                </a:solidFill>
                <a:latin typeface="Arial" charset="0"/>
              </a:rPr>
              <a:t>Then we calculate E(i,j)</a:t>
            </a:r>
          </a:p>
        </p:txBody>
      </p:sp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1692275" y="4797425"/>
            <a:ext cx="1020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  <a:latin typeface="Arial" charset="0"/>
              </a:rPr>
              <a:t>E(i,j)=</a:t>
            </a:r>
          </a:p>
        </p:txBody>
      </p:sp>
      <p:graphicFrame>
        <p:nvGraphicFramePr>
          <p:cNvPr id="110715" name="Group 123"/>
          <p:cNvGraphicFramePr>
            <a:graphicFrameLocks noGrp="1"/>
          </p:cNvGraphicFramePr>
          <p:nvPr/>
        </p:nvGraphicFramePr>
        <p:xfrm>
          <a:off x="3275013" y="4076700"/>
          <a:ext cx="3744912" cy="2253299"/>
        </p:xfrm>
        <a:graphic>
          <a:graphicData uri="http://schemas.openxmlformats.org/drawingml/2006/table">
            <a:tbl>
              <a:tblPr/>
              <a:tblGrid>
                <a:gridCol w="649287"/>
                <a:gridCol w="576263"/>
                <a:gridCol w="576262"/>
                <a:gridCol w="719138"/>
                <a:gridCol w="576262"/>
                <a:gridCol w="647700"/>
              </a:tblGrid>
              <a:tr h="3952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1.75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2.75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1412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sp>
        <p:nvSpPr>
          <p:cNvPr id="110647" name="Text Box 55"/>
          <p:cNvSpPr txBox="1">
            <a:spLocks noChangeArrowheads="1"/>
          </p:cNvSpPr>
          <p:nvPr/>
        </p:nvSpPr>
        <p:spPr bwMode="auto">
          <a:xfrm>
            <a:off x="2867025" y="4076700"/>
            <a:ext cx="3365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chemeClr val="bg2"/>
                </a:solidFill>
              </a:rPr>
              <a:t>1</a:t>
            </a:r>
          </a:p>
          <a:p>
            <a:r>
              <a:rPr lang="en-US" altLang="zh-TW" b="1">
                <a:solidFill>
                  <a:schemeClr val="bg2"/>
                </a:solidFill>
              </a:rPr>
              <a:t>2</a:t>
            </a:r>
          </a:p>
          <a:p>
            <a:r>
              <a:rPr lang="en-US" altLang="zh-TW" b="1">
                <a:solidFill>
                  <a:schemeClr val="bg2"/>
                </a:solidFill>
              </a:rPr>
              <a:t>3</a:t>
            </a:r>
          </a:p>
          <a:p>
            <a:r>
              <a:rPr lang="en-US" altLang="zh-TW" b="1">
                <a:solidFill>
                  <a:schemeClr val="bg2"/>
                </a:solidFill>
              </a:rPr>
              <a:t>4</a:t>
            </a:r>
          </a:p>
          <a:p>
            <a:r>
              <a:rPr lang="en-US" altLang="zh-TW" b="1">
                <a:solidFill>
                  <a:schemeClr val="bg2"/>
                </a:solidFill>
              </a:rPr>
              <a:t>5</a:t>
            </a:r>
          </a:p>
          <a:p>
            <a:r>
              <a:rPr lang="en-US" altLang="zh-TW" b="1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110648" name="Text Box 56"/>
          <p:cNvSpPr txBox="1">
            <a:spLocks noChangeArrowheads="1"/>
          </p:cNvSpPr>
          <p:nvPr/>
        </p:nvSpPr>
        <p:spPr bwMode="auto">
          <a:xfrm>
            <a:off x="3327400" y="3644900"/>
            <a:ext cx="353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chemeClr val="bg2"/>
                </a:solidFill>
              </a:rPr>
              <a:t>0      1      2        3       4     5</a:t>
            </a:r>
          </a:p>
        </p:txBody>
      </p:sp>
      <p:sp>
        <p:nvSpPr>
          <p:cNvPr id="110649" name="Rectangle 57"/>
          <p:cNvSpPr>
            <a:spLocks noChangeArrowheads="1"/>
          </p:cNvSpPr>
          <p:nvPr/>
        </p:nvSpPr>
        <p:spPr bwMode="auto">
          <a:xfrm>
            <a:off x="1620838" y="1268413"/>
            <a:ext cx="105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  <a:latin typeface="Arial" charset="0"/>
              </a:rPr>
              <a:t>w(i,j)=</a:t>
            </a:r>
          </a:p>
        </p:txBody>
      </p:sp>
      <p:graphicFrame>
        <p:nvGraphicFramePr>
          <p:cNvPr id="110650" name="Group 58"/>
          <p:cNvGraphicFramePr>
            <a:graphicFrameLocks noGrp="1"/>
          </p:cNvGraphicFramePr>
          <p:nvPr/>
        </p:nvGraphicFramePr>
        <p:xfrm>
          <a:off x="3203575" y="547688"/>
          <a:ext cx="3744913" cy="2253299"/>
        </p:xfrm>
        <a:graphic>
          <a:graphicData uri="http://schemas.openxmlformats.org/drawingml/2006/table">
            <a:tbl>
              <a:tblPr/>
              <a:tblGrid>
                <a:gridCol w="649288"/>
                <a:gridCol w="503237"/>
                <a:gridCol w="649288"/>
                <a:gridCol w="719137"/>
                <a:gridCol w="576263"/>
                <a:gridCol w="647700"/>
              </a:tblGrid>
              <a:tr h="3952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412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0701" name="Text Box 109"/>
          <p:cNvSpPr txBox="1">
            <a:spLocks noChangeArrowheads="1"/>
          </p:cNvSpPr>
          <p:nvPr/>
        </p:nvSpPr>
        <p:spPr bwMode="auto">
          <a:xfrm>
            <a:off x="2795588" y="547688"/>
            <a:ext cx="3365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chemeClr val="bg2"/>
                </a:solidFill>
              </a:rPr>
              <a:t>1</a:t>
            </a:r>
          </a:p>
          <a:p>
            <a:r>
              <a:rPr lang="en-US" altLang="zh-TW" b="1">
                <a:solidFill>
                  <a:schemeClr val="bg2"/>
                </a:solidFill>
              </a:rPr>
              <a:t>2</a:t>
            </a:r>
          </a:p>
          <a:p>
            <a:r>
              <a:rPr lang="en-US" altLang="zh-TW" b="1">
                <a:solidFill>
                  <a:schemeClr val="bg2"/>
                </a:solidFill>
              </a:rPr>
              <a:t>3</a:t>
            </a:r>
          </a:p>
          <a:p>
            <a:r>
              <a:rPr lang="en-US" altLang="zh-TW" b="1">
                <a:solidFill>
                  <a:schemeClr val="bg2"/>
                </a:solidFill>
              </a:rPr>
              <a:t>4</a:t>
            </a:r>
          </a:p>
          <a:p>
            <a:r>
              <a:rPr lang="en-US" altLang="zh-TW" b="1">
                <a:solidFill>
                  <a:schemeClr val="bg2"/>
                </a:solidFill>
              </a:rPr>
              <a:t>5</a:t>
            </a:r>
          </a:p>
          <a:p>
            <a:r>
              <a:rPr lang="en-US" altLang="zh-TW" b="1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110702" name="Text Box 110"/>
          <p:cNvSpPr txBox="1">
            <a:spLocks noChangeArrowheads="1"/>
          </p:cNvSpPr>
          <p:nvPr/>
        </p:nvSpPr>
        <p:spPr bwMode="auto">
          <a:xfrm>
            <a:off x="3255963" y="115888"/>
            <a:ext cx="353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chemeClr val="bg2"/>
                </a:solidFill>
              </a:rPr>
              <a:t>0      1      2        3       4     5</a:t>
            </a:r>
          </a:p>
        </p:txBody>
      </p:sp>
      <p:sp>
        <p:nvSpPr>
          <p:cNvPr id="110703" name="Rectangle 111"/>
          <p:cNvSpPr>
            <a:spLocks noChangeArrowheads="1"/>
          </p:cNvSpPr>
          <p:nvPr/>
        </p:nvSpPr>
        <p:spPr bwMode="auto">
          <a:xfrm>
            <a:off x="6373813" y="4076700"/>
            <a:ext cx="646112" cy="3603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0716" name="Oval 124"/>
          <p:cNvSpPr>
            <a:spLocks noChangeArrowheads="1"/>
          </p:cNvSpPr>
          <p:nvPr/>
        </p:nvSpPr>
        <p:spPr bwMode="auto">
          <a:xfrm>
            <a:off x="6516688" y="5661025"/>
            <a:ext cx="503237" cy="360363"/>
          </a:xfrm>
          <a:prstGeom prst="ellips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0717" name="Oval 125"/>
          <p:cNvSpPr>
            <a:spLocks noChangeArrowheads="1"/>
          </p:cNvSpPr>
          <p:nvPr/>
        </p:nvSpPr>
        <p:spPr bwMode="auto">
          <a:xfrm>
            <a:off x="5292725" y="4076700"/>
            <a:ext cx="503238" cy="360363"/>
          </a:xfrm>
          <a:prstGeom prst="ellips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0719" name="Rectangle 127"/>
          <p:cNvSpPr>
            <a:spLocks noChangeArrowheads="1"/>
          </p:cNvSpPr>
          <p:nvPr/>
        </p:nvSpPr>
        <p:spPr bwMode="auto">
          <a:xfrm>
            <a:off x="6011863" y="3644900"/>
            <a:ext cx="360362" cy="3603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0720" name="Oval 128"/>
          <p:cNvSpPr>
            <a:spLocks noChangeArrowheads="1"/>
          </p:cNvSpPr>
          <p:nvPr/>
        </p:nvSpPr>
        <p:spPr bwMode="auto">
          <a:xfrm>
            <a:off x="7956550" y="3500438"/>
            <a:ext cx="431800" cy="431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4</a:t>
            </a:r>
          </a:p>
        </p:txBody>
      </p:sp>
      <p:sp>
        <p:nvSpPr>
          <p:cNvPr id="110721" name="Line 129"/>
          <p:cNvSpPr>
            <a:spLocks noChangeShapeType="1"/>
          </p:cNvSpPr>
          <p:nvPr/>
        </p:nvSpPr>
        <p:spPr bwMode="auto">
          <a:xfrm>
            <a:off x="8316913" y="3860800"/>
            <a:ext cx="215900" cy="2889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10722" name="Text Box 130"/>
          <p:cNvSpPr txBox="1">
            <a:spLocks noChangeArrowheads="1"/>
          </p:cNvSpPr>
          <p:nvPr/>
        </p:nvSpPr>
        <p:spPr bwMode="auto">
          <a:xfrm>
            <a:off x="8459788" y="40767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5</a:t>
            </a:r>
          </a:p>
        </p:txBody>
      </p:sp>
      <p:sp>
        <p:nvSpPr>
          <p:cNvPr id="110723" name="Line 131"/>
          <p:cNvSpPr>
            <a:spLocks noChangeShapeType="1"/>
          </p:cNvSpPr>
          <p:nvPr/>
        </p:nvSpPr>
        <p:spPr bwMode="auto">
          <a:xfrm flipH="1">
            <a:off x="7812088" y="3860800"/>
            <a:ext cx="215900" cy="2889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10724" name="Text Box 132"/>
          <p:cNvSpPr txBox="1">
            <a:spLocks noChangeArrowheads="1"/>
          </p:cNvSpPr>
          <p:nvPr/>
        </p:nvSpPr>
        <p:spPr bwMode="auto">
          <a:xfrm>
            <a:off x="7432675" y="4097338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1,2,3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ctrTitle" sz="quarter"/>
          </p:nvPr>
        </p:nvSpPr>
        <p:spPr>
          <a:xfrm>
            <a:off x="971600" y="2132856"/>
            <a:ext cx="7772400" cy="1143000"/>
          </a:xfrm>
        </p:spPr>
        <p:txBody>
          <a:bodyPr/>
          <a:lstStyle/>
          <a:p>
            <a:r>
              <a:rPr lang="en-US" altLang="zh-TW" dirty="0" smtClean="0"/>
              <a:t>Maximum </a:t>
            </a:r>
            <a:r>
              <a:rPr lang="en-US" altLang="zh-TW" dirty="0" err="1" smtClean="0"/>
              <a:t>Subarray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(Dynamic Programming)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239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圖說文字 8"/>
          <p:cNvSpPr/>
          <p:nvPr/>
        </p:nvSpPr>
        <p:spPr bwMode="auto">
          <a:xfrm>
            <a:off x="4355976" y="4149080"/>
            <a:ext cx="1872208" cy="720080"/>
          </a:xfrm>
          <a:prstGeom prst="wedgeRectCallout">
            <a:avLst>
              <a:gd name="adj1" fmla="val -59349"/>
              <a:gd name="adj2" fmla="val 129587"/>
            </a:avLst>
          </a:prstGeom>
          <a:solidFill>
            <a:srgbClr val="FFFF66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" name="矩形圖說文字 6"/>
          <p:cNvSpPr/>
          <p:nvPr/>
        </p:nvSpPr>
        <p:spPr bwMode="auto">
          <a:xfrm>
            <a:off x="6372200" y="4149080"/>
            <a:ext cx="1800200" cy="720080"/>
          </a:xfrm>
          <a:prstGeom prst="wedgeRectCallout">
            <a:avLst>
              <a:gd name="adj1" fmla="val -2982"/>
              <a:gd name="adj2" fmla="val 135543"/>
            </a:avLst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5616" y="476672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Summary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484784"/>
            <a:ext cx="8244408" cy="4191000"/>
          </a:xfrm>
        </p:spPr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OPT(n)</a:t>
            </a:r>
            <a:r>
              <a:rPr lang="en-US" altLang="zh-TW" dirty="0"/>
              <a:t>: indicates optimal sum of a </a:t>
            </a:r>
            <a:r>
              <a:rPr lang="en-US" altLang="zh-TW" dirty="0" err="1"/>
              <a:t>subarray</a:t>
            </a:r>
            <a:r>
              <a:rPr lang="en-US" altLang="zh-TW" dirty="0"/>
              <a:t> in array A[n</a:t>
            </a:r>
            <a:r>
              <a:rPr lang="en-US" altLang="zh-TW" dirty="0" smtClean="0"/>
              <a:t>]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OPT</a:t>
            </a:r>
            <a:r>
              <a:rPr lang="en-US" altLang="zh-TW" baseline="30000" dirty="0">
                <a:solidFill>
                  <a:srgbClr val="FF0000"/>
                </a:solidFill>
              </a:rPr>
              <a:t>*</a:t>
            </a:r>
            <a:r>
              <a:rPr lang="en-US" altLang="zh-TW" dirty="0">
                <a:solidFill>
                  <a:srgbClr val="FF0000"/>
                </a:solidFill>
              </a:rPr>
              <a:t>(n)</a:t>
            </a:r>
            <a:r>
              <a:rPr lang="en-US" altLang="zh-TW" dirty="0"/>
              <a:t>: indicates </a:t>
            </a:r>
            <a:r>
              <a:rPr lang="en-US" altLang="zh-TW" dirty="0" smtClean="0"/>
              <a:t>max </a:t>
            </a:r>
            <a:r>
              <a:rPr lang="en-US" altLang="zh-TW" dirty="0"/>
              <a:t>sum of a </a:t>
            </a:r>
            <a:r>
              <a:rPr lang="en-US" altLang="zh-TW" dirty="0" err="1"/>
              <a:t>subarray</a:t>
            </a:r>
            <a:r>
              <a:rPr lang="en-US" altLang="zh-TW" dirty="0"/>
              <a:t> </a:t>
            </a:r>
            <a:r>
              <a:rPr lang="en-US" altLang="zh-TW" dirty="0" smtClean="0"/>
              <a:t>with </a:t>
            </a:r>
            <a:r>
              <a:rPr lang="en-US" altLang="zh-TW" u="sng" dirty="0" smtClean="0">
                <a:solidFill>
                  <a:srgbClr val="FF0000"/>
                </a:solidFill>
              </a:rPr>
              <a:t>ending </a:t>
            </a:r>
            <a:r>
              <a:rPr lang="en-US" altLang="zh-TW" u="sng" dirty="0">
                <a:solidFill>
                  <a:srgbClr val="FF0000"/>
                </a:solidFill>
              </a:rPr>
              <a:t>at A[n]</a:t>
            </a:r>
          </a:p>
          <a:p>
            <a:pPr marL="0" indent="0">
              <a:buNone/>
            </a:pPr>
            <a:endParaRPr lang="pt-BR" altLang="zh-TW" sz="3600" dirty="0"/>
          </a:p>
          <a:p>
            <a:r>
              <a:rPr lang="pt-BR" altLang="zh-TW" sz="3600" dirty="0" smtClean="0"/>
              <a:t>OPT(n</a:t>
            </a:r>
            <a:r>
              <a:rPr lang="pt-BR" altLang="zh-TW" sz="3600" dirty="0"/>
              <a:t>) = </a:t>
            </a:r>
            <a:r>
              <a:rPr lang="pt-BR" altLang="zh-TW" sz="3600" dirty="0" smtClean="0"/>
              <a:t>max{OPT(n-1), OPT</a:t>
            </a:r>
            <a:r>
              <a:rPr lang="pt-BR" altLang="zh-TW" sz="3600" baseline="30000" dirty="0" smtClean="0"/>
              <a:t>*</a:t>
            </a:r>
            <a:r>
              <a:rPr lang="pt-BR" altLang="zh-TW" sz="3600" dirty="0" smtClean="0"/>
              <a:t>(n) }</a:t>
            </a:r>
            <a:endParaRPr lang="zh-TW" altLang="en-US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4138" y="6055618"/>
            <a:ext cx="587375" cy="488950"/>
          </a:xfrm>
        </p:spPr>
        <p:txBody>
          <a:bodyPr/>
          <a:lstStyle/>
          <a:p>
            <a:pPr>
              <a:defRPr/>
            </a:pPr>
            <a:fld id="{CA38F947-85D3-4ADE-8BCB-D7F65E6144C8}" type="slidenum">
              <a:rPr lang="en-US" altLang="zh-TW" smtClean="0"/>
              <a:pPr>
                <a:defRPr/>
              </a:pPr>
              <a:t>37</a:t>
            </a:fld>
            <a:endParaRPr lang="en-US" altLang="zh-TW"/>
          </a:p>
        </p:txBody>
      </p:sp>
      <p:sp>
        <p:nvSpPr>
          <p:cNvPr id="8" name="文字方塊 7"/>
          <p:cNvSpPr txBox="1"/>
          <p:nvPr/>
        </p:nvSpPr>
        <p:spPr>
          <a:xfrm>
            <a:off x="5641084" y="5262299"/>
            <a:ext cx="35702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b="1" u="sng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有</a:t>
            </a:r>
            <a:r>
              <a:rPr lang="zh-TW" altLang="en-US" b="1" u="sng" dirty="0" smtClean="0">
                <a:latin typeface="標楷體" pitchFamily="65" charset="-120"/>
                <a:ea typeface="標楷體" pitchFamily="65" charset="-120"/>
              </a:rPr>
              <a:t>包含</a:t>
            </a:r>
            <a:r>
              <a:rPr lang="en-US" altLang="zh-TW" b="1" u="sng" dirty="0" smtClean="0">
                <a:latin typeface="標楷體" pitchFamily="65" charset="-120"/>
                <a:ea typeface="標楷體" pitchFamily="65" charset="-120"/>
              </a:rPr>
              <a:t>A[n]</a:t>
            </a:r>
            <a:r>
              <a:rPr lang="zh-TW" altLang="en-US" b="1" u="sng" dirty="0" smtClean="0">
                <a:latin typeface="標楷體" pitchFamily="65" charset="-120"/>
                <a:ea typeface="標楷體" pitchFamily="65" charset="-120"/>
              </a:rPr>
              <a:t>的 </a:t>
            </a:r>
            <a:r>
              <a:rPr lang="en-US" altLang="zh-TW" b="1" u="sng" dirty="0" smtClean="0">
                <a:latin typeface="標楷體" pitchFamily="65" charset="-120"/>
                <a:ea typeface="標楷體" pitchFamily="65" charset="-120"/>
              </a:rPr>
              <a:t>Optimal</a:t>
            </a:r>
            <a:endParaRPr lang="zh-TW" altLang="en-US" b="1" u="sng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691680" y="5239797"/>
            <a:ext cx="35702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b="1" u="sng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沒</a:t>
            </a:r>
            <a:r>
              <a:rPr lang="zh-TW" altLang="en-US" b="1" u="sng" dirty="0" smtClean="0">
                <a:latin typeface="標楷體" pitchFamily="65" charset="-120"/>
                <a:ea typeface="標楷體" pitchFamily="65" charset="-120"/>
              </a:rPr>
              <a:t>包含</a:t>
            </a:r>
            <a:r>
              <a:rPr lang="en-US" altLang="zh-TW" b="1" u="sng" dirty="0" smtClean="0">
                <a:latin typeface="標楷體" pitchFamily="65" charset="-120"/>
                <a:ea typeface="標楷體" pitchFamily="65" charset="-120"/>
              </a:rPr>
              <a:t>A[n]</a:t>
            </a:r>
            <a:r>
              <a:rPr lang="zh-TW" altLang="en-US" b="1" u="sng" dirty="0" smtClean="0">
                <a:latin typeface="標楷體" pitchFamily="65" charset="-120"/>
                <a:ea typeface="標楷體" pitchFamily="65" charset="-120"/>
              </a:rPr>
              <a:t>的 </a:t>
            </a:r>
            <a:r>
              <a:rPr lang="en-US" altLang="zh-TW" b="1" u="sng" dirty="0" smtClean="0">
                <a:latin typeface="標楷體" pitchFamily="65" charset="-120"/>
                <a:ea typeface="標楷體" pitchFamily="65" charset="-120"/>
              </a:rPr>
              <a:t>Optimal</a:t>
            </a:r>
            <a:endParaRPr lang="zh-TW" altLang="en-US" b="1" u="sng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091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332656"/>
            <a:ext cx="7315200" cy="838200"/>
          </a:xfrm>
        </p:spPr>
        <p:txBody>
          <a:bodyPr/>
          <a:lstStyle/>
          <a:p>
            <a:r>
              <a:rPr lang="en-US" altLang="zh-TW" dirty="0"/>
              <a:t>Maximum </a:t>
            </a:r>
            <a:r>
              <a:rPr lang="en-US" altLang="zh-TW" dirty="0" err="1" smtClean="0"/>
              <a:t>Subarray</a:t>
            </a:r>
            <a:r>
              <a:rPr lang="en-US" altLang="zh-TW" dirty="0" smtClean="0"/>
              <a:t> (1)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600" y="1268760"/>
            <a:ext cx="7776864" cy="4968552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Given array A[n]</a:t>
            </a:r>
            <a:endParaRPr lang="en-US" altLang="zh-TW" dirty="0">
              <a:solidFill>
                <a:srgbClr val="0000FF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OPT(n)</a:t>
            </a:r>
            <a:r>
              <a:rPr lang="en-US" altLang="zh-TW" dirty="0" smtClean="0"/>
              <a:t>: indicates optimal </a:t>
            </a:r>
            <a:r>
              <a:rPr lang="en-US" altLang="zh-TW" dirty="0"/>
              <a:t>sum of a </a:t>
            </a:r>
            <a:r>
              <a:rPr lang="en-US" altLang="zh-TW" dirty="0" err="1" smtClean="0"/>
              <a:t>subarray</a:t>
            </a:r>
            <a:r>
              <a:rPr lang="en-US" altLang="zh-TW" dirty="0" smtClean="0"/>
              <a:t> in array A[n]</a:t>
            </a:r>
            <a:endParaRPr lang="en-US" altLang="zh-TW" u="sng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/>
              <a:t>Now, consider </a:t>
            </a:r>
            <a:r>
              <a:rPr lang="en-US" altLang="zh-TW" dirty="0"/>
              <a:t>whether </a:t>
            </a:r>
            <a:r>
              <a:rPr lang="en-US" altLang="zh-TW" u="sng" dirty="0" smtClean="0">
                <a:solidFill>
                  <a:srgbClr val="FF0000"/>
                </a:solidFill>
              </a:rPr>
              <a:t>element A[n</a:t>
            </a:r>
            <a:r>
              <a:rPr lang="en-US" altLang="zh-TW" u="sng" dirty="0">
                <a:solidFill>
                  <a:srgbClr val="FF0000"/>
                </a:solidFill>
              </a:rPr>
              <a:t>]</a:t>
            </a:r>
            <a:r>
              <a:rPr lang="en-US" altLang="zh-TW" dirty="0"/>
              <a:t> is in the optimal </a:t>
            </a:r>
            <a:r>
              <a:rPr lang="en-US" altLang="zh-TW" dirty="0" smtClean="0"/>
              <a:t>solution:</a:t>
            </a:r>
            <a:endParaRPr lang="en-US" altLang="zh-TW" dirty="0"/>
          </a:p>
          <a:p>
            <a:pPr lvl="2">
              <a:buFont typeface="Wingdings" pitchFamily="2" charset="2"/>
              <a:buChar char="Ø"/>
            </a:pPr>
            <a:r>
              <a:rPr lang="en-US" altLang="zh-TW" dirty="0"/>
              <a:t>I</a:t>
            </a:r>
            <a:r>
              <a:rPr lang="en-US" altLang="zh-TW" dirty="0" smtClean="0"/>
              <a:t>f </a:t>
            </a:r>
            <a:r>
              <a:rPr lang="en-US" altLang="zh-TW" u="sng" dirty="0" smtClean="0">
                <a:solidFill>
                  <a:srgbClr val="FF0000"/>
                </a:solidFill>
              </a:rPr>
              <a:t>No</a:t>
            </a:r>
            <a:r>
              <a:rPr lang="en-US" altLang="zh-TW" dirty="0" smtClean="0"/>
              <a:t>, </a:t>
            </a:r>
            <a:r>
              <a:rPr lang="en-US" altLang="zh-TW" dirty="0"/>
              <a:t>then </a:t>
            </a:r>
            <a:r>
              <a:rPr lang="en-US" altLang="zh-TW" dirty="0" smtClean="0">
                <a:solidFill>
                  <a:srgbClr val="FF0000"/>
                </a:solidFill>
              </a:rPr>
              <a:t>OPT(n</a:t>
            </a:r>
            <a:r>
              <a:rPr lang="en-US" altLang="zh-TW" dirty="0">
                <a:solidFill>
                  <a:srgbClr val="FF0000"/>
                </a:solidFill>
              </a:rPr>
              <a:t>) = </a:t>
            </a:r>
            <a:r>
              <a:rPr lang="en-US" altLang="zh-TW" dirty="0" smtClean="0">
                <a:solidFill>
                  <a:srgbClr val="FF0000"/>
                </a:solidFill>
              </a:rPr>
              <a:t>OPT(n-1)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TW" dirty="0" smtClean="0"/>
              <a:t>If </a:t>
            </a:r>
            <a:r>
              <a:rPr lang="en-US" altLang="zh-TW" u="sng" dirty="0" smtClean="0">
                <a:solidFill>
                  <a:srgbClr val="FF0000"/>
                </a:solidFill>
              </a:rPr>
              <a:t>Yes</a:t>
            </a:r>
            <a:r>
              <a:rPr lang="en-US" altLang="zh-TW" dirty="0" smtClean="0"/>
              <a:t>, </a:t>
            </a:r>
            <a:r>
              <a:rPr lang="en-US" altLang="zh-TW" dirty="0"/>
              <a:t>then the optimal solution is </a:t>
            </a:r>
            <a:r>
              <a:rPr lang="en-US" altLang="zh-TW" dirty="0" smtClean="0"/>
              <a:t>A[</a:t>
            </a:r>
            <a:r>
              <a:rPr lang="en-US" altLang="zh-TW" dirty="0" err="1" smtClean="0"/>
              <a:t>i~n</a:t>
            </a:r>
            <a:r>
              <a:rPr lang="en-US" altLang="zh-TW" dirty="0" smtClean="0"/>
              <a:t>] </a:t>
            </a:r>
            <a:r>
              <a:rPr lang="en-US" altLang="zh-TW" dirty="0"/>
              <a:t>for some </a:t>
            </a:r>
            <a:r>
              <a:rPr lang="en-US" altLang="zh-TW" dirty="0" smtClean="0"/>
              <a:t>i , </a:t>
            </a:r>
            <a:r>
              <a:rPr lang="en-US" altLang="zh-TW" dirty="0" smtClean="0">
                <a:solidFill>
                  <a:srgbClr val="FF0000"/>
                </a:solidFill>
              </a:rPr>
              <a:t>OPT</a:t>
            </a:r>
            <a:r>
              <a:rPr lang="en-US" altLang="zh-TW" baseline="30000" dirty="0" smtClean="0">
                <a:solidFill>
                  <a:srgbClr val="FF0000"/>
                </a:solidFill>
              </a:rPr>
              <a:t>*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dirty="0" smtClean="0">
                <a:solidFill>
                  <a:srgbClr val="FF0000"/>
                </a:solidFill>
              </a:rPr>
              <a:t>n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TW" sz="3600" dirty="0">
                <a:solidFill>
                  <a:srgbClr val="FF0000"/>
                </a:solidFill>
              </a:rPr>
              <a:t>B</a:t>
            </a:r>
            <a:r>
              <a:rPr lang="en-US" altLang="zh-TW" sz="3600" dirty="0" smtClean="0">
                <a:solidFill>
                  <a:srgbClr val="FF0000"/>
                </a:solidFill>
              </a:rPr>
              <a:t>ut</a:t>
            </a:r>
            <a:r>
              <a:rPr lang="en-US" altLang="zh-TW" dirty="0" smtClean="0"/>
              <a:t> </a:t>
            </a:r>
            <a:r>
              <a:rPr lang="en-US" altLang="zh-TW" dirty="0"/>
              <a:t>A[i ~</a:t>
            </a:r>
            <a:r>
              <a:rPr lang="en-US" altLang="zh-TW" dirty="0" smtClean="0"/>
              <a:t>n-1</a:t>
            </a:r>
            <a:r>
              <a:rPr lang="en-US" altLang="zh-TW" dirty="0"/>
              <a:t>] </a:t>
            </a:r>
            <a:r>
              <a:rPr lang="en-US" altLang="zh-TW" dirty="0" smtClean="0"/>
              <a:t>may </a:t>
            </a:r>
            <a:r>
              <a:rPr lang="en-US" altLang="zh-TW" dirty="0"/>
              <a:t>not be </a:t>
            </a:r>
            <a:r>
              <a:rPr lang="en-US" altLang="zh-TW" dirty="0" smtClean="0"/>
              <a:t>OPT(n-1)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38F947-85D3-4ADE-8BCB-D7F65E6144C8}" type="slidenum">
              <a:rPr lang="en-US" altLang="zh-TW" smtClean="0"/>
              <a:pPr>
                <a:defRPr/>
              </a:pPr>
              <a:t>38</a:t>
            </a:fld>
            <a:endParaRPr lang="en-US" altLang="zh-TW"/>
          </a:p>
        </p:txBody>
      </p:sp>
      <p:sp>
        <p:nvSpPr>
          <p:cNvPr id="5" name="矩形 4"/>
          <p:cNvSpPr/>
          <p:nvPr/>
        </p:nvSpPr>
        <p:spPr bwMode="auto">
          <a:xfrm>
            <a:off x="6600035" y="3897052"/>
            <a:ext cx="2304256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charset="-12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8532440" y="3897052"/>
            <a:ext cx="371851" cy="36004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charset="-12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600035" y="4725144"/>
            <a:ext cx="2304256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charset="-12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596336" y="4725144"/>
            <a:ext cx="1307955" cy="36004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charset="-120"/>
            </a:endParaRPr>
          </a:p>
        </p:txBody>
      </p:sp>
      <p:sp>
        <p:nvSpPr>
          <p:cNvPr id="9" name="乘號 8"/>
          <p:cNvSpPr/>
          <p:nvPr/>
        </p:nvSpPr>
        <p:spPr bwMode="auto">
          <a:xfrm>
            <a:off x="8532440" y="3897052"/>
            <a:ext cx="371851" cy="36004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charset="-12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7020272" y="3897052"/>
            <a:ext cx="1008112" cy="36004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542734" y="4983559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/>
              <a:t>i</a:t>
            </a:r>
            <a:endParaRPr lang="zh-TW" altLang="en-US" i="1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532440" y="414908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/>
              <a:t>n</a:t>
            </a:r>
            <a:endParaRPr lang="zh-TW" altLang="en-US" i="1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553926" y="494116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/>
              <a:t>n</a:t>
            </a:r>
            <a:endParaRPr lang="zh-TW" altLang="en-US" i="1" dirty="0"/>
          </a:p>
        </p:txBody>
      </p:sp>
    </p:spTree>
    <p:extLst>
      <p:ext uri="{BB962C8B-B14F-4D97-AF65-F5344CB8AC3E}">
        <p14:creationId xmlns:p14="http://schemas.microsoft.com/office/powerpoint/2010/main" val="380576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404664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Maximum </a:t>
            </a:r>
            <a:r>
              <a:rPr lang="en-US" altLang="zh-TW" dirty="0" err="1" smtClean="0"/>
              <a:t>Subarray</a:t>
            </a:r>
            <a:r>
              <a:rPr lang="en-US" altLang="zh-TW" dirty="0" smtClean="0"/>
              <a:t> (2)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5576" y="1340768"/>
            <a:ext cx="8136904" cy="4824536"/>
          </a:xfrm>
        </p:spPr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OPT</a:t>
            </a:r>
            <a:r>
              <a:rPr lang="en-US" altLang="zh-TW" baseline="30000" dirty="0" smtClean="0">
                <a:solidFill>
                  <a:srgbClr val="FF0000"/>
                </a:solidFill>
              </a:rPr>
              <a:t>*</a:t>
            </a:r>
            <a:r>
              <a:rPr lang="en-US" altLang="zh-TW" dirty="0" smtClean="0">
                <a:solidFill>
                  <a:srgbClr val="FF0000"/>
                </a:solidFill>
              </a:rPr>
              <a:t>(n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en-US" altLang="zh-TW" dirty="0"/>
              <a:t>: </a:t>
            </a:r>
            <a:r>
              <a:rPr lang="en-US" altLang="zh-TW" dirty="0" smtClean="0"/>
              <a:t>indicates max sum </a:t>
            </a:r>
            <a:r>
              <a:rPr lang="en-US" altLang="zh-TW" dirty="0"/>
              <a:t>of </a:t>
            </a:r>
            <a:r>
              <a:rPr lang="en-US" altLang="zh-TW" dirty="0" smtClean="0"/>
              <a:t>a </a:t>
            </a:r>
            <a:r>
              <a:rPr lang="en-US" altLang="zh-TW" dirty="0" err="1" smtClean="0"/>
              <a:t>subarray</a:t>
            </a:r>
            <a:r>
              <a:rPr lang="en-US" altLang="zh-TW" dirty="0" smtClean="0"/>
              <a:t> with </a:t>
            </a:r>
            <a:r>
              <a:rPr lang="en-US" altLang="zh-TW" u="sng" dirty="0" smtClean="0">
                <a:solidFill>
                  <a:srgbClr val="FF0000"/>
                </a:solidFill>
              </a:rPr>
              <a:t>ending </a:t>
            </a:r>
            <a:r>
              <a:rPr lang="en-US" altLang="zh-TW" u="sng" dirty="0">
                <a:solidFill>
                  <a:srgbClr val="FF0000"/>
                </a:solidFill>
              </a:rPr>
              <a:t>at A[n</a:t>
            </a:r>
            <a:r>
              <a:rPr lang="en-US" altLang="zh-TW" u="sng" dirty="0" smtClean="0">
                <a:solidFill>
                  <a:srgbClr val="FF0000"/>
                </a:solidFill>
              </a:rPr>
              <a:t>]</a:t>
            </a:r>
          </a:p>
          <a:p>
            <a:pPr lvl="1"/>
            <a:r>
              <a:rPr lang="en-US" altLang="zh-TW" dirty="0" smtClean="0"/>
              <a:t>Now, consider whether </a:t>
            </a:r>
            <a:r>
              <a:rPr lang="en-US" altLang="zh-TW" u="sng" dirty="0" smtClean="0">
                <a:solidFill>
                  <a:srgbClr val="FF0000"/>
                </a:solidFill>
              </a:rPr>
              <a:t>element A[n]</a:t>
            </a:r>
            <a:r>
              <a:rPr lang="en-US" altLang="zh-TW" dirty="0" smtClean="0"/>
              <a:t> is in the max solution:</a:t>
            </a:r>
          </a:p>
          <a:p>
            <a:pPr lvl="2"/>
            <a:r>
              <a:rPr lang="en-US" altLang="zh-TW" dirty="0" smtClean="0"/>
              <a:t>if </a:t>
            </a:r>
            <a:r>
              <a:rPr lang="en-US" altLang="zh-TW" u="sng" dirty="0" smtClean="0">
                <a:solidFill>
                  <a:srgbClr val="FF0000"/>
                </a:solidFill>
              </a:rPr>
              <a:t>Yes</a:t>
            </a:r>
            <a:r>
              <a:rPr lang="en-US" altLang="zh-TW" dirty="0" smtClean="0"/>
              <a:t>, then </a:t>
            </a:r>
            <a:r>
              <a:rPr lang="en-US" altLang="zh-TW" dirty="0" smtClean="0">
                <a:solidFill>
                  <a:srgbClr val="FF0000"/>
                </a:solidFill>
              </a:rPr>
              <a:t>OPT</a:t>
            </a:r>
            <a:r>
              <a:rPr lang="en-US" altLang="zh-TW" baseline="30000" dirty="0" smtClean="0">
                <a:solidFill>
                  <a:srgbClr val="FF0000"/>
                </a:solidFill>
              </a:rPr>
              <a:t>*</a:t>
            </a:r>
            <a:r>
              <a:rPr lang="en-US" altLang="zh-TW" dirty="0" smtClean="0">
                <a:solidFill>
                  <a:srgbClr val="FF0000"/>
                </a:solidFill>
              </a:rPr>
              <a:t>(n) = OPT</a:t>
            </a:r>
            <a:r>
              <a:rPr lang="en-US" altLang="zh-TW" baseline="30000" dirty="0" smtClean="0">
                <a:solidFill>
                  <a:srgbClr val="FF0000"/>
                </a:solidFill>
              </a:rPr>
              <a:t>*</a:t>
            </a:r>
            <a:r>
              <a:rPr lang="en-US" altLang="zh-TW" dirty="0" smtClean="0">
                <a:solidFill>
                  <a:srgbClr val="FF0000"/>
                </a:solidFill>
              </a:rPr>
              <a:t>(n-1) + A[n]</a:t>
            </a:r>
          </a:p>
          <a:p>
            <a:pPr lvl="2"/>
            <a:r>
              <a:rPr lang="en-US" altLang="zh-TW" dirty="0" smtClean="0"/>
              <a:t>if </a:t>
            </a:r>
            <a:r>
              <a:rPr lang="en-US" altLang="zh-TW" u="sng" dirty="0" smtClean="0">
                <a:solidFill>
                  <a:srgbClr val="FF0000"/>
                </a:solidFill>
              </a:rPr>
              <a:t>No</a:t>
            </a:r>
            <a:r>
              <a:rPr lang="en-US" altLang="zh-TW" dirty="0" smtClean="0"/>
              <a:t>, then </a:t>
            </a:r>
            <a:r>
              <a:rPr lang="en-US" altLang="zh-TW" dirty="0" smtClean="0">
                <a:solidFill>
                  <a:srgbClr val="FF0000"/>
                </a:solidFill>
              </a:rPr>
              <a:t>OPT</a:t>
            </a:r>
            <a:r>
              <a:rPr lang="en-US" altLang="zh-TW" baseline="30000" dirty="0" smtClean="0">
                <a:solidFill>
                  <a:srgbClr val="FF0000"/>
                </a:solidFill>
              </a:rPr>
              <a:t>*</a:t>
            </a:r>
            <a:r>
              <a:rPr lang="en-US" altLang="zh-TW" dirty="0" smtClean="0">
                <a:solidFill>
                  <a:srgbClr val="FF0000"/>
                </a:solidFill>
              </a:rPr>
              <a:t>(n) = 0</a:t>
            </a:r>
          </a:p>
          <a:p>
            <a:pPr lvl="2"/>
            <a:endParaRPr lang="en-US" altLang="zh-TW" dirty="0" smtClean="0"/>
          </a:p>
          <a:p>
            <a:r>
              <a:rPr lang="en-US" altLang="zh-TW" dirty="0" smtClean="0"/>
              <a:t>Thus, we have the relation</a:t>
            </a:r>
          </a:p>
          <a:p>
            <a:pPr marL="457200" lvl="1" indent="0">
              <a:buNone/>
            </a:pPr>
            <a:r>
              <a:rPr lang="pt-BR" altLang="zh-TW" dirty="0" smtClean="0">
                <a:solidFill>
                  <a:srgbClr val="FF0000"/>
                </a:solidFill>
              </a:rPr>
              <a:t>OPT</a:t>
            </a:r>
            <a:r>
              <a:rPr lang="en-US" altLang="zh-TW" baseline="30000" dirty="0" smtClean="0">
                <a:solidFill>
                  <a:srgbClr val="FF0000"/>
                </a:solidFill>
              </a:rPr>
              <a:t>* </a:t>
            </a:r>
            <a:r>
              <a:rPr lang="pt-BR" altLang="zh-TW" dirty="0" smtClean="0">
                <a:solidFill>
                  <a:srgbClr val="FF0000"/>
                </a:solidFill>
              </a:rPr>
              <a:t>(n) = max{OPT</a:t>
            </a:r>
            <a:r>
              <a:rPr lang="en-US" altLang="zh-TW" baseline="30000" dirty="0" smtClean="0">
                <a:solidFill>
                  <a:srgbClr val="FF0000"/>
                </a:solidFill>
              </a:rPr>
              <a:t>* </a:t>
            </a:r>
            <a:r>
              <a:rPr lang="pt-BR" altLang="zh-TW" dirty="0" smtClean="0">
                <a:solidFill>
                  <a:srgbClr val="FF0000"/>
                </a:solidFill>
              </a:rPr>
              <a:t>(n-1) + A[n], 0}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38F947-85D3-4ADE-8BCB-D7F65E6144C8}" type="slidenum">
              <a:rPr lang="en-US" altLang="zh-TW" smtClean="0"/>
              <a:pPr>
                <a:defRPr/>
              </a:pPr>
              <a:t>39</a:t>
            </a:fld>
            <a:endParaRPr lang="en-US" altLang="zh-TW"/>
          </a:p>
        </p:txBody>
      </p:sp>
      <p:sp>
        <p:nvSpPr>
          <p:cNvPr id="5" name="矩形 4"/>
          <p:cNvSpPr/>
          <p:nvPr/>
        </p:nvSpPr>
        <p:spPr bwMode="auto">
          <a:xfrm>
            <a:off x="6600035" y="3897052"/>
            <a:ext cx="2304256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charset="-12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600035" y="4725144"/>
            <a:ext cx="2304256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charset="-12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8553926" y="4725144"/>
            <a:ext cx="350365" cy="36004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charset="-12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7596335" y="3896826"/>
            <a:ext cx="1307955" cy="36004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532440" y="414908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/>
              <a:t>n</a:t>
            </a:r>
            <a:endParaRPr lang="zh-TW" altLang="en-US" i="1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553926" y="494116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/>
              <a:t>n</a:t>
            </a:r>
            <a:endParaRPr lang="zh-TW" altLang="en-US" i="1" dirty="0"/>
          </a:p>
        </p:txBody>
      </p:sp>
      <p:sp>
        <p:nvSpPr>
          <p:cNvPr id="14" name="乘號 13"/>
          <p:cNvSpPr/>
          <p:nvPr/>
        </p:nvSpPr>
        <p:spPr bwMode="auto">
          <a:xfrm>
            <a:off x="8527901" y="4725144"/>
            <a:ext cx="371851" cy="36004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3355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188913"/>
            <a:ext cx="7315200" cy="838200"/>
          </a:xfrm>
        </p:spPr>
        <p:txBody>
          <a:bodyPr/>
          <a:lstStyle/>
          <a:p>
            <a:pPr eaLnBrk="1" hangingPunct="1"/>
            <a:r>
              <a:rPr lang="en-US" altLang="zh-TW" smtClean="0"/>
              <a:t> Chained Matrix Multiplication 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91513" cy="4392613"/>
          </a:xfrm>
        </p:spPr>
        <p:txBody>
          <a:bodyPr/>
          <a:lstStyle/>
          <a:p>
            <a:pPr eaLnBrk="1" hangingPunct="1"/>
            <a:r>
              <a:rPr lang="en-US" altLang="zh-TW" sz="2800" dirty="0" smtClean="0">
                <a:sym typeface="Symbol" pitchFamily="18" charset="2"/>
              </a:rPr>
              <a:t>Suppose we want to multiply a 2 × 3 matrix times a 3 × 4 matrix as follows: </a:t>
            </a:r>
          </a:p>
          <a:p>
            <a:pPr eaLnBrk="1" hangingPunct="1"/>
            <a:endParaRPr lang="en-US" altLang="zh-TW" sz="2800" dirty="0" smtClean="0">
              <a:sym typeface="Symbol" pitchFamily="18" charset="2"/>
            </a:endParaRPr>
          </a:p>
          <a:p>
            <a:pPr eaLnBrk="1" hangingPunct="1"/>
            <a:endParaRPr lang="en-US" altLang="zh-TW" sz="2800" dirty="0" smtClean="0">
              <a:sym typeface="Symbol" pitchFamily="18" charset="2"/>
            </a:endParaRPr>
          </a:p>
          <a:p>
            <a:pPr lvl="1" eaLnBrk="1" hangingPunct="1"/>
            <a:r>
              <a:rPr lang="en-US" altLang="zh-TW" sz="2400" dirty="0" smtClean="0">
                <a:sym typeface="Symbol" pitchFamily="18" charset="2"/>
              </a:rPr>
              <a:t>The resultant matrix is a 2 × 4 matrix</a:t>
            </a:r>
          </a:p>
          <a:p>
            <a:pPr lvl="1" eaLnBrk="1" hangingPunct="1"/>
            <a:r>
              <a:rPr lang="en-US" altLang="zh-TW" sz="2400" dirty="0" smtClean="0">
                <a:sym typeface="Symbol" pitchFamily="18" charset="2"/>
              </a:rPr>
              <a:t>If we use the standard method of multiplying matrices, it takes </a:t>
            </a:r>
            <a:r>
              <a:rPr lang="en-US" altLang="zh-TW" sz="2400" dirty="0" smtClean="0">
                <a:solidFill>
                  <a:srgbClr val="0000FF"/>
                </a:solidFill>
                <a:sym typeface="Symbol" pitchFamily="18" charset="2"/>
              </a:rPr>
              <a:t>three elementary multiplications</a:t>
            </a:r>
            <a:r>
              <a:rPr lang="en-US" altLang="zh-TW" sz="2400" dirty="0" smtClean="0">
                <a:sym typeface="Symbol" pitchFamily="18" charset="2"/>
              </a:rPr>
              <a:t> to compute each item in the product</a:t>
            </a:r>
          </a:p>
          <a:p>
            <a:pPr lvl="1" eaLnBrk="1" hangingPunct="1"/>
            <a:r>
              <a:rPr lang="en-US" altLang="zh-TW" sz="2400" dirty="0" smtClean="0">
                <a:sym typeface="Symbol" pitchFamily="18" charset="2"/>
              </a:rPr>
              <a:t>Because there are 2 × 4 = 8 entries in the product, the total number of elementary multiplication is 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2420938"/>
            <a:ext cx="36195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6237288"/>
            <a:ext cx="31623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3928691" y="5785495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r>
              <a:rPr lang="az-Cyrl-AZ" altLang="zh-TW" dirty="0" smtClean="0">
                <a:latin typeface="標楷體"/>
                <a:ea typeface="標楷體"/>
              </a:rPr>
              <a:t>×</a:t>
            </a:r>
            <a:r>
              <a:rPr lang="en-US" altLang="zh-TW" dirty="0" smtClean="0">
                <a:latin typeface="標楷體"/>
                <a:ea typeface="標楷體"/>
              </a:rPr>
              <a:t>3</a:t>
            </a:r>
            <a:r>
              <a:rPr lang="az-Cyrl-AZ" altLang="zh-TW" dirty="0" smtClean="0">
                <a:latin typeface="標楷體"/>
                <a:ea typeface="標楷體"/>
              </a:rPr>
              <a:t>×</a:t>
            </a:r>
            <a:r>
              <a:rPr lang="en-US" altLang="zh-TW" dirty="0" smtClean="0">
                <a:latin typeface="標楷體"/>
                <a:ea typeface="標楷體"/>
              </a:rPr>
              <a:t>4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3415455" y="2996952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err="1" smtClean="0"/>
              <a:t>ixj</a:t>
            </a:r>
            <a:endParaRPr lang="zh-TW" altLang="en-US" b="1" i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4644008" y="2996952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err="1" smtClean="0"/>
              <a:t>jxk</a:t>
            </a:r>
            <a:endParaRPr lang="zh-TW" altLang="en-US" b="1" i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372200" y="2967335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err="1" smtClean="0"/>
              <a:t>ixk</a:t>
            </a:r>
            <a:endParaRPr lang="zh-TW" altLang="en-US" b="1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75656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15616" y="1340768"/>
            <a:ext cx="7315200" cy="41910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Max-</a:t>
            </a:r>
            <a:r>
              <a:rPr lang="en-US" altLang="zh-TW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Subarray</a:t>
            </a:r>
            <a:r>
              <a:rPr lang="en-US" altLang="zh-TW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-Sum(A[n])</a:t>
            </a:r>
            <a:endParaRPr lang="en-US" altLang="zh-TW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nl-NL" altLang="zh-TW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{  opt=0; opt*=0;</a:t>
            </a:r>
            <a:endParaRPr lang="nl-NL" altLang="zh-TW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nl-NL" altLang="zh-TW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nl-NL" altLang="zh-TW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altLang="zh-TW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TW" dirty="0">
                <a:latin typeface="Verdana" pitchFamily="34" charset="0"/>
                <a:ea typeface="Verdana" pitchFamily="34" charset="0"/>
                <a:cs typeface="Verdana" pitchFamily="34" charset="0"/>
              </a:rPr>
              <a:t>for </a:t>
            </a:r>
            <a:r>
              <a:rPr lang="en-US" altLang="zh-TW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US" altLang="zh-TW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=1 </a:t>
            </a:r>
            <a:r>
              <a:rPr lang="en-US" altLang="zh-TW" dirty="0">
                <a:latin typeface="Verdana" pitchFamily="34" charset="0"/>
                <a:ea typeface="Verdana" pitchFamily="34" charset="0"/>
                <a:cs typeface="Verdana" pitchFamily="34" charset="0"/>
              </a:rPr>
              <a:t>to n</a:t>
            </a:r>
          </a:p>
          <a:p>
            <a:pPr marL="0" indent="0">
              <a:buNone/>
            </a:pPr>
            <a:r>
              <a:rPr lang="pt-BR" altLang="zh-TW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altLang="zh-TW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{ </a:t>
            </a:r>
            <a:r>
              <a:rPr lang="pt-BR" altLang="zh-TW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opt*=max{0, opt*+A[i]}</a:t>
            </a:r>
            <a:endParaRPr lang="pt-BR" altLang="zh-TW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altLang="zh-TW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TW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</a:t>
            </a:r>
            <a:r>
              <a:rPr lang="en-US" altLang="zh-TW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opt=max{opt, opt*} </a:t>
            </a:r>
            <a:r>
              <a:rPr lang="en-US" altLang="zh-TW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  <a:endParaRPr lang="en-US" altLang="zh-TW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altLang="zh-TW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TW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return opt</a:t>
            </a:r>
          </a:p>
          <a:p>
            <a:pPr marL="0" indent="0">
              <a:buNone/>
            </a:pPr>
            <a:r>
              <a:rPr lang="en-US" altLang="zh-TW" dirty="0"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  <a:endParaRPr lang="zh-TW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38F947-85D3-4ADE-8BCB-D7F65E6144C8}" type="slidenum">
              <a:rPr lang="en-US" altLang="zh-TW" smtClean="0"/>
              <a:pPr>
                <a:defRPr/>
              </a:pPr>
              <a:t>40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0533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 bwMode="auto">
          <a:xfrm>
            <a:off x="179512" y="69304"/>
            <a:ext cx="4824536" cy="6672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5EE846-DB29-4031-AA21-1B641C283ECE}" type="slidenum">
              <a:rPr lang="en-US" altLang="zh-TW" smtClean="0"/>
              <a:pPr>
                <a:defRPr/>
              </a:pPr>
              <a:t>41</a:t>
            </a:fld>
            <a:endParaRPr lang="en-US" altLang="zh-TW"/>
          </a:p>
        </p:txBody>
      </p:sp>
      <p:sp>
        <p:nvSpPr>
          <p:cNvPr id="4" name="標題 1"/>
          <p:cNvSpPr txBox="1">
            <a:spLocks/>
          </p:cNvSpPr>
          <p:nvPr/>
        </p:nvSpPr>
        <p:spPr bwMode="auto">
          <a:xfrm>
            <a:off x="395536" y="910998"/>
            <a:ext cx="1755056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l"/>
            <a:r>
              <a:rPr lang="en-US" altLang="zh-TW" kern="0" dirty="0" smtClean="0"/>
              <a:t>A[ ]=</a:t>
            </a:r>
            <a:endParaRPr lang="zh-TW" altLang="en-US" kern="0" dirty="0"/>
          </a:p>
        </p:txBody>
      </p:sp>
      <p:sp>
        <p:nvSpPr>
          <p:cNvPr id="5" name="矩形 4"/>
          <p:cNvSpPr/>
          <p:nvPr/>
        </p:nvSpPr>
        <p:spPr bwMode="auto">
          <a:xfrm>
            <a:off x="1862560" y="983006"/>
            <a:ext cx="576064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ea typeface="新細明體" pitchFamily="18" charset="-120"/>
              </a:rPr>
              <a:t>-23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438624" y="983006"/>
            <a:ext cx="576064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ea typeface="新細明體" pitchFamily="18" charset="-120"/>
              </a:rPr>
              <a:t>18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014688" y="983006"/>
            <a:ext cx="576064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ea typeface="新細明體" pitchFamily="18" charset="-120"/>
              </a:rPr>
              <a:t>20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590752" y="983006"/>
            <a:ext cx="576064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ea typeface="新細明體" pitchFamily="18" charset="-120"/>
              </a:rPr>
              <a:t>-7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4166816" y="983006"/>
            <a:ext cx="576064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12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060122" y="550958"/>
            <a:ext cx="30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Script MT Bold" pitchFamily="66" charset="0"/>
              </a:rPr>
              <a:t>1</a:t>
            </a:r>
            <a:endParaRPr lang="zh-TW" altLang="en-US" dirty="0">
              <a:latin typeface="Script MT Bold" pitchFamily="66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535893" y="550958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Script MT Bold" pitchFamily="66" charset="0"/>
              </a:rPr>
              <a:t>2</a:t>
            </a:r>
            <a:endParaRPr lang="zh-TW" altLang="en-US" dirty="0">
              <a:latin typeface="Script MT Bold" pitchFamily="66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061435" y="550958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Script MT Bold" pitchFamily="66" charset="0"/>
              </a:rPr>
              <a:t>3</a:t>
            </a:r>
            <a:endParaRPr lang="zh-TW" altLang="en-US" dirty="0">
              <a:latin typeface="Script MT Bold" pitchFamily="66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637499" y="550958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Script MT Bold" pitchFamily="66" charset="0"/>
              </a:rPr>
              <a:t>4</a:t>
            </a:r>
            <a:endParaRPr lang="zh-TW" altLang="en-US" dirty="0">
              <a:latin typeface="Script MT Bold" pitchFamily="66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264085" y="550958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Script MT Bold" pitchFamily="66" charset="0"/>
              </a:rPr>
              <a:t>5</a:t>
            </a:r>
            <a:endParaRPr lang="zh-TW" altLang="en-US" dirty="0">
              <a:latin typeface="Script MT Bold" pitchFamily="66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078584" y="-99392"/>
            <a:ext cx="3417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i="1" dirty="0" err="1" smtClean="0">
                <a:solidFill>
                  <a:srgbClr val="FF0000"/>
                </a:solidFill>
              </a:rPr>
              <a:t>i</a:t>
            </a:r>
            <a:endParaRPr lang="zh-TW" altLang="en-US" sz="4400" b="1" i="1" dirty="0">
              <a:solidFill>
                <a:srgbClr val="FF0000"/>
              </a:solidFill>
            </a:endParaRPr>
          </a:p>
        </p:txBody>
      </p:sp>
      <p:sp>
        <p:nvSpPr>
          <p:cNvPr id="16" name="內容版面配置區 2"/>
          <p:cNvSpPr txBox="1">
            <a:spLocks/>
          </p:cNvSpPr>
          <p:nvPr/>
        </p:nvSpPr>
        <p:spPr>
          <a:xfrm>
            <a:off x="4946130" y="443593"/>
            <a:ext cx="4306390" cy="244827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32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4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TW" sz="18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Max-</a:t>
            </a:r>
            <a:r>
              <a:rPr lang="en-US" altLang="zh-TW" sz="18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Subarray</a:t>
            </a:r>
            <a:r>
              <a:rPr lang="en-US" altLang="zh-TW" sz="18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-Sum(A[n])</a:t>
            </a:r>
          </a:p>
          <a:p>
            <a:pPr marL="0" indent="0">
              <a:buFont typeface="Wingdings" pitchFamily="2" charset="2"/>
              <a:buNone/>
            </a:pPr>
            <a:r>
              <a:rPr lang="nl-NL" altLang="zh-TW" sz="18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{  opt=0; opt*=0;</a:t>
            </a:r>
          </a:p>
          <a:p>
            <a:pPr marL="0" indent="0">
              <a:buFont typeface="Wingdings" pitchFamily="2" charset="2"/>
              <a:buNone/>
            </a:pPr>
            <a:r>
              <a:rPr lang="nl-NL" altLang="zh-TW" sz="18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altLang="zh-TW" sz="18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for </a:t>
            </a:r>
            <a:r>
              <a:rPr lang="en-US" altLang="zh-TW" sz="18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US" altLang="zh-TW" sz="18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=1 to n</a:t>
            </a:r>
          </a:p>
          <a:p>
            <a:pPr marL="0" indent="0">
              <a:buFont typeface="Wingdings" pitchFamily="2" charset="2"/>
              <a:buNone/>
            </a:pPr>
            <a:r>
              <a:rPr lang="pt-BR" altLang="zh-TW" sz="18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{ </a:t>
            </a:r>
            <a:r>
              <a:rPr lang="pt-BR" altLang="zh-TW" sz="1800" kern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opt*=max{0, opt*+A[i]}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sz="18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</a:t>
            </a:r>
            <a:r>
              <a:rPr lang="en-US" altLang="zh-TW" sz="1800" kern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opt=max{</a:t>
            </a:r>
            <a:r>
              <a:rPr lang="en-US" altLang="zh-TW" sz="1800" kern="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opt,opt</a:t>
            </a:r>
            <a:r>
              <a:rPr lang="en-US" altLang="zh-TW" sz="1800" kern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*} </a:t>
            </a:r>
            <a:r>
              <a:rPr lang="en-US" altLang="zh-TW" sz="18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sz="18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return opt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sz="18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  <a:endParaRPr lang="zh-TW" altLang="en-US" sz="1800" kern="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285445" y="1688746"/>
            <a:ext cx="14542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opt*(1)=0</a:t>
            </a:r>
          </a:p>
          <a:p>
            <a:r>
              <a:rPr lang="en-US" altLang="zh-TW" b="1" dirty="0" smtClean="0"/>
              <a:t>opt  (1)=0</a:t>
            </a:r>
            <a:endParaRPr lang="zh-TW" altLang="en-US" b="1" dirty="0"/>
          </a:p>
        </p:txBody>
      </p:sp>
      <p:cxnSp>
        <p:nvCxnSpPr>
          <p:cNvPr id="20" name="直線接點 19"/>
          <p:cNvCxnSpPr/>
          <p:nvPr/>
        </p:nvCxnSpPr>
        <p:spPr bwMode="auto">
          <a:xfrm>
            <a:off x="2420344" y="116632"/>
            <a:ext cx="0" cy="1657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1" name="標題 1"/>
          <p:cNvSpPr txBox="1">
            <a:spLocks/>
          </p:cNvSpPr>
          <p:nvPr/>
        </p:nvSpPr>
        <p:spPr bwMode="auto">
          <a:xfrm>
            <a:off x="395536" y="3863326"/>
            <a:ext cx="1755056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l"/>
            <a:r>
              <a:rPr lang="en-US" altLang="zh-TW" kern="0" dirty="0" smtClean="0"/>
              <a:t>A[ ]=</a:t>
            </a:r>
            <a:endParaRPr lang="zh-TW" altLang="en-US" kern="0" dirty="0"/>
          </a:p>
        </p:txBody>
      </p:sp>
      <p:sp>
        <p:nvSpPr>
          <p:cNvPr id="22" name="矩形 21"/>
          <p:cNvSpPr/>
          <p:nvPr/>
        </p:nvSpPr>
        <p:spPr bwMode="auto">
          <a:xfrm>
            <a:off x="1862560" y="3935334"/>
            <a:ext cx="576064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-23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2438624" y="3935334"/>
            <a:ext cx="576064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18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3014688" y="3935334"/>
            <a:ext cx="576064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20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3590752" y="3935334"/>
            <a:ext cx="576064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-7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4166816" y="3935334"/>
            <a:ext cx="576064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12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2060122" y="3503286"/>
            <a:ext cx="30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Script MT Bold" pitchFamily="66" charset="0"/>
              </a:rPr>
              <a:t>1</a:t>
            </a:r>
            <a:endParaRPr lang="zh-TW" altLang="en-US" dirty="0">
              <a:latin typeface="Script MT Bold" pitchFamily="66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2535893" y="3503286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Script MT Bold" pitchFamily="66" charset="0"/>
              </a:rPr>
              <a:t>2</a:t>
            </a:r>
            <a:endParaRPr lang="zh-TW" altLang="en-US" dirty="0">
              <a:latin typeface="Script MT Bold" pitchFamily="66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3061435" y="3503286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Script MT Bold" pitchFamily="66" charset="0"/>
              </a:rPr>
              <a:t>3</a:t>
            </a:r>
            <a:endParaRPr lang="zh-TW" altLang="en-US" dirty="0">
              <a:latin typeface="Script MT Bold" pitchFamily="66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637499" y="3503286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Script MT Bold" pitchFamily="66" charset="0"/>
              </a:rPr>
              <a:t>4</a:t>
            </a:r>
            <a:endParaRPr lang="zh-TW" altLang="en-US" dirty="0">
              <a:latin typeface="Script MT Bold" pitchFamily="66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264085" y="3503286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Script MT Bold" pitchFamily="66" charset="0"/>
              </a:rPr>
              <a:t>5</a:t>
            </a:r>
            <a:endParaRPr lang="zh-TW" altLang="en-US" dirty="0">
              <a:latin typeface="Script MT Bold" pitchFamily="66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2568714" y="2852936"/>
            <a:ext cx="3417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i="1" dirty="0" err="1" smtClean="0">
                <a:solidFill>
                  <a:srgbClr val="FF0000"/>
                </a:solidFill>
              </a:rPr>
              <a:t>i</a:t>
            </a:r>
            <a:endParaRPr lang="zh-TW" altLang="en-US" sz="4400" b="1" i="1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1919516" y="4686235"/>
            <a:ext cx="16081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opt*(2)=18</a:t>
            </a:r>
          </a:p>
          <a:p>
            <a:r>
              <a:rPr lang="en-US" altLang="zh-TW" b="1" dirty="0" smtClean="0"/>
              <a:t>opt  (2)=18</a:t>
            </a:r>
            <a:endParaRPr lang="zh-TW" altLang="en-US" b="1" dirty="0"/>
          </a:p>
        </p:txBody>
      </p:sp>
      <p:cxnSp>
        <p:nvCxnSpPr>
          <p:cNvPr id="34" name="直線接點 33"/>
          <p:cNvCxnSpPr/>
          <p:nvPr/>
        </p:nvCxnSpPr>
        <p:spPr bwMode="auto">
          <a:xfrm>
            <a:off x="3013507" y="3068960"/>
            <a:ext cx="0" cy="1657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5" name="文字方塊 34"/>
          <p:cNvSpPr txBox="1"/>
          <p:nvPr/>
        </p:nvSpPr>
        <p:spPr>
          <a:xfrm>
            <a:off x="323528" y="135459"/>
            <a:ext cx="14542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opt*(0)=0</a:t>
            </a:r>
          </a:p>
          <a:p>
            <a:r>
              <a:rPr lang="en-US" altLang="zh-TW" b="1" dirty="0" smtClean="0"/>
              <a:t>opt  (0)=0</a:t>
            </a:r>
            <a:endParaRPr lang="zh-TW" altLang="en-US" b="1" dirty="0"/>
          </a:p>
        </p:txBody>
      </p:sp>
      <p:cxnSp>
        <p:nvCxnSpPr>
          <p:cNvPr id="37" name="直線單箭頭接點 36"/>
          <p:cNvCxnSpPr>
            <a:endCxn id="32" idx="0"/>
          </p:cNvCxnSpPr>
          <p:nvPr/>
        </p:nvCxnSpPr>
        <p:spPr bwMode="auto">
          <a:xfrm>
            <a:off x="2708376" y="2384884"/>
            <a:ext cx="31218" cy="468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39" name="直線單箭頭接點 38"/>
          <p:cNvCxnSpPr/>
          <p:nvPr/>
        </p:nvCxnSpPr>
        <p:spPr bwMode="auto">
          <a:xfrm>
            <a:off x="1777772" y="443593"/>
            <a:ext cx="282350" cy="2264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6853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 bwMode="auto">
          <a:xfrm>
            <a:off x="179512" y="69304"/>
            <a:ext cx="4824536" cy="6672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5EE846-DB29-4031-AA21-1B641C283ECE}" type="slidenum">
              <a:rPr lang="en-US" altLang="zh-TW" smtClean="0"/>
              <a:pPr>
                <a:defRPr/>
              </a:pPr>
              <a:t>42</a:t>
            </a:fld>
            <a:endParaRPr lang="en-US" altLang="zh-TW"/>
          </a:p>
        </p:txBody>
      </p:sp>
      <p:sp>
        <p:nvSpPr>
          <p:cNvPr id="4" name="標題 1"/>
          <p:cNvSpPr txBox="1">
            <a:spLocks/>
          </p:cNvSpPr>
          <p:nvPr/>
        </p:nvSpPr>
        <p:spPr bwMode="auto">
          <a:xfrm>
            <a:off x="395536" y="910998"/>
            <a:ext cx="1755056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l"/>
            <a:r>
              <a:rPr lang="en-US" altLang="zh-TW" kern="0" dirty="0" smtClean="0"/>
              <a:t>A[ ]=</a:t>
            </a:r>
            <a:endParaRPr lang="zh-TW" altLang="en-US" kern="0" dirty="0"/>
          </a:p>
        </p:txBody>
      </p:sp>
      <p:sp>
        <p:nvSpPr>
          <p:cNvPr id="5" name="矩形 4"/>
          <p:cNvSpPr/>
          <p:nvPr/>
        </p:nvSpPr>
        <p:spPr bwMode="auto">
          <a:xfrm>
            <a:off x="1862560" y="983006"/>
            <a:ext cx="576064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-23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438624" y="983006"/>
            <a:ext cx="576064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18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014688" y="983006"/>
            <a:ext cx="576064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20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590752" y="983006"/>
            <a:ext cx="576064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ea typeface="新細明體" pitchFamily="18" charset="-120"/>
              </a:rPr>
              <a:t>-7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4166816" y="983006"/>
            <a:ext cx="576064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12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060122" y="550958"/>
            <a:ext cx="30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Script MT Bold" pitchFamily="66" charset="0"/>
              </a:rPr>
              <a:t>1</a:t>
            </a:r>
            <a:endParaRPr lang="zh-TW" altLang="en-US" dirty="0">
              <a:latin typeface="Script MT Bold" pitchFamily="66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535893" y="550958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Script MT Bold" pitchFamily="66" charset="0"/>
              </a:rPr>
              <a:t>2</a:t>
            </a:r>
            <a:endParaRPr lang="zh-TW" altLang="en-US" dirty="0">
              <a:latin typeface="Script MT Bold" pitchFamily="66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061435" y="550958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Script MT Bold" pitchFamily="66" charset="0"/>
              </a:rPr>
              <a:t>3</a:t>
            </a:r>
            <a:endParaRPr lang="zh-TW" altLang="en-US" dirty="0">
              <a:latin typeface="Script MT Bold" pitchFamily="66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637499" y="550958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Script MT Bold" pitchFamily="66" charset="0"/>
              </a:rPr>
              <a:t>4</a:t>
            </a:r>
            <a:endParaRPr lang="zh-TW" altLang="en-US" dirty="0">
              <a:latin typeface="Script MT Bold" pitchFamily="66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264085" y="550958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Script MT Bold" pitchFamily="66" charset="0"/>
              </a:rPr>
              <a:t>5</a:t>
            </a:r>
            <a:endParaRPr lang="zh-TW" altLang="en-US" dirty="0">
              <a:latin typeface="Script MT Bold" pitchFamily="66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078112" y="-99392"/>
            <a:ext cx="3417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i="1" dirty="0" err="1" smtClean="0">
                <a:solidFill>
                  <a:srgbClr val="FF0000"/>
                </a:solidFill>
              </a:rPr>
              <a:t>i</a:t>
            </a:r>
            <a:endParaRPr lang="zh-TW" altLang="en-US" sz="4400" b="1" i="1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479801" y="1662988"/>
            <a:ext cx="16081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opt*(3)=38</a:t>
            </a:r>
          </a:p>
          <a:p>
            <a:r>
              <a:rPr lang="en-US" altLang="zh-TW" b="1" dirty="0" smtClean="0"/>
              <a:t>opt  (3)=38</a:t>
            </a:r>
            <a:endParaRPr lang="zh-TW" altLang="en-US" b="1" dirty="0"/>
          </a:p>
        </p:txBody>
      </p:sp>
      <p:cxnSp>
        <p:nvCxnSpPr>
          <p:cNvPr id="20" name="直線接點 19"/>
          <p:cNvCxnSpPr/>
          <p:nvPr/>
        </p:nvCxnSpPr>
        <p:spPr bwMode="auto">
          <a:xfrm>
            <a:off x="3590752" y="154306"/>
            <a:ext cx="0" cy="1657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1" name="標題 1"/>
          <p:cNvSpPr txBox="1">
            <a:spLocks/>
          </p:cNvSpPr>
          <p:nvPr/>
        </p:nvSpPr>
        <p:spPr bwMode="auto">
          <a:xfrm>
            <a:off x="395536" y="3863326"/>
            <a:ext cx="1755056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l"/>
            <a:r>
              <a:rPr lang="en-US" altLang="zh-TW" kern="0" dirty="0" smtClean="0"/>
              <a:t>A[ ]=</a:t>
            </a:r>
            <a:endParaRPr lang="zh-TW" altLang="en-US" kern="0" dirty="0"/>
          </a:p>
        </p:txBody>
      </p:sp>
      <p:sp>
        <p:nvSpPr>
          <p:cNvPr id="22" name="矩形 21"/>
          <p:cNvSpPr/>
          <p:nvPr/>
        </p:nvSpPr>
        <p:spPr bwMode="auto">
          <a:xfrm>
            <a:off x="1862560" y="3935334"/>
            <a:ext cx="576064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-23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2438624" y="3935334"/>
            <a:ext cx="576064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18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3014688" y="3935334"/>
            <a:ext cx="576064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20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3590752" y="3935334"/>
            <a:ext cx="576064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-7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4166816" y="3935334"/>
            <a:ext cx="576064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12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2060122" y="3503286"/>
            <a:ext cx="30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Script MT Bold" pitchFamily="66" charset="0"/>
              </a:rPr>
              <a:t>1</a:t>
            </a:r>
            <a:endParaRPr lang="zh-TW" altLang="en-US" dirty="0">
              <a:latin typeface="Script MT Bold" pitchFamily="66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2535893" y="3503286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Script MT Bold" pitchFamily="66" charset="0"/>
              </a:rPr>
              <a:t>2</a:t>
            </a:r>
            <a:endParaRPr lang="zh-TW" altLang="en-US" dirty="0">
              <a:latin typeface="Script MT Bold" pitchFamily="66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3061435" y="3503286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Script MT Bold" pitchFamily="66" charset="0"/>
              </a:rPr>
              <a:t>3</a:t>
            </a:r>
            <a:endParaRPr lang="zh-TW" altLang="en-US" dirty="0">
              <a:latin typeface="Script MT Bold" pitchFamily="66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637499" y="3503286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Script MT Bold" pitchFamily="66" charset="0"/>
              </a:rPr>
              <a:t>4</a:t>
            </a:r>
            <a:endParaRPr lang="zh-TW" altLang="en-US" dirty="0">
              <a:latin typeface="Script MT Bold" pitchFamily="66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264085" y="3503286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Script MT Bold" pitchFamily="66" charset="0"/>
              </a:rPr>
              <a:t>5</a:t>
            </a:r>
            <a:endParaRPr lang="zh-TW" altLang="en-US" dirty="0">
              <a:latin typeface="Script MT Bold" pitchFamily="66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3707904" y="2852935"/>
            <a:ext cx="3417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i="1" dirty="0" err="1" smtClean="0">
                <a:solidFill>
                  <a:srgbClr val="FF0000"/>
                </a:solidFill>
              </a:rPr>
              <a:t>i</a:t>
            </a:r>
            <a:endParaRPr lang="zh-TW" altLang="en-US" sz="4400" b="1" i="1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3131840" y="4653136"/>
            <a:ext cx="16081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opt*(4)=31</a:t>
            </a:r>
          </a:p>
          <a:p>
            <a:r>
              <a:rPr lang="en-US" altLang="zh-TW" b="1" dirty="0" smtClean="0"/>
              <a:t>opt  (4)=38</a:t>
            </a:r>
            <a:endParaRPr lang="zh-TW" altLang="en-US" b="1" dirty="0"/>
          </a:p>
        </p:txBody>
      </p:sp>
      <p:cxnSp>
        <p:nvCxnSpPr>
          <p:cNvPr id="34" name="直線接點 33"/>
          <p:cNvCxnSpPr/>
          <p:nvPr/>
        </p:nvCxnSpPr>
        <p:spPr bwMode="auto">
          <a:xfrm>
            <a:off x="4166816" y="3068960"/>
            <a:ext cx="0" cy="1657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5" name="文字方塊 34"/>
          <p:cNvSpPr txBox="1"/>
          <p:nvPr/>
        </p:nvSpPr>
        <p:spPr>
          <a:xfrm>
            <a:off x="395536" y="135459"/>
            <a:ext cx="16081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opt*(2)=18</a:t>
            </a:r>
          </a:p>
          <a:p>
            <a:r>
              <a:rPr lang="en-US" altLang="zh-TW" b="1" dirty="0" smtClean="0"/>
              <a:t>opt  (2)=18</a:t>
            </a:r>
            <a:endParaRPr lang="zh-TW" altLang="en-US" b="1" dirty="0"/>
          </a:p>
        </p:txBody>
      </p:sp>
      <p:cxnSp>
        <p:nvCxnSpPr>
          <p:cNvPr id="19" name="直線單箭頭接點 18"/>
          <p:cNvCxnSpPr/>
          <p:nvPr/>
        </p:nvCxnSpPr>
        <p:spPr bwMode="auto">
          <a:xfrm>
            <a:off x="2003669" y="364460"/>
            <a:ext cx="1057766" cy="791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37" name="直線單箭頭接點 36"/>
          <p:cNvCxnSpPr/>
          <p:nvPr/>
        </p:nvCxnSpPr>
        <p:spPr bwMode="auto">
          <a:xfrm>
            <a:off x="3878784" y="2493985"/>
            <a:ext cx="2" cy="5749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39" name="內容版面配置區 2"/>
          <p:cNvSpPr txBox="1">
            <a:spLocks/>
          </p:cNvSpPr>
          <p:nvPr/>
        </p:nvSpPr>
        <p:spPr>
          <a:xfrm>
            <a:off x="4946130" y="443593"/>
            <a:ext cx="4306390" cy="244827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32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4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TW" sz="18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Max-</a:t>
            </a:r>
            <a:r>
              <a:rPr lang="en-US" altLang="zh-TW" sz="18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Subarray</a:t>
            </a:r>
            <a:r>
              <a:rPr lang="en-US" altLang="zh-TW" sz="18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-Sum(A[n])</a:t>
            </a:r>
          </a:p>
          <a:p>
            <a:pPr marL="0" indent="0">
              <a:buFont typeface="Wingdings" pitchFamily="2" charset="2"/>
              <a:buNone/>
            </a:pPr>
            <a:r>
              <a:rPr lang="nl-NL" altLang="zh-TW" sz="18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{  opt=0; opt*=0;</a:t>
            </a:r>
          </a:p>
          <a:p>
            <a:pPr marL="0" indent="0">
              <a:buFont typeface="Wingdings" pitchFamily="2" charset="2"/>
              <a:buNone/>
            </a:pPr>
            <a:r>
              <a:rPr lang="nl-NL" altLang="zh-TW" sz="18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altLang="zh-TW" sz="18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for </a:t>
            </a:r>
            <a:r>
              <a:rPr lang="en-US" altLang="zh-TW" sz="18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US" altLang="zh-TW" sz="18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=1 to n</a:t>
            </a:r>
          </a:p>
          <a:p>
            <a:pPr marL="0" indent="0">
              <a:buFont typeface="Wingdings" pitchFamily="2" charset="2"/>
              <a:buNone/>
            </a:pPr>
            <a:r>
              <a:rPr lang="pt-BR" altLang="zh-TW" sz="18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{ </a:t>
            </a:r>
            <a:r>
              <a:rPr lang="pt-BR" altLang="zh-TW" sz="1800" kern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opt*=max{0, opt*+A[i]}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sz="18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</a:t>
            </a:r>
            <a:r>
              <a:rPr lang="en-US" altLang="zh-TW" sz="1800" kern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opt=max{</a:t>
            </a:r>
            <a:r>
              <a:rPr lang="en-US" altLang="zh-TW" sz="1800" kern="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opt,opt</a:t>
            </a:r>
            <a:r>
              <a:rPr lang="en-US" altLang="zh-TW" sz="1800" kern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*} </a:t>
            </a:r>
            <a:r>
              <a:rPr lang="en-US" altLang="zh-TW" sz="18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sz="18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return opt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sz="18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  <a:endParaRPr lang="zh-TW" altLang="en-US" sz="1800" kern="0" dirty="0">
              <a:latin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60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 bwMode="auto">
          <a:xfrm>
            <a:off x="179512" y="69304"/>
            <a:ext cx="4824536" cy="6672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5EE846-DB29-4031-AA21-1B641C283ECE}" type="slidenum">
              <a:rPr lang="en-US" altLang="zh-TW" smtClean="0"/>
              <a:pPr>
                <a:defRPr/>
              </a:pPr>
              <a:t>43</a:t>
            </a:fld>
            <a:endParaRPr lang="en-US" altLang="zh-TW"/>
          </a:p>
        </p:txBody>
      </p:sp>
      <p:sp>
        <p:nvSpPr>
          <p:cNvPr id="4" name="標題 1"/>
          <p:cNvSpPr txBox="1">
            <a:spLocks/>
          </p:cNvSpPr>
          <p:nvPr/>
        </p:nvSpPr>
        <p:spPr bwMode="auto">
          <a:xfrm>
            <a:off x="395536" y="910998"/>
            <a:ext cx="1755056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l"/>
            <a:r>
              <a:rPr lang="en-US" altLang="zh-TW" kern="0" dirty="0" smtClean="0"/>
              <a:t>A[ ]=</a:t>
            </a:r>
            <a:endParaRPr lang="zh-TW" altLang="en-US" kern="0" dirty="0"/>
          </a:p>
        </p:txBody>
      </p:sp>
      <p:sp>
        <p:nvSpPr>
          <p:cNvPr id="5" name="矩形 4"/>
          <p:cNvSpPr/>
          <p:nvPr/>
        </p:nvSpPr>
        <p:spPr bwMode="auto">
          <a:xfrm>
            <a:off x="1862560" y="983006"/>
            <a:ext cx="576064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-23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438624" y="983006"/>
            <a:ext cx="576064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18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014688" y="983006"/>
            <a:ext cx="576064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20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590752" y="983006"/>
            <a:ext cx="576064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-7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4166816" y="983006"/>
            <a:ext cx="576064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12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060122" y="550958"/>
            <a:ext cx="30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Script MT Bold" pitchFamily="66" charset="0"/>
              </a:rPr>
              <a:t>1</a:t>
            </a:r>
            <a:endParaRPr lang="zh-TW" altLang="en-US" dirty="0">
              <a:latin typeface="Script MT Bold" pitchFamily="66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535893" y="550958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Script MT Bold" pitchFamily="66" charset="0"/>
              </a:rPr>
              <a:t>2</a:t>
            </a:r>
            <a:endParaRPr lang="zh-TW" altLang="en-US" dirty="0">
              <a:latin typeface="Script MT Bold" pitchFamily="66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061435" y="550958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Script MT Bold" pitchFamily="66" charset="0"/>
              </a:rPr>
              <a:t>3</a:t>
            </a:r>
            <a:endParaRPr lang="zh-TW" altLang="en-US" dirty="0">
              <a:latin typeface="Script MT Bold" pitchFamily="66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637499" y="550958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Script MT Bold" pitchFamily="66" charset="0"/>
              </a:rPr>
              <a:t>4</a:t>
            </a:r>
            <a:endParaRPr lang="zh-TW" altLang="en-US" dirty="0">
              <a:latin typeface="Script MT Bold" pitchFamily="66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264085" y="550958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Script MT Bold" pitchFamily="66" charset="0"/>
              </a:rPr>
              <a:t>5</a:t>
            </a:r>
            <a:endParaRPr lang="zh-TW" altLang="en-US" dirty="0">
              <a:latin typeface="Script MT Bold" pitchFamily="66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302248" y="-99392"/>
            <a:ext cx="3417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i="1" dirty="0" err="1" smtClean="0">
                <a:solidFill>
                  <a:srgbClr val="FF0000"/>
                </a:solidFill>
              </a:rPr>
              <a:t>i</a:t>
            </a:r>
            <a:endParaRPr lang="zh-TW" altLang="en-US" sz="4400" b="1" i="1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131840" y="1656463"/>
            <a:ext cx="16081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opt*(5)=43</a:t>
            </a:r>
          </a:p>
          <a:p>
            <a:r>
              <a:rPr lang="en-US" altLang="zh-TW" b="1" dirty="0" smtClean="0"/>
              <a:t>opt  (5)=</a:t>
            </a:r>
            <a:r>
              <a:rPr lang="en-US" altLang="zh-TW" b="1" u="sng" dirty="0" smtClean="0">
                <a:solidFill>
                  <a:srgbClr val="FF0000"/>
                </a:solidFill>
              </a:rPr>
              <a:t>43</a:t>
            </a:r>
            <a:endParaRPr lang="zh-TW" altLang="en-US" b="1" u="sng" dirty="0">
              <a:solidFill>
                <a:srgbClr val="FF0000"/>
              </a:solidFill>
            </a:endParaRPr>
          </a:p>
        </p:txBody>
      </p:sp>
      <p:cxnSp>
        <p:nvCxnSpPr>
          <p:cNvPr id="20" name="直線接點 19"/>
          <p:cNvCxnSpPr/>
          <p:nvPr/>
        </p:nvCxnSpPr>
        <p:spPr bwMode="auto">
          <a:xfrm>
            <a:off x="4727547" y="183923"/>
            <a:ext cx="0" cy="1657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5" name="文字方塊 34"/>
          <p:cNvSpPr txBox="1"/>
          <p:nvPr/>
        </p:nvSpPr>
        <p:spPr>
          <a:xfrm>
            <a:off x="395536" y="183923"/>
            <a:ext cx="16081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opt*(4)=31</a:t>
            </a:r>
          </a:p>
          <a:p>
            <a:r>
              <a:rPr lang="en-US" altLang="zh-TW" b="1" dirty="0" smtClean="0"/>
              <a:t>opt  (4)=38</a:t>
            </a:r>
            <a:endParaRPr lang="zh-TW" altLang="en-US" b="1" dirty="0"/>
          </a:p>
        </p:txBody>
      </p:sp>
      <p:cxnSp>
        <p:nvCxnSpPr>
          <p:cNvPr id="19" name="直線單箭頭接點 18"/>
          <p:cNvCxnSpPr/>
          <p:nvPr/>
        </p:nvCxnSpPr>
        <p:spPr bwMode="auto">
          <a:xfrm>
            <a:off x="2060122" y="443593"/>
            <a:ext cx="220396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36" name="內容版面配置區 2"/>
          <p:cNvSpPr txBox="1">
            <a:spLocks/>
          </p:cNvSpPr>
          <p:nvPr/>
        </p:nvSpPr>
        <p:spPr>
          <a:xfrm>
            <a:off x="4946130" y="443593"/>
            <a:ext cx="4306390" cy="244827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32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4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TW" sz="18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Max-</a:t>
            </a:r>
            <a:r>
              <a:rPr lang="en-US" altLang="zh-TW" sz="18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Subarray</a:t>
            </a:r>
            <a:r>
              <a:rPr lang="en-US" altLang="zh-TW" sz="18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-Sum(A[n])</a:t>
            </a:r>
          </a:p>
          <a:p>
            <a:pPr marL="0" indent="0">
              <a:buFont typeface="Wingdings" pitchFamily="2" charset="2"/>
              <a:buNone/>
            </a:pPr>
            <a:r>
              <a:rPr lang="nl-NL" altLang="zh-TW" sz="18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{  opt=0; opt*=0;</a:t>
            </a:r>
          </a:p>
          <a:p>
            <a:pPr marL="0" indent="0">
              <a:buFont typeface="Wingdings" pitchFamily="2" charset="2"/>
              <a:buNone/>
            </a:pPr>
            <a:r>
              <a:rPr lang="nl-NL" altLang="zh-TW" sz="18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altLang="zh-TW" sz="18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for </a:t>
            </a:r>
            <a:r>
              <a:rPr lang="en-US" altLang="zh-TW" sz="18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US" altLang="zh-TW" sz="18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=1 to n</a:t>
            </a:r>
          </a:p>
          <a:p>
            <a:pPr marL="0" indent="0">
              <a:buFont typeface="Wingdings" pitchFamily="2" charset="2"/>
              <a:buNone/>
            </a:pPr>
            <a:r>
              <a:rPr lang="pt-BR" altLang="zh-TW" sz="18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{ </a:t>
            </a:r>
            <a:r>
              <a:rPr lang="pt-BR" altLang="zh-TW" sz="1800" kern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opt*=max{0, opt*+A[i]}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sz="18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</a:t>
            </a:r>
            <a:r>
              <a:rPr lang="en-US" altLang="zh-TW" sz="1800" kern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opt=max{</a:t>
            </a:r>
            <a:r>
              <a:rPr lang="en-US" altLang="zh-TW" sz="1800" kern="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opt,opt</a:t>
            </a:r>
            <a:r>
              <a:rPr lang="en-US" altLang="zh-TW" sz="1800" kern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*} </a:t>
            </a:r>
            <a:r>
              <a:rPr lang="en-US" altLang="zh-TW" sz="18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sz="18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return opt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sz="18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  <a:endParaRPr lang="zh-TW" altLang="en-US" sz="1800" kern="0" dirty="0">
              <a:latin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06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Time Complexity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O(n)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258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673100" y="620713"/>
            <a:ext cx="8291513" cy="597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altLang="zh-TW" sz="2800" b="1">
                <a:solidFill>
                  <a:srgbClr val="000000"/>
                </a:solidFill>
              </a:rPr>
              <a:t>Consider the multiplication of the following four matrices:</a:t>
            </a:r>
          </a:p>
          <a:p>
            <a:pPr marL="990600" lvl="1" indent="-533400">
              <a:lnSpc>
                <a:spcPct val="120000"/>
              </a:lnSpc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None/>
            </a:pPr>
            <a:endParaRPr lang="en-US" altLang="zh-TW" b="1">
              <a:solidFill>
                <a:srgbClr val="000000"/>
              </a:solidFill>
            </a:endParaRP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altLang="zh-TW" sz="2800" b="1">
                <a:solidFill>
                  <a:srgbClr val="000000"/>
                </a:solidFill>
              </a:rPr>
              <a:t>There are </a:t>
            </a:r>
            <a:r>
              <a:rPr lang="en-US" altLang="zh-TW" sz="2800" b="1">
                <a:solidFill>
                  <a:srgbClr val="0000FF"/>
                </a:solidFill>
              </a:rPr>
              <a:t>five different orders</a:t>
            </a:r>
            <a:r>
              <a:rPr lang="en-US" altLang="zh-TW" sz="2800" b="1">
                <a:solidFill>
                  <a:srgbClr val="000000"/>
                </a:solidFill>
              </a:rPr>
              <a:t> in which we can multiply four matrices, each possibly resulting in a different number of elementary multiplications</a:t>
            </a:r>
          </a:p>
          <a:p>
            <a:pPr marL="990600" lvl="1" indent="-533400">
              <a:lnSpc>
                <a:spcPct val="120000"/>
              </a:lnSpc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None/>
            </a:pPr>
            <a:endParaRPr lang="en-US" altLang="zh-TW" b="1">
              <a:solidFill>
                <a:srgbClr val="000000"/>
              </a:solidFill>
            </a:endParaRPr>
          </a:p>
          <a:p>
            <a:pPr marL="990600" lvl="1" indent="-533400">
              <a:lnSpc>
                <a:spcPct val="120000"/>
              </a:lnSpc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None/>
            </a:pPr>
            <a:r>
              <a:rPr lang="en-US" altLang="zh-TW" b="1">
                <a:solidFill>
                  <a:srgbClr val="000000"/>
                </a:solidFill>
              </a:rPr>
              <a:t>     </a:t>
            </a: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Blip>
                <a:blip r:embed="rId3"/>
              </a:buBlip>
            </a:pPr>
            <a:endParaRPr lang="en-US" altLang="zh-TW" sz="2800" b="1" u="sng">
              <a:solidFill>
                <a:srgbClr val="000000"/>
              </a:solidFill>
            </a:endParaRP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altLang="zh-TW" sz="2800" b="1" u="sng">
                <a:solidFill>
                  <a:srgbClr val="0000FF"/>
                </a:solidFill>
              </a:rPr>
              <a:t>The third order</a:t>
            </a:r>
            <a:r>
              <a:rPr lang="en-US" altLang="zh-TW" sz="2800" b="1">
                <a:solidFill>
                  <a:srgbClr val="000000"/>
                </a:solidFill>
              </a:rPr>
              <a:t> is the optimal order for multiplying the four matrices   </a:t>
            </a:r>
          </a:p>
        </p:txBody>
      </p:sp>
      <p:pic>
        <p:nvPicPr>
          <p:cNvPr id="1638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557338"/>
            <a:ext cx="3384550" cy="55880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4076700"/>
            <a:ext cx="4391025" cy="1230313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89" name="Rectangle 6"/>
          <p:cNvSpPr>
            <a:spLocks noChangeArrowheads="1"/>
          </p:cNvSpPr>
          <p:nvPr/>
        </p:nvSpPr>
        <p:spPr bwMode="auto">
          <a:xfrm>
            <a:off x="2843213" y="4581525"/>
            <a:ext cx="4392612" cy="2159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1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1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19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12738" y="765175"/>
            <a:ext cx="8435975" cy="4392613"/>
          </a:xfr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TW" sz="2800" smtClean="0"/>
              <a:t>A</a:t>
            </a:r>
            <a:r>
              <a:rPr lang="en-US" altLang="zh-TW" sz="2800" baseline="-25000" smtClean="0"/>
              <a:t>i</a:t>
            </a:r>
            <a:r>
              <a:rPr lang="en-US" altLang="zh-TW" sz="2800" smtClean="0"/>
              <a:t>, A</a:t>
            </a:r>
            <a:r>
              <a:rPr lang="en-US" altLang="zh-TW" sz="2800" baseline="-25000" smtClean="0"/>
              <a:t>i+1</a:t>
            </a:r>
            <a:r>
              <a:rPr lang="en-US" altLang="zh-TW" sz="2800" smtClean="0"/>
              <a:t>, …, A</a:t>
            </a:r>
            <a:r>
              <a:rPr lang="en-US" altLang="zh-TW" sz="2800" baseline="-25000" smtClean="0"/>
              <a:t>j </a:t>
            </a:r>
            <a:r>
              <a:rPr lang="zh-TW" altLang="en-US" sz="2800" smtClean="0">
                <a:latin typeface="標楷體" pitchFamily="65" charset="-120"/>
                <a:ea typeface="標楷體" pitchFamily="65" charset="-120"/>
              </a:rPr>
              <a:t>在某組合方式所需的純量積乘法次數為最小 </a:t>
            </a:r>
            <a:r>
              <a:rPr lang="en-US" altLang="zh-TW" sz="280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2800" smtClean="0">
                <a:latin typeface="標楷體" pitchFamily="65" charset="-120"/>
                <a:ea typeface="標楷體" pitchFamily="65" charset="-120"/>
              </a:rPr>
              <a:t>最佳</a:t>
            </a:r>
            <a:r>
              <a:rPr lang="en-US" altLang="zh-TW" sz="2800" smtClean="0"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sz="2800" smtClean="0">
                <a:latin typeface="標楷體" pitchFamily="65" charset="-120"/>
                <a:ea typeface="標楷體" pitchFamily="65" charset="-120"/>
              </a:rPr>
              <a:t>，則必存在一個</a:t>
            </a:r>
            <a:r>
              <a:rPr lang="en-US" altLang="zh-TW" sz="2800" smtClean="0"/>
              <a:t>k</a:t>
            </a:r>
            <a:r>
              <a:rPr lang="zh-TW" altLang="en-US" sz="2800" smtClean="0"/>
              <a:t>，</a:t>
            </a:r>
            <a:r>
              <a:rPr lang="zh-TW" altLang="en-US" sz="2800" smtClean="0">
                <a:ea typeface="標楷體" pitchFamily="65" charset="-120"/>
              </a:rPr>
              <a:t>使得</a:t>
            </a:r>
            <a:r>
              <a:rPr lang="en-US" altLang="zh-TW" sz="2800" smtClean="0"/>
              <a:t>A</a:t>
            </a:r>
            <a:r>
              <a:rPr lang="en-US" altLang="zh-TW" sz="2800" baseline="-25000" smtClean="0"/>
              <a:t>i</a:t>
            </a:r>
            <a:r>
              <a:rPr lang="en-US" altLang="zh-TW" sz="2800" smtClean="0"/>
              <a:t>, A</a:t>
            </a:r>
            <a:r>
              <a:rPr lang="en-US" altLang="zh-TW" sz="2800" baseline="-25000" smtClean="0"/>
              <a:t>i+1</a:t>
            </a:r>
            <a:r>
              <a:rPr lang="en-US" altLang="zh-TW" sz="2800" smtClean="0"/>
              <a:t>, …, A</a:t>
            </a:r>
            <a:r>
              <a:rPr lang="en-US" altLang="zh-TW" sz="2800" baseline="-25000" smtClean="0"/>
              <a:t>k </a:t>
            </a:r>
            <a:r>
              <a:rPr lang="zh-TW" altLang="en-US" sz="2800" smtClean="0">
                <a:ea typeface="標楷體" pitchFamily="65" charset="-120"/>
              </a:rPr>
              <a:t>和</a:t>
            </a:r>
            <a:r>
              <a:rPr lang="en-US" altLang="zh-TW" sz="2800" smtClean="0"/>
              <a:t>A</a:t>
            </a:r>
            <a:r>
              <a:rPr lang="en-US" altLang="zh-TW" sz="2800" baseline="-25000" smtClean="0"/>
              <a:t>k+1</a:t>
            </a:r>
            <a:r>
              <a:rPr lang="en-US" altLang="zh-TW" sz="2800" smtClean="0"/>
              <a:t>, A</a:t>
            </a:r>
            <a:r>
              <a:rPr lang="en-US" altLang="zh-TW" sz="2800" baseline="-25000" smtClean="0"/>
              <a:t>k+2</a:t>
            </a:r>
            <a:r>
              <a:rPr lang="en-US" altLang="zh-TW" sz="2800" smtClean="0"/>
              <a:t>, …, A</a:t>
            </a:r>
            <a:r>
              <a:rPr lang="en-US" altLang="zh-TW" sz="2800" baseline="-25000" smtClean="0"/>
              <a:t>j</a:t>
            </a:r>
            <a:r>
              <a:rPr lang="zh-TW" altLang="en-US" sz="2800" smtClean="0">
                <a:ea typeface="標楷體" pitchFamily="65" charset="-120"/>
              </a:rPr>
              <a:t>皆為最佳</a:t>
            </a:r>
            <a:r>
              <a:rPr lang="zh-TW" altLang="en-US" sz="2800" smtClean="0"/>
              <a:t>。</a:t>
            </a:r>
          </a:p>
          <a:p>
            <a:pPr algn="ctr" eaLnBrk="1" hangingPunct="1">
              <a:lnSpc>
                <a:spcPct val="110000"/>
              </a:lnSpc>
              <a:buFont typeface="Wingdings" pitchFamily="2" charset="2"/>
              <a:buNone/>
            </a:pPr>
            <a:endParaRPr lang="zh-TW" altLang="en-US" sz="2800" smtClean="0">
              <a:sym typeface="Symbol" pitchFamily="18" charset="2"/>
            </a:endParaRPr>
          </a:p>
          <a:p>
            <a:pPr algn="ctr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TW" sz="2800" smtClean="0">
                <a:sym typeface="Symbol" pitchFamily="18" charset="2"/>
              </a:rPr>
              <a:t>((</a:t>
            </a:r>
            <a:r>
              <a:rPr lang="en-US" altLang="zh-TW" sz="2000" smtClean="0">
                <a:sym typeface="Symbol" pitchFamily="18" charset="2"/>
              </a:rPr>
              <a:t>d</a:t>
            </a:r>
            <a:r>
              <a:rPr lang="en-US" altLang="zh-TW" sz="2000" baseline="-25000" smtClean="0">
                <a:sym typeface="Symbol" pitchFamily="18" charset="2"/>
              </a:rPr>
              <a:t>i-1 </a:t>
            </a:r>
            <a:r>
              <a:rPr lang="en-US" altLang="zh-TW" sz="3600" smtClean="0">
                <a:solidFill>
                  <a:srgbClr val="0000FF"/>
                </a:solidFill>
              </a:rPr>
              <a:t>A</a:t>
            </a:r>
            <a:r>
              <a:rPr lang="en-US" altLang="zh-TW" sz="3600" baseline="-25000" smtClean="0">
                <a:solidFill>
                  <a:srgbClr val="0000FF"/>
                </a:solidFill>
              </a:rPr>
              <a:t>i </a:t>
            </a:r>
            <a:r>
              <a:rPr lang="en-US" altLang="zh-TW" sz="2000" smtClean="0">
                <a:sym typeface="Symbol" pitchFamily="18" charset="2"/>
              </a:rPr>
              <a:t>d</a:t>
            </a:r>
            <a:r>
              <a:rPr lang="en-US" altLang="zh-TW" sz="2000" baseline="-25000" smtClean="0">
                <a:sym typeface="Symbol" pitchFamily="18" charset="2"/>
              </a:rPr>
              <a:t>i </a:t>
            </a:r>
            <a:r>
              <a:rPr lang="en-US" altLang="zh-TW" sz="3600" smtClean="0">
                <a:solidFill>
                  <a:srgbClr val="0000FF"/>
                </a:solidFill>
              </a:rPr>
              <a:t>A</a:t>
            </a:r>
            <a:r>
              <a:rPr lang="en-US" altLang="zh-TW" sz="3600" baseline="-25000" smtClean="0">
                <a:solidFill>
                  <a:srgbClr val="0000FF"/>
                </a:solidFill>
              </a:rPr>
              <a:t>i+1</a:t>
            </a:r>
            <a:r>
              <a:rPr lang="en-US" altLang="zh-TW" sz="3600" smtClean="0">
                <a:solidFill>
                  <a:srgbClr val="0000FF"/>
                </a:solidFill>
              </a:rPr>
              <a:t> … A</a:t>
            </a:r>
            <a:r>
              <a:rPr lang="en-US" altLang="zh-TW" sz="3600" baseline="-25000" smtClean="0">
                <a:solidFill>
                  <a:srgbClr val="0000FF"/>
                </a:solidFill>
              </a:rPr>
              <a:t>k</a:t>
            </a:r>
            <a:r>
              <a:rPr lang="en-US" altLang="zh-TW" sz="2000" smtClean="0">
                <a:sym typeface="Symbol" pitchFamily="18" charset="2"/>
              </a:rPr>
              <a:t>d</a:t>
            </a:r>
            <a:r>
              <a:rPr lang="en-US" altLang="zh-TW" sz="2000" baseline="-25000" smtClean="0">
                <a:sym typeface="Symbol" pitchFamily="18" charset="2"/>
              </a:rPr>
              <a:t>k</a:t>
            </a:r>
            <a:r>
              <a:rPr lang="en-US" altLang="zh-TW" sz="2800" smtClean="0">
                <a:sym typeface="Symbol" pitchFamily="18" charset="2"/>
              </a:rPr>
              <a:t>)(</a:t>
            </a:r>
            <a:r>
              <a:rPr lang="en-US" altLang="zh-TW" sz="3600" smtClean="0">
                <a:solidFill>
                  <a:srgbClr val="0000FF"/>
                </a:solidFill>
              </a:rPr>
              <a:t>A</a:t>
            </a:r>
            <a:r>
              <a:rPr lang="en-US" altLang="zh-TW" sz="3600" baseline="-25000" smtClean="0">
                <a:solidFill>
                  <a:srgbClr val="0000FF"/>
                </a:solidFill>
              </a:rPr>
              <a:t>k+1</a:t>
            </a:r>
            <a:r>
              <a:rPr lang="en-US" altLang="zh-TW" sz="2000" smtClean="0">
                <a:sym typeface="Symbol" pitchFamily="18" charset="2"/>
              </a:rPr>
              <a:t>d</a:t>
            </a:r>
            <a:r>
              <a:rPr lang="en-US" altLang="zh-TW" sz="2000" baseline="-25000" smtClean="0">
                <a:sym typeface="Symbol" pitchFamily="18" charset="2"/>
              </a:rPr>
              <a:t>k+1</a:t>
            </a:r>
            <a:r>
              <a:rPr lang="en-US" altLang="zh-TW" sz="3600" smtClean="0">
                <a:solidFill>
                  <a:srgbClr val="0000FF"/>
                </a:solidFill>
              </a:rPr>
              <a:t> A</a:t>
            </a:r>
            <a:r>
              <a:rPr lang="en-US" altLang="zh-TW" sz="3600" baseline="-25000" smtClean="0">
                <a:solidFill>
                  <a:srgbClr val="0000FF"/>
                </a:solidFill>
              </a:rPr>
              <a:t>k+2</a:t>
            </a:r>
            <a:r>
              <a:rPr lang="en-US" altLang="zh-TW" sz="2000" smtClean="0">
                <a:sym typeface="Symbol" pitchFamily="18" charset="2"/>
              </a:rPr>
              <a:t>d</a:t>
            </a:r>
            <a:r>
              <a:rPr lang="en-US" altLang="zh-TW" sz="2000" baseline="-25000" smtClean="0">
                <a:sym typeface="Symbol" pitchFamily="18" charset="2"/>
              </a:rPr>
              <a:t>k+2</a:t>
            </a:r>
            <a:r>
              <a:rPr lang="en-US" altLang="zh-TW" sz="3600" smtClean="0">
                <a:solidFill>
                  <a:srgbClr val="0000FF"/>
                </a:solidFill>
              </a:rPr>
              <a:t> …, A</a:t>
            </a:r>
            <a:r>
              <a:rPr lang="en-US" altLang="zh-TW" sz="3600" baseline="-25000" smtClean="0">
                <a:solidFill>
                  <a:srgbClr val="0000FF"/>
                </a:solidFill>
              </a:rPr>
              <a:t>j</a:t>
            </a:r>
            <a:r>
              <a:rPr lang="en-US" altLang="zh-TW" sz="2000" smtClean="0">
                <a:sym typeface="Symbol" pitchFamily="18" charset="2"/>
              </a:rPr>
              <a:t>d</a:t>
            </a:r>
            <a:r>
              <a:rPr lang="en-US" altLang="zh-TW" sz="2000" baseline="-25000" smtClean="0">
                <a:sym typeface="Symbol" pitchFamily="18" charset="2"/>
              </a:rPr>
              <a:t>j</a:t>
            </a:r>
            <a:r>
              <a:rPr lang="en-US" altLang="zh-TW" sz="2800" smtClean="0">
                <a:sym typeface="Symbol" pitchFamily="18" charset="2"/>
              </a:rPr>
              <a:t>))</a:t>
            </a:r>
          </a:p>
          <a:p>
            <a:pPr eaLnBrk="1" hangingPunct="1">
              <a:lnSpc>
                <a:spcPct val="110000"/>
              </a:lnSpc>
            </a:pPr>
            <a:endParaRPr lang="en-US" altLang="zh-TW" sz="2800" smtClean="0"/>
          </a:p>
          <a:p>
            <a:pPr eaLnBrk="1" hangingPunct="1">
              <a:lnSpc>
                <a:spcPct val="110000"/>
              </a:lnSpc>
            </a:pPr>
            <a:endParaRPr lang="en-US" altLang="zh-TW" sz="2800" smtClean="0"/>
          </a:p>
          <a:p>
            <a:pPr eaLnBrk="1" hangingPunct="1">
              <a:lnSpc>
                <a:spcPct val="110000"/>
              </a:lnSpc>
            </a:pPr>
            <a:r>
              <a:rPr lang="en-US" altLang="zh-TW" sz="2800" smtClean="0"/>
              <a:t>Chained Matrix Multiplication Recurrence</a:t>
            </a: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682625" y="2701925"/>
            <a:ext cx="7848600" cy="1152525"/>
          </a:xfrm>
          <a:prstGeom prst="rect">
            <a:avLst/>
          </a:prstGeom>
          <a:solidFill>
            <a:srgbClr val="CCCC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948" name="AutoShape 4"/>
          <p:cNvSpPr>
            <a:spLocks noChangeArrowheads="1"/>
          </p:cNvSpPr>
          <p:nvPr/>
        </p:nvSpPr>
        <p:spPr bwMode="auto">
          <a:xfrm>
            <a:off x="7473950" y="2054225"/>
            <a:ext cx="1130300" cy="503238"/>
          </a:xfrm>
          <a:prstGeom prst="wedgeRectCallout">
            <a:avLst>
              <a:gd name="adj1" fmla="val -320505"/>
              <a:gd name="adj2" fmla="val 97319"/>
            </a:avLst>
          </a:prstGeom>
          <a:solidFill>
            <a:srgbClr val="CC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1" lang="en-US" altLang="zh-TW" sz="1800" b="1"/>
              <a:t>Optimal</a:t>
            </a:r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755650" y="2922588"/>
            <a:ext cx="3311525" cy="647700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4284663" y="2924175"/>
            <a:ext cx="4032250" cy="647700"/>
          </a:xfrm>
          <a:prstGeom prst="rect">
            <a:avLst/>
          </a:prstGeom>
          <a:solidFill>
            <a:srgbClr val="0066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951" name="AutoShape 7"/>
          <p:cNvSpPr>
            <a:spLocks noChangeArrowheads="1"/>
          </p:cNvSpPr>
          <p:nvPr/>
        </p:nvSpPr>
        <p:spPr bwMode="auto">
          <a:xfrm>
            <a:off x="1114425" y="3925888"/>
            <a:ext cx="2160588" cy="360362"/>
          </a:xfrm>
          <a:prstGeom prst="wedgeRectCallout">
            <a:avLst>
              <a:gd name="adj1" fmla="val 53454"/>
              <a:gd name="adj2" fmla="val -159690"/>
            </a:avLst>
          </a:prstGeom>
          <a:solidFill>
            <a:srgbClr val="FF5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1" lang="en-US" altLang="zh-TW" sz="1800" b="1"/>
              <a:t>Sub Optimal</a:t>
            </a:r>
          </a:p>
        </p:txBody>
      </p:sp>
      <p:sp>
        <p:nvSpPr>
          <p:cNvPr id="82952" name="AutoShape 8"/>
          <p:cNvSpPr>
            <a:spLocks noChangeArrowheads="1"/>
          </p:cNvSpPr>
          <p:nvPr/>
        </p:nvSpPr>
        <p:spPr bwMode="auto">
          <a:xfrm>
            <a:off x="5867400" y="3925888"/>
            <a:ext cx="2016125" cy="360362"/>
          </a:xfrm>
          <a:prstGeom prst="wedgeRectCallout">
            <a:avLst>
              <a:gd name="adj1" fmla="val -79685"/>
              <a:gd name="adj2" fmla="val -158810"/>
            </a:avLst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1" lang="en-US" altLang="zh-TW" sz="1800" b="1"/>
              <a:t>Sub optimal</a:t>
            </a:r>
          </a:p>
        </p:txBody>
      </p:sp>
      <p:graphicFrame>
        <p:nvGraphicFramePr>
          <p:cNvPr id="2050" name="Object 9"/>
          <p:cNvGraphicFramePr>
            <a:graphicFrameLocks noGrp="1" noChangeAspect="1"/>
          </p:cNvGraphicFramePr>
          <p:nvPr>
            <p:ph sz="half" idx="2"/>
          </p:nvPr>
        </p:nvGraphicFramePr>
        <p:xfrm>
          <a:off x="323850" y="5157788"/>
          <a:ext cx="8426450" cy="143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6" name="方程式" r:id="rId4" imgW="3492360" imgH="533160" progId="Equation.3">
                  <p:embed/>
                </p:oleObj>
              </mc:Choice>
              <mc:Fallback>
                <p:oleObj name="方程式" r:id="rId4" imgW="3492360" imgH="5331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157788"/>
                        <a:ext cx="8426450" cy="14303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5940425" y="5876925"/>
            <a:ext cx="1223963" cy="5762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59" name="Line 11"/>
          <p:cNvSpPr>
            <a:spLocks noChangeShapeType="1"/>
          </p:cNvSpPr>
          <p:nvPr/>
        </p:nvSpPr>
        <p:spPr bwMode="auto">
          <a:xfrm>
            <a:off x="2700338" y="6381750"/>
            <a:ext cx="1150937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>
            <a:off x="4067175" y="6381750"/>
            <a:ext cx="165735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3276600" y="2924175"/>
            <a:ext cx="790575" cy="6492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2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2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2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animBg="1"/>
      <p:bldP spid="82948" grpId="0" animBg="1"/>
      <p:bldP spid="82949" grpId="0" animBg="1"/>
      <p:bldP spid="82950" grpId="0" animBg="1"/>
      <p:bldP spid="82951" grpId="0" animBg="1"/>
      <p:bldP spid="82952" grpId="0" animBg="1"/>
      <p:bldP spid="2058" grpId="0" animBg="1"/>
      <p:bldP spid="2059" grpId="0" animBg="1"/>
      <p:bldP spid="2060" grpId="0" animBg="1"/>
      <p:bldP spid="206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042988" y="476250"/>
            <a:ext cx="7704137" cy="41910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TW" sz="2800" smtClean="0"/>
              <a:t>Chained Matrix Multiplication</a:t>
            </a:r>
          </a:p>
          <a:p>
            <a:pPr eaLnBrk="1" hangingPunct="1">
              <a:lnSpc>
                <a:spcPct val="110000"/>
              </a:lnSpc>
            </a:pPr>
            <a:endParaRPr lang="en-US" altLang="zh-TW" sz="2800" smtClean="0"/>
          </a:p>
          <a:p>
            <a:pPr eaLnBrk="1" hangingPunct="1">
              <a:lnSpc>
                <a:spcPct val="110000"/>
              </a:lnSpc>
            </a:pPr>
            <a:endParaRPr lang="en-US" altLang="zh-TW" sz="2800" smtClean="0"/>
          </a:p>
          <a:p>
            <a:pPr eaLnBrk="1" hangingPunct="1">
              <a:lnSpc>
                <a:spcPct val="110000"/>
              </a:lnSpc>
            </a:pPr>
            <a:r>
              <a:rPr lang="en-US" altLang="zh-TW" sz="2800" smtClean="0"/>
              <a:t>Example: A</a:t>
            </a:r>
            <a:r>
              <a:rPr lang="en-US" altLang="zh-TW" sz="2800" baseline="30000" smtClean="0"/>
              <a:t>1</a:t>
            </a:r>
            <a:r>
              <a:rPr lang="en-US" altLang="zh-TW" sz="2800" baseline="-25000" smtClean="0"/>
              <a:t>3</a:t>
            </a:r>
            <a:r>
              <a:rPr lang="en-US" altLang="zh-TW" sz="2800" baseline="-25000" smtClean="0">
                <a:sym typeface="Symbol" pitchFamily="18" charset="2"/>
              </a:rPr>
              <a:t>3</a:t>
            </a:r>
            <a:r>
              <a:rPr lang="en-US" altLang="zh-TW" sz="2800" smtClean="0">
                <a:sym typeface="Symbol" pitchFamily="18" charset="2"/>
              </a:rPr>
              <a:t>, </a:t>
            </a:r>
            <a:r>
              <a:rPr lang="en-US" altLang="zh-TW" sz="2800" smtClean="0"/>
              <a:t>A</a:t>
            </a:r>
            <a:r>
              <a:rPr lang="en-US" altLang="zh-TW" sz="2800" baseline="30000" smtClean="0"/>
              <a:t>2</a:t>
            </a:r>
            <a:r>
              <a:rPr lang="en-US" altLang="zh-TW" sz="2800" baseline="-25000" smtClean="0"/>
              <a:t>3</a:t>
            </a:r>
            <a:r>
              <a:rPr lang="en-US" altLang="zh-TW" sz="2800" baseline="-25000" smtClean="0">
                <a:sym typeface="Symbol" pitchFamily="18" charset="2"/>
              </a:rPr>
              <a:t>7</a:t>
            </a:r>
            <a:r>
              <a:rPr lang="en-US" altLang="zh-TW" sz="2800" smtClean="0">
                <a:sym typeface="Symbol" pitchFamily="18" charset="2"/>
              </a:rPr>
              <a:t>, </a:t>
            </a:r>
            <a:r>
              <a:rPr lang="en-US" altLang="zh-TW" sz="2800" smtClean="0"/>
              <a:t>A</a:t>
            </a:r>
            <a:r>
              <a:rPr lang="en-US" altLang="zh-TW" sz="2800" baseline="30000" smtClean="0"/>
              <a:t>3</a:t>
            </a:r>
            <a:r>
              <a:rPr lang="en-US" altLang="zh-TW" sz="2800" baseline="-25000" smtClean="0"/>
              <a:t>7</a:t>
            </a:r>
            <a:r>
              <a:rPr lang="en-US" altLang="zh-TW" sz="2800" baseline="-25000" smtClean="0">
                <a:sym typeface="Symbol" pitchFamily="18" charset="2"/>
              </a:rPr>
              <a:t>2</a:t>
            </a:r>
            <a:r>
              <a:rPr lang="en-US" altLang="zh-TW" sz="2800" smtClean="0">
                <a:sym typeface="Symbol" pitchFamily="18" charset="2"/>
              </a:rPr>
              <a:t>, </a:t>
            </a:r>
            <a:r>
              <a:rPr lang="en-US" altLang="zh-TW" sz="2800" smtClean="0"/>
              <a:t>A</a:t>
            </a:r>
            <a:r>
              <a:rPr lang="en-US" altLang="zh-TW" sz="2800" baseline="30000" smtClean="0"/>
              <a:t>4</a:t>
            </a:r>
            <a:r>
              <a:rPr lang="en-US" altLang="zh-TW" sz="2800" baseline="-25000" smtClean="0"/>
              <a:t>2</a:t>
            </a:r>
            <a:r>
              <a:rPr lang="en-US" altLang="zh-TW" sz="2800" baseline="-25000" smtClean="0">
                <a:sym typeface="Symbol" pitchFamily="18" charset="2"/>
              </a:rPr>
              <a:t>9</a:t>
            </a:r>
            <a:r>
              <a:rPr lang="en-US" altLang="zh-TW" sz="2800" smtClean="0">
                <a:sym typeface="Symbol" pitchFamily="18" charset="2"/>
              </a:rPr>
              <a:t>, </a:t>
            </a:r>
            <a:r>
              <a:rPr lang="en-US" altLang="zh-TW" sz="2800" smtClean="0"/>
              <a:t>A</a:t>
            </a:r>
            <a:r>
              <a:rPr lang="en-US" altLang="zh-TW" sz="2800" baseline="30000" smtClean="0"/>
              <a:t>5</a:t>
            </a:r>
            <a:r>
              <a:rPr lang="en-US" altLang="zh-TW" sz="2800" baseline="-25000" smtClean="0"/>
              <a:t>9</a:t>
            </a:r>
            <a:r>
              <a:rPr lang="en-US" altLang="zh-TW" sz="2800" baseline="-25000" smtClean="0">
                <a:sym typeface="Symbol" pitchFamily="18" charset="2"/>
              </a:rPr>
              <a:t>4</a:t>
            </a:r>
            <a:endParaRPr lang="en-US" altLang="zh-TW" sz="2800" smtClean="0"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800" smtClean="0">
                <a:sym typeface="Symbol" pitchFamily="18" charset="2"/>
              </a:rPr>
              <a:t>Sol: 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TW" sz="2800" smtClean="0">
                <a:sym typeface="Symbol" pitchFamily="18" charset="2"/>
              </a:rPr>
              <a:t>     Two matrix: M[1…5, 1…5]  and P[1…4, 2…5]</a:t>
            </a:r>
          </a:p>
        </p:txBody>
      </p:sp>
      <p:graphicFrame>
        <p:nvGraphicFramePr>
          <p:cNvPr id="87043" name="Object 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498600" y="1125538"/>
          <a:ext cx="6313488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7" name="方程式" r:id="rId4" imgW="3238200" imgH="533160" progId="Equation.3">
                  <p:embed/>
                </p:oleObj>
              </mc:Choice>
              <mc:Fallback>
                <p:oleObj name="方程式" r:id="rId4" imgW="3238200" imgH="533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1125538"/>
                        <a:ext cx="6313488" cy="9604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155" name="Group 115"/>
          <p:cNvGraphicFramePr>
            <a:graphicFrameLocks noGrp="1"/>
          </p:cNvGraphicFramePr>
          <p:nvPr>
            <p:ph sz="quarter" idx="3"/>
          </p:nvPr>
        </p:nvGraphicFramePr>
        <p:xfrm>
          <a:off x="2090738" y="4262438"/>
          <a:ext cx="2371725" cy="2194560"/>
        </p:xfrm>
        <a:graphic>
          <a:graphicData uri="http://schemas.openxmlformats.org/drawingml/2006/table">
            <a:tbl>
              <a:tblPr/>
              <a:tblGrid>
                <a:gridCol w="395287"/>
                <a:gridCol w="395288"/>
                <a:gridCol w="395287"/>
                <a:gridCol w="395288"/>
                <a:gridCol w="395287"/>
                <a:gridCol w="395288"/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M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7156" name="Group 116"/>
          <p:cNvGraphicFramePr>
            <a:graphicFrameLocks noGrp="1"/>
          </p:cNvGraphicFramePr>
          <p:nvPr/>
        </p:nvGraphicFramePr>
        <p:xfrm>
          <a:off x="5043488" y="4308475"/>
          <a:ext cx="1976437" cy="1828800"/>
        </p:xfrm>
        <a:graphic>
          <a:graphicData uri="http://schemas.openxmlformats.org/drawingml/2006/table">
            <a:tbl>
              <a:tblPr/>
              <a:tblGrid>
                <a:gridCol w="395287"/>
                <a:gridCol w="395288"/>
                <a:gridCol w="395287"/>
                <a:gridCol w="395288"/>
                <a:gridCol w="395287"/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62" name="Text Box 90"/>
          <p:cNvSpPr txBox="1">
            <a:spLocks noChangeArrowheads="1"/>
          </p:cNvSpPr>
          <p:nvPr/>
        </p:nvSpPr>
        <p:spPr bwMode="auto">
          <a:xfrm>
            <a:off x="5076825" y="3614738"/>
            <a:ext cx="20955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zh-TW" b="1">
                <a:solidFill>
                  <a:srgbClr val="FF0000"/>
                </a:solidFill>
              </a:rPr>
              <a:t>★</a:t>
            </a:r>
            <a:r>
              <a:rPr lang="zh-TW" altLang="en-US" b="1">
                <a:solidFill>
                  <a:srgbClr val="FF0000"/>
                </a:solidFill>
                <a:ea typeface="標楷體" pitchFamily="65" charset="-120"/>
              </a:rPr>
              <a:t>紀錄誰是 </a:t>
            </a:r>
            <a:r>
              <a:rPr lang="en-US" altLang="zh-TW" sz="4400" b="1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3163" name="Text Box 91"/>
          <p:cNvSpPr txBox="1">
            <a:spLocks noChangeArrowheads="1"/>
          </p:cNvSpPr>
          <p:nvPr/>
        </p:nvSpPr>
        <p:spPr bwMode="auto">
          <a:xfrm>
            <a:off x="1619250" y="3860800"/>
            <a:ext cx="323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zh-TW" b="1">
                <a:solidFill>
                  <a:srgbClr val="FF0000"/>
                </a:solidFill>
              </a:rPr>
              <a:t>★</a:t>
            </a:r>
            <a:r>
              <a:rPr lang="zh-TW" altLang="en-US" b="1">
                <a:solidFill>
                  <a:srgbClr val="FF0000"/>
                </a:solidFill>
                <a:ea typeface="標楷體" pitchFamily="65" charset="-120"/>
              </a:rPr>
              <a:t>紀錄最少的乘法個數</a:t>
            </a:r>
            <a:endParaRPr lang="en-US" altLang="zh-TW" b="1">
              <a:solidFill>
                <a:srgbClr val="FF0000"/>
              </a:solidFill>
              <a:ea typeface="標楷體" pitchFamily="65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42988" y="476250"/>
            <a:ext cx="7704137" cy="41910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TW" sz="2800" smtClean="0"/>
              <a:t>Chained Matrix Multiplication</a:t>
            </a:r>
          </a:p>
          <a:p>
            <a:pPr eaLnBrk="1" hangingPunct="1">
              <a:lnSpc>
                <a:spcPct val="110000"/>
              </a:lnSpc>
            </a:pPr>
            <a:endParaRPr lang="en-US" altLang="zh-TW" sz="2800" smtClean="0"/>
          </a:p>
          <a:p>
            <a:pPr eaLnBrk="1" hangingPunct="1">
              <a:lnSpc>
                <a:spcPct val="110000"/>
              </a:lnSpc>
            </a:pPr>
            <a:endParaRPr lang="en-US" altLang="zh-TW" sz="2800" smtClean="0"/>
          </a:p>
          <a:p>
            <a:pPr eaLnBrk="1" hangingPunct="1">
              <a:lnSpc>
                <a:spcPct val="110000"/>
              </a:lnSpc>
            </a:pPr>
            <a:r>
              <a:rPr lang="en-US" altLang="zh-TW" sz="2800" smtClean="0"/>
              <a:t>Example: A</a:t>
            </a:r>
            <a:r>
              <a:rPr lang="en-US" altLang="zh-TW" sz="2800" baseline="30000" smtClean="0"/>
              <a:t>1</a:t>
            </a:r>
            <a:r>
              <a:rPr lang="en-US" altLang="zh-TW" sz="2800" baseline="-25000" smtClean="0"/>
              <a:t>3</a:t>
            </a:r>
            <a:r>
              <a:rPr lang="en-US" altLang="zh-TW" sz="2800" baseline="-25000" smtClean="0">
                <a:sym typeface="Symbol" pitchFamily="18" charset="2"/>
              </a:rPr>
              <a:t>3</a:t>
            </a:r>
            <a:r>
              <a:rPr lang="en-US" altLang="zh-TW" sz="2800" smtClean="0">
                <a:sym typeface="Symbol" pitchFamily="18" charset="2"/>
              </a:rPr>
              <a:t>, </a:t>
            </a:r>
            <a:r>
              <a:rPr lang="en-US" altLang="zh-TW" sz="2800" smtClean="0"/>
              <a:t>A</a:t>
            </a:r>
            <a:r>
              <a:rPr lang="en-US" altLang="zh-TW" sz="2800" baseline="30000" smtClean="0"/>
              <a:t>2</a:t>
            </a:r>
            <a:r>
              <a:rPr lang="en-US" altLang="zh-TW" sz="2800" baseline="-25000" smtClean="0"/>
              <a:t>3</a:t>
            </a:r>
            <a:r>
              <a:rPr lang="en-US" altLang="zh-TW" sz="2800" baseline="-25000" smtClean="0">
                <a:sym typeface="Symbol" pitchFamily="18" charset="2"/>
              </a:rPr>
              <a:t>7</a:t>
            </a:r>
            <a:r>
              <a:rPr lang="en-US" altLang="zh-TW" sz="2800" smtClean="0">
                <a:sym typeface="Symbol" pitchFamily="18" charset="2"/>
              </a:rPr>
              <a:t>, </a:t>
            </a:r>
            <a:r>
              <a:rPr lang="en-US" altLang="zh-TW" sz="2800" smtClean="0"/>
              <a:t>A</a:t>
            </a:r>
            <a:r>
              <a:rPr lang="en-US" altLang="zh-TW" sz="2800" baseline="30000" smtClean="0"/>
              <a:t>3</a:t>
            </a:r>
            <a:r>
              <a:rPr lang="en-US" altLang="zh-TW" sz="2800" baseline="-25000" smtClean="0"/>
              <a:t>7</a:t>
            </a:r>
            <a:r>
              <a:rPr lang="en-US" altLang="zh-TW" sz="2800" baseline="-25000" smtClean="0">
                <a:sym typeface="Symbol" pitchFamily="18" charset="2"/>
              </a:rPr>
              <a:t>2</a:t>
            </a:r>
            <a:r>
              <a:rPr lang="en-US" altLang="zh-TW" sz="2800" smtClean="0">
                <a:sym typeface="Symbol" pitchFamily="18" charset="2"/>
              </a:rPr>
              <a:t>, </a:t>
            </a:r>
            <a:r>
              <a:rPr lang="en-US" altLang="zh-TW" sz="2800" smtClean="0"/>
              <a:t>A</a:t>
            </a:r>
            <a:r>
              <a:rPr lang="en-US" altLang="zh-TW" sz="2800" baseline="30000" smtClean="0"/>
              <a:t>4</a:t>
            </a:r>
            <a:r>
              <a:rPr lang="en-US" altLang="zh-TW" sz="2800" baseline="-25000" smtClean="0"/>
              <a:t>2</a:t>
            </a:r>
            <a:r>
              <a:rPr lang="en-US" altLang="zh-TW" sz="2800" baseline="-25000" smtClean="0">
                <a:sym typeface="Symbol" pitchFamily="18" charset="2"/>
              </a:rPr>
              <a:t>9</a:t>
            </a:r>
            <a:r>
              <a:rPr lang="en-US" altLang="zh-TW" sz="2800" smtClean="0">
                <a:sym typeface="Symbol" pitchFamily="18" charset="2"/>
              </a:rPr>
              <a:t>, </a:t>
            </a:r>
            <a:r>
              <a:rPr lang="en-US" altLang="zh-TW" sz="2800" smtClean="0"/>
              <a:t>A</a:t>
            </a:r>
            <a:r>
              <a:rPr lang="en-US" altLang="zh-TW" sz="2800" baseline="30000" smtClean="0"/>
              <a:t>5</a:t>
            </a:r>
            <a:r>
              <a:rPr lang="en-US" altLang="zh-TW" sz="2800" baseline="-25000" smtClean="0"/>
              <a:t>9</a:t>
            </a:r>
            <a:r>
              <a:rPr lang="en-US" altLang="zh-TW" sz="2800" baseline="-25000" smtClean="0">
                <a:sym typeface="Symbol" pitchFamily="18" charset="2"/>
              </a:rPr>
              <a:t>4</a:t>
            </a:r>
            <a:endParaRPr lang="en-US" altLang="zh-TW" sz="2800" smtClean="0"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lang="en-US" altLang="zh-TW" sz="2800" smtClean="0">
              <a:sym typeface="Symbol" pitchFamily="18" charset="2"/>
            </a:endParaRPr>
          </a:p>
        </p:txBody>
      </p:sp>
      <p:graphicFrame>
        <p:nvGraphicFramePr>
          <p:cNvPr id="87043" name="Object 3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498600" y="1125538"/>
          <a:ext cx="6313488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97" name="方程式" r:id="rId4" imgW="3238200" imgH="533160" progId="Equation.3">
                  <p:embed/>
                </p:oleObj>
              </mc:Choice>
              <mc:Fallback>
                <p:oleObj name="方程式" r:id="rId4" imgW="3238200" imgH="533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1125538"/>
                        <a:ext cx="6313488" cy="9604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155" name="Group 115"/>
          <p:cNvGraphicFramePr>
            <a:graphicFrameLocks noGrp="1"/>
          </p:cNvGraphicFramePr>
          <p:nvPr>
            <p:ph sz="quarter" idx="4294967295"/>
          </p:nvPr>
        </p:nvGraphicFramePr>
        <p:xfrm>
          <a:off x="2090738" y="4262438"/>
          <a:ext cx="2371725" cy="2194560"/>
        </p:xfrm>
        <a:graphic>
          <a:graphicData uri="http://schemas.openxmlformats.org/drawingml/2006/table">
            <a:tbl>
              <a:tblPr/>
              <a:tblGrid>
                <a:gridCol w="395287"/>
                <a:gridCol w="395288"/>
                <a:gridCol w="395287"/>
                <a:gridCol w="395288"/>
                <a:gridCol w="395287"/>
                <a:gridCol w="395288"/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M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7156" name="Group 116"/>
          <p:cNvGraphicFramePr>
            <a:graphicFrameLocks noGrp="1"/>
          </p:cNvGraphicFramePr>
          <p:nvPr/>
        </p:nvGraphicFramePr>
        <p:xfrm>
          <a:off x="5043488" y="4308475"/>
          <a:ext cx="1976437" cy="1828800"/>
        </p:xfrm>
        <a:graphic>
          <a:graphicData uri="http://schemas.openxmlformats.org/drawingml/2006/table">
            <a:tbl>
              <a:tblPr/>
              <a:tblGrid>
                <a:gridCol w="395287"/>
                <a:gridCol w="395288"/>
                <a:gridCol w="395287"/>
                <a:gridCol w="395288"/>
                <a:gridCol w="395287"/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8217" name="Rectangle 89"/>
          <p:cNvSpPr>
            <a:spLocks noChangeArrowheads="1"/>
          </p:cNvSpPr>
          <p:nvPr/>
        </p:nvSpPr>
        <p:spPr bwMode="auto">
          <a:xfrm>
            <a:off x="3276600" y="4652963"/>
            <a:ext cx="358775" cy="360362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218" name="Rectangle 90"/>
          <p:cNvSpPr>
            <a:spLocks noChangeArrowheads="1"/>
          </p:cNvSpPr>
          <p:nvPr/>
        </p:nvSpPr>
        <p:spPr bwMode="auto">
          <a:xfrm>
            <a:off x="2843213" y="4652963"/>
            <a:ext cx="433387" cy="360362"/>
          </a:xfrm>
          <a:prstGeom prst="rect">
            <a:avLst/>
          </a:prstGeom>
          <a:solidFill>
            <a:srgbClr val="6699FF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219" name="Rectangle 91"/>
          <p:cNvSpPr>
            <a:spLocks noChangeArrowheads="1"/>
          </p:cNvSpPr>
          <p:nvPr/>
        </p:nvSpPr>
        <p:spPr bwMode="auto">
          <a:xfrm>
            <a:off x="3276600" y="5373688"/>
            <a:ext cx="358775" cy="360362"/>
          </a:xfrm>
          <a:prstGeom prst="rect">
            <a:avLst/>
          </a:prstGeom>
          <a:solidFill>
            <a:srgbClr val="6699FF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220" name="Rectangle 92"/>
          <p:cNvSpPr>
            <a:spLocks noChangeArrowheads="1"/>
          </p:cNvSpPr>
          <p:nvPr/>
        </p:nvSpPr>
        <p:spPr bwMode="auto">
          <a:xfrm>
            <a:off x="2484438" y="4652963"/>
            <a:ext cx="358775" cy="360362"/>
          </a:xfrm>
          <a:prstGeom prst="rect">
            <a:avLst/>
          </a:prstGeom>
          <a:solidFill>
            <a:srgbClr val="FF66FF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221" name="Rectangle 93"/>
          <p:cNvSpPr>
            <a:spLocks noChangeArrowheads="1"/>
          </p:cNvSpPr>
          <p:nvPr/>
        </p:nvSpPr>
        <p:spPr bwMode="auto">
          <a:xfrm>
            <a:off x="3276600" y="5013325"/>
            <a:ext cx="358775" cy="360363"/>
          </a:xfrm>
          <a:prstGeom prst="rect">
            <a:avLst/>
          </a:prstGeom>
          <a:solidFill>
            <a:srgbClr val="FF66FF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222" name="Oval 94"/>
          <p:cNvSpPr>
            <a:spLocks noChangeArrowheads="1"/>
          </p:cNvSpPr>
          <p:nvPr/>
        </p:nvSpPr>
        <p:spPr bwMode="auto">
          <a:xfrm>
            <a:off x="2555875" y="4221163"/>
            <a:ext cx="1008063" cy="431800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223" name="Text Box 95"/>
          <p:cNvSpPr txBox="1">
            <a:spLocks noChangeArrowheads="1"/>
          </p:cNvSpPr>
          <p:nvPr/>
        </p:nvSpPr>
        <p:spPr bwMode="auto">
          <a:xfrm>
            <a:off x="2627313" y="3259138"/>
            <a:ext cx="1360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chemeClr val="bg2"/>
                </a:solidFill>
              </a:rPr>
              <a:t>M[1,3]</a:t>
            </a:r>
            <a:r>
              <a:rPr lang="zh-TW" altLang="en-US" b="1">
                <a:solidFill>
                  <a:schemeClr val="bg2"/>
                </a:solidFill>
                <a:ea typeface="標楷體" pitchFamily="65" charset="-120"/>
              </a:rPr>
              <a:t>有</a:t>
            </a:r>
          </a:p>
        </p:txBody>
      </p:sp>
      <p:sp>
        <p:nvSpPr>
          <p:cNvPr id="48224" name="Rectangle 96"/>
          <p:cNvSpPr>
            <a:spLocks noChangeArrowheads="1"/>
          </p:cNvSpPr>
          <p:nvPr/>
        </p:nvSpPr>
        <p:spPr bwMode="auto">
          <a:xfrm>
            <a:off x="5867400" y="4652963"/>
            <a:ext cx="358775" cy="360362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225" name="AutoShape 97"/>
          <p:cNvSpPr>
            <a:spLocks/>
          </p:cNvSpPr>
          <p:nvPr/>
        </p:nvSpPr>
        <p:spPr bwMode="auto">
          <a:xfrm>
            <a:off x="3995738" y="3068638"/>
            <a:ext cx="71437" cy="935037"/>
          </a:xfrm>
          <a:prstGeom prst="leftBrace">
            <a:avLst>
              <a:gd name="adj1" fmla="val 109075"/>
              <a:gd name="adj2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226" name="Oval 98"/>
          <p:cNvSpPr>
            <a:spLocks noChangeArrowheads="1"/>
          </p:cNvSpPr>
          <p:nvPr/>
        </p:nvSpPr>
        <p:spPr bwMode="auto">
          <a:xfrm>
            <a:off x="2916238" y="4292600"/>
            <a:ext cx="215900" cy="288925"/>
          </a:xfrm>
          <a:prstGeom prst="ellips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227" name="Oval 99"/>
          <p:cNvSpPr>
            <a:spLocks noChangeArrowheads="1"/>
          </p:cNvSpPr>
          <p:nvPr/>
        </p:nvSpPr>
        <p:spPr bwMode="auto">
          <a:xfrm>
            <a:off x="2555875" y="4292600"/>
            <a:ext cx="215900" cy="288925"/>
          </a:xfrm>
          <a:prstGeom prst="ellipse">
            <a:avLst/>
          </a:prstGeom>
          <a:noFill/>
          <a:ln w="38100">
            <a:solidFill>
              <a:srgbClr val="FF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228" name="Text Box 100"/>
          <p:cNvSpPr txBox="1">
            <a:spLocks noChangeArrowheads="1"/>
          </p:cNvSpPr>
          <p:nvPr/>
        </p:nvSpPr>
        <p:spPr bwMode="auto">
          <a:xfrm>
            <a:off x="4138613" y="3068638"/>
            <a:ext cx="21002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chemeClr val="bg2"/>
                </a:solidFill>
              </a:rPr>
              <a:t>M[1,1]+M[2,3]</a:t>
            </a:r>
          </a:p>
          <a:p>
            <a:r>
              <a:rPr lang="en-US" altLang="zh-TW" b="1">
                <a:solidFill>
                  <a:schemeClr val="bg2"/>
                </a:solidFill>
              </a:rPr>
              <a:t>M[1,2]+M[3,3]</a:t>
            </a:r>
          </a:p>
        </p:txBody>
      </p:sp>
      <p:sp>
        <p:nvSpPr>
          <p:cNvPr id="48229" name="Text Box 101"/>
          <p:cNvSpPr txBox="1">
            <a:spLocks noChangeArrowheads="1"/>
          </p:cNvSpPr>
          <p:nvPr/>
        </p:nvSpPr>
        <p:spPr bwMode="auto">
          <a:xfrm>
            <a:off x="6299200" y="3187700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b="1">
                <a:solidFill>
                  <a:srgbClr val="FF0000"/>
                </a:solidFill>
                <a:ea typeface="標楷體" pitchFamily="65" charset="-120"/>
              </a:rPr>
              <a:t>兩種可能</a:t>
            </a:r>
          </a:p>
        </p:txBody>
      </p:sp>
      <p:sp>
        <p:nvSpPr>
          <p:cNvPr id="48230" name="Rectangle 102"/>
          <p:cNvSpPr>
            <a:spLocks noChangeArrowheads="1"/>
          </p:cNvSpPr>
          <p:nvPr/>
        </p:nvSpPr>
        <p:spPr bwMode="auto">
          <a:xfrm>
            <a:off x="4211638" y="3068638"/>
            <a:ext cx="1943100" cy="431800"/>
          </a:xfrm>
          <a:prstGeom prst="rect">
            <a:avLst/>
          </a:prstGeom>
          <a:noFill/>
          <a:ln w="38100">
            <a:solidFill>
              <a:srgbClr val="FF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231" name="Rectangle 103"/>
          <p:cNvSpPr>
            <a:spLocks noChangeArrowheads="1"/>
          </p:cNvSpPr>
          <p:nvPr/>
        </p:nvSpPr>
        <p:spPr bwMode="auto">
          <a:xfrm>
            <a:off x="4211638" y="3500438"/>
            <a:ext cx="1943100" cy="431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232" name="Text Box 104"/>
          <p:cNvSpPr txBox="1">
            <a:spLocks noChangeArrowheads="1"/>
          </p:cNvSpPr>
          <p:nvPr/>
        </p:nvSpPr>
        <p:spPr bwMode="auto">
          <a:xfrm>
            <a:off x="4840288" y="2657475"/>
            <a:ext cx="74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FF66FF"/>
                </a:solidFill>
              </a:rPr>
              <a:t>K=1</a:t>
            </a:r>
          </a:p>
        </p:txBody>
      </p:sp>
      <p:sp>
        <p:nvSpPr>
          <p:cNvPr id="48233" name="Text Box 105"/>
          <p:cNvSpPr txBox="1">
            <a:spLocks noChangeArrowheads="1"/>
          </p:cNvSpPr>
          <p:nvPr/>
        </p:nvSpPr>
        <p:spPr bwMode="auto">
          <a:xfrm>
            <a:off x="4859338" y="3860800"/>
            <a:ext cx="74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chemeClr val="folHlink"/>
                </a:solidFill>
              </a:rPr>
              <a:t>K=2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042988" y="476250"/>
            <a:ext cx="7704137" cy="41910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TW" sz="2800" smtClean="0"/>
              <a:t>Chained Matrix Multiplication</a:t>
            </a:r>
          </a:p>
          <a:p>
            <a:pPr eaLnBrk="1" hangingPunct="1">
              <a:lnSpc>
                <a:spcPct val="110000"/>
              </a:lnSpc>
            </a:pPr>
            <a:endParaRPr lang="en-US" altLang="zh-TW" sz="2800" smtClean="0"/>
          </a:p>
          <a:p>
            <a:pPr eaLnBrk="1" hangingPunct="1">
              <a:lnSpc>
                <a:spcPct val="110000"/>
              </a:lnSpc>
            </a:pPr>
            <a:endParaRPr lang="en-US" altLang="zh-TW" sz="2800" smtClean="0"/>
          </a:p>
          <a:p>
            <a:pPr eaLnBrk="1" hangingPunct="1">
              <a:lnSpc>
                <a:spcPct val="110000"/>
              </a:lnSpc>
            </a:pPr>
            <a:r>
              <a:rPr lang="en-US" altLang="zh-TW" sz="2800" smtClean="0"/>
              <a:t>Example: A</a:t>
            </a:r>
            <a:r>
              <a:rPr lang="en-US" altLang="zh-TW" sz="2800" baseline="30000" smtClean="0"/>
              <a:t>1</a:t>
            </a:r>
            <a:r>
              <a:rPr lang="en-US" altLang="zh-TW" sz="2800" baseline="-25000" smtClean="0"/>
              <a:t>3</a:t>
            </a:r>
            <a:r>
              <a:rPr lang="en-US" altLang="zh-TW" sz="2800" baseline="-25000" smtClean="0">
                <a:sym typeface="Symbol" pitchFamily="18" charset="2"/>
              </a:rPr>
              <a:t>3</a:t>
            </a:r>
            <a:r>
              <a:rPr lang="en-US" altLang="zh-TW" sz="2800" smtClean="0">
                <a:sym typeface="Symbol" pitchFamily="18" charset="2"/>
              </a:rPr>
              <a:t>, </a:t>
            </a:r>
            <a:r>
              <a:rPr lang="en-US" altLang="zh-TW" sz="2800" smtClean="0"/>
              <a:t>A</a:t>
            </a:r>
            <a:r>
              <a:rPr lang="en-US" altLang="zh-TW" sz="2800" baseline="30000" smtClean="0"/>
              <a:t>2</a:t>
            </a:r>
            <a:r>
              <a:rPr lang="en-US" altLang="zh-TW" sz="2800" baseline="-25000" smtClean="0"/>
              <a:t>3</a:t>
            </a:r>
            <a:r>
              <a:rPr lang="en-US" altLang="zh-TW" sz="2800" baseline="-25000" smtClean="0">
                <a:sym typeface="Symbol" pitchFamily="18" charset="2"/>
              </a:rPr>
              <a:t>7</a:t>
            </a:r>
            <a:r>
              <a:rPr lang="en-US" altLang="zh-TW" sz="2800" smtClean="0">
                <a:sym typeface="Symbol" pitchFamily="18" charset="2"/>
              </a:rPr>
              <a:t>, </a:t>
            </a:r>
            <a:r>
              <a:rPr lang="en-US" altLang="zh-TW" sz="2800" smtClean="0"/>
              <a:t>A</a:t>
            </a:r>
            <a:r>
              <a:rPr lang="en-US" altLang="zh-TW" sz="2800" baseline="30000" smtClean="0"/>
              <a:t>3</a:t>
            </a:r>
            <a:r>
              <a:rPr lang="en-US" altLang="zh-TW" sz="2800" baseline="-25000" smtClean="0"/>
              <a:t>7</a:t>
            </a:r>
            <a:r>
              <a:rPr lang="en-US" altLang="zh-TW" sz="2800" baseline="-25000" smtClean="0">
                <a:sym typeface="Symbol" pitchFamily="18" charset="2"/>
              </a:rPr>
              <a:t>2</a:t>
            </a:r>
            <a:r>
              <a:rPr lang="en-US" altLang="zh-TW" sz="2800" smtClean="0">
                <a:sym typeface="Symbol" pitchFamily="18" charset="2"/>
              </a:rPr>
              <a:t>, </a:t>
            </a:r>
            <a:r>
              <a:rPr lang="en-US" altLang="zh-TW" sz="2800" smtClean="0"/>
              <a:t>A</a:t>
            </a:r>
            <a:r>
              <a:rPr lang="en-US" altLang="zh-TW" sz="2800" baseline="30000" smtClean="0"/>
              <a:t>4</a:t>
            </a:r>
            <a:r>
              <a:rPr lang="en-US" altLang="zh-TW" sz="2800" baseline="-25000" smtClean="0"/>
              <a:t>2</a:t>
            </a:r>
            <a:r>
              <a:rPr lang="en-US" altLang="zh-TW" sz="2800" baseline="-25000" smtClean="0">
                <a:sym typeface="Symbol" pitchFamily="18" charset="2"/>
              </a:rPr>
              <a:t>9</a:t>
            </a:r>
            <a:r>
              <a:rPr lang="en-US" altLang="zh-TW" sz="2800" smtClean="0">
                <a:sym typeface="Symbol" pitchFamily="18" charset="2"/>
              </a:rPr>
              <a:t>, </a:t>
            </a:r>
            <a:r>
              <a:rPr lang="en-US" altLang="zh-TW" sz="2800" smtClean="0"/>
              <a:t>A</a:t>
            </a:r>
            <a:r>
              <a:rPr lang="en-US" altLang="zh-TW" sz="2800" baseline="30000" smtClean="0"/>
              <a:t>5</a:t>
            </a:r>
            <a:r>
              <a:rPr lang="en-US" altLang="zh-TW" sz="2800" baseline="-25000" smtClean="0"/>
              <a:t>9</a:t>
            </a:r>
            <a:r>
              <a:rPr lang="en-US" altLang="zh-TW" sz="2800" baseline="-25000" smtClean="0">
                <a:sym typeface="Symbol" pitchFamily="18" charset="2"/>
              </a:rPr>
              <a:t>4</a:t>
            </a:r>
            <a:endParaRPr lang="en-US" altLang="zh-TW" sz="2800" smtClean="0"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800" smtClean="0">
                <a:sym typeface="Symbol" pitchFamily="18" charset="2"/>
              </a:rPr>
              <a:t>Sol: 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TW" sz="2800" smtClean="0">
                <a:sym typeface="Symbol" pitchFamily="18" charset="2"/>
              </a:rPr>
              <a:t>     Two matrix: M[1…5, 1…5]  and P[1…4, 2…5]</a:t>
            </a:r>
          </a:p>
        </p:txBody>
      </p:sp>
      <p:graphicFrame>
        <p:nvGraphicFramePr>
          <p:cNvPr id="108547" name="Object 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498600" y="1125538"/>
          <a:ext cx="6313488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2" name="方程式" r:id="rId4" imgW="3238200" imgH="533160" progId="Equation.3">
                  <p:embed/>
                </p:oleObj>
              </mc:Choice>
              <mc:Fallback>
                <p:oleObj name="方程式" r:id="rId4" imgW="3238200" imgH="533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1125538"/>
                        <a:ext cx="6313488" cy="9604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672" name="Group 128"/>
          <p:cNvGraphicFramePr>
            <a:graphicFrameLocks noGrp="1"/>
          </p:cNvGraphicFramePr>
          <p:nvPr>
            <p:ph sz="quarter" idx="3"/>
          </p:nvPr>
        </p:nvGraphicFramePr>
        <p:xfrm>
          <a:off x="2090738" y="4262438"/>
          <a:ext cx="2371725" cy="2194560"/>
        </p:xfrm>
        <a:graphic>
          <a:graphicData uri="http://schemas.openxmlformats.org/drawingml/2006/table">
            <a:tbl>
              <a:tblPr/>
              <a:tblGrid>
                <a:gridCol w="395287"/>
                <a:gridCol w="395288"/>
                <a:gridCol w="395287"/>
                <a:gridCol w="395288"/>
                <a:gridCol w="395287"/>
                <a:gridCol w="395288"/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M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8611" name="Group 67"/>
          <p:cNvGraphicFramePr>
            <a:graphicFrameLocks noGrp="1"/>
          </p:cNvGraphicFramePr>
          <p:nvPr/>
        </p:nvGraphicFramePr>
        <p:xfrm>
          <a:off x="5043488" y="4308475"/>
          <a:ext cx="1976437" cy="1828800"/>
        </p:xfrm>
        <a:graphic>
          <a:graphicData uri="http://schemas.openxmlformats.org/drawingml/2006/table">
            <a:tbl>
              <a:tblPr/>
              <a:tblGrid>
                <a:gridCol w="395287"/>
                <a:gridCol w="395288"/>
                <a:gridCol w="395287"/>
                <a:gridCol w="395288"/>
                <a:gridCol w="395287"/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185" name="Line 119"/>
          <p:cNvSpPr>
            <a:spLocks noChangeShapeType="1"/>
          </p:cNvSpPr>
          <p:nvPr/>
        </p:nvSpPr>
        <p:spPr bwMode="auto">
          <a:xfrm>
            <a:off x="2627313" y="1484313"/>
            <a:ext cx="5113337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186" name="Line 122"/>
          <p:cNvSpPr>
            <a:spLocks noChangeShapeType="1"/>
          </p:cNvSpPr>
          <p:nvPr/>
        </p:nvSpPr>
        <p:spPr bwMode="auto">
          <a:xfrm>
            <a:off x="1979613" y="4149725"/>
            <a:ext cx="215900" cy="2159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187" name="Text Box 123"/>
          <p:cNvSpPr txBox="1">
            <a:spLocks noChangeArrowheads="1"/>
          </p:cNvSpPr>
          <p:nvPr/>
        </p:nvSpPr>
        <p:spPr bwMode="auto">
          <a:xfrm>
            <a:off x="1179513" y="3786188"/>
            <a:ext cx="1304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000" b="1"/>
              <a:t>diagonal 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古典-1">
  <a:themeElements>
    <a:clrScheme name="">
      <a:dk1>
        <a:srgbClr val="003366"/>
      </a:dk1>
      <a:lt1>
        <a:srgbClr val="FFFFFF"/>
      </a:lt1>
      <a:dk2>
        <a:srgbClr val="004060"/>
      </a:dk2>
      <a:lt2>
        <a:srgbClr val="000000"/>
      </a:lt2>
      <a:accent1>
        <a:srgbClr val="339966"/>
      </a:accent1>
      <a:accent2>
        <a:srgbClr val="8779A5"/>
      </a:accent2>
      <a:accent3>
        <a:srgbClr val="FFFFFF"/>
      </a:accent3>
      <a:accent4>
        <a:srgbClr val="002A56"/>
      </a:accent4>
      <a:accent5>
        <a:srgbClr val="ADCAB8"/>
      </a:accent5>
      <a:accent6>
        <a:srgbClr val="7A6D95"/>
      </a:accent6>
      <a:hlink>
        <a:srgbClr val="C67600"/>
      </a:hlink>
      <a:folHlink>
        <a:srgbClr val="3366CC"/>
      </a:folHlink>
    </a:clrScheme>
    <a:fontScheme name="古典-1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charset="-120"/>
          </a:defRPr>
        </a:defPPr>
      </a:lstStyle>
    </a:lnDef>
  </a:objectDefaults>
  <a:extraClrSchemeLst>
    <a:extraClrScheme>
      <a:clrScheme name="古典-1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古典-1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古典-1</Template>
  <TotalTime>1921</TotalTime>
  <Words>2379</Words>
  <Application>Microsoft Office PowerPoint</Application>
  <PresentationFormat>如螢幕大小 (4:3)</PresentationFormat>
  <Paragraphs>1051</Paragraphs>
  <Slides>44</Slides>
  <Notes>35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44</vt:i4>
      </vt:variant>
    </vt:vector>
  </HeadingPairs>
  <TitlesOfParts>
    <vt:vector size="47" baseType="lpstr">
      <vt:lpstr>古典-1</vt:lpstr>
      <vt:lpstr>方程式</vt:lpstr>
      <vt:lpstr>Visio</vt:lpstr>
      <vt:lpstr>Chained Matrix Multiplication</vt:lpstr>
      <vt:lpstr>Matrix Multiplication</vt:lpstr>
      <vt:lpstr>PowerPoint 簡報</vt:lpstr>
      <vt:lpstr> Chained Matrix Multiplication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Optimal Binary Search Tree (OBST)</vt:lpstr>
      <vt:lpstr>Lots of different BSTs</vt:lpstr>
      <vt:lpstr>PowerPoint 簡報</vt:lpstr>
      <vt:lpstr>Is there a best BST?</vt:lpstr>
      <vt:lpstr>Examples</vt:lpstr>
      <vt:lpstr>Tabulate Probabilities</vt:lpstr>
      <vt:lpstr>PowerPoint 簡報</vt:lpstr>
      <vt:lpstr>How to Calculate Avg. Search Time</vt:lpstr>
      <vt:lpstr>Final Recursive Formulation</vt:lpstr>
      <vt:lpstr>Optimal BST is one with smallest E (search cost in T)</vt:lpstr>
      <vt:lpstr>A Recursive Formula</vt:lpstr>
      <vt:lpstr>Dynamic Programming Solution</vt:lpstr>
      <vt:lpstr>Finding the Optimal BST</vt:lpstr>
      <vt:lpstr>PowerPoint 簡報</vt:lpstr>
      <vt:lpstr>PowerPoint 簡報</vt:lpstr>
      <vt:lpstr>PowerPoint 簡報</vt:lpstr>
      <vt:lpstr>PowerPoint 簡報</vt:lpstr>
      <vt:lpstr>PowerPoint 簡報</vt:lpstr>
      <vt:lpstr>Maximum Subarray (Dynamic Programming)</vt:lpstr>
      <vt:lpstr>Summary</vt:lpstr>
      <vt:lpstr>Maximum Subarray (1) </vt:lpstr>
      <vt:lpstr>Maximum Subarray (2) </vt:lpstr>
      <vt:lpstr>Algorithm</vt:lpstr>
      <vt:lpstr>PowerPoint 簡報</vt:lpstr>
      <vt:lpstr>PowerPoint 簡報</vt:lpstr>
      <vt:lpstr>PowerPoint 簡報</vt:lpstr>
      <vt:lpstr>Time Complexity</vt:lpstr>
    </vt:vector>
  </TitlesOfParts>
  <Company>ccl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dc:creator>coolman</dc:creator>
  <cp:lastModifiedBy>Viola</cp:lastModifiedBy>
  <cp:revision>572</cp:revision>
  <dcterms:created xsi:type="dcterms:W3CDTF">2007-09-17T04:06:35Z</dcterms:created>
  <dcterms:modified xsi:type="dcterms:W3CDTF">2018-05-09T16:20:52Z</dcterms:modified>
</cp:coreProperties>
</file>