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6" r:id="rId2"/>
    <p:sldId id="257" r:id="rId3"/>
    <p:sldId id="311" r:id="rId4"/>
    <p:sldId id="357" r:id="rId5"/>
    <p:sldId id="258" r:id="rId6"/>
    <p:sldId id="287" r:id="rId7"/>
    <p:sldId id="347"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371"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405" r:id="rId51"/>
    <p:sldId id="372" r:id="rId52"/>
    <p:sldId id="406" r:id="rId53"/>
    <p:sldId id="373" r:id="rId54"/>
    <p:sldId id="376" r:id="rId55"/>
    <p:sldId id="375" r:id="rId56"/>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0033CC"/>
    <a:srgbClr val="0000CC"/>
    <a:srgbClr val="FF0000"/>
    <a:srgbClr val="00CCFF"/>
    <a:srgbClr val="FF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BFEC4195-2F19-4BE4-8702-803DE795C156}" type="slidenum">
              <a:rPr lang="en-US" altLang="zh-TW" sz="1200">
                <a:latin typeface="Arial" charset="0"/>
              </a:rPr>
              <a:pPr eaLnBrk="1" hangingPunct="1"/>
              <a:t>16</a:t>
            </a:fld>
            <a:endParaRPr lang="en-US" altLang="zh-TW" sz="120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D4062268-8775-468F-B77B-CA5A3874A842}" type="slidenum">
              <a:rPr lang="en-US" altLang="zh-TW" sz="1200">
                <a:latin typeface="Arial" charset="0"/>
              </a:rPr>
              <a:pPr eaLnBrk="1" hangingPunct="1"/>
              <a:t>17</a:t>
            </a:fld>
            <a:endParaRPr lang="en-US" altLang="zh-TW" sz="120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1D548100-DA6D-4984-9429-27BADB63B07D}" type="slidenum">
              <a:rPr lang="en-US" altLang="zh-TW" sz="1200">
                <a:latin typeface="Arial" charset="0"/>
              </a:rPr>
              <a:pPr eaLnBrk="1" hangingPunct="1"/>
              <a:t>18</a:t>
            </a:fld>
            <a:endParaRPr lang="en-US" altLang="zh-TW" sz="120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A5275328-321B-4D6D-B3E3-56293AE1DDC1}" type="slidenum">
              <a:rPr lang="en-US" altLang="zh-TW" sz="1200">
                <a:latin typeface="Arial" charset="0"/>
              </a:rPr>
              <a:pPr eaLnBrk="1" hangingPunct="1"/>
              <a:t>19</a:t>
            </a:fld>
            <a:endParaRPr lang="en-US" altLang="zh-TW" sz="120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88B93A9A-9008-49D4-AE5D-17564C72F4D9}" type="slidenum">
              <a:rPr lang="en-US" altLang="zh-TW" sz="1200">
                <a:latin typeface="Arial" charset="0"/>
              </a:rPr>
              <a:pPr eaLnBrk="1" hangingPunct="1"/>
              <a:t>20</a:t>
            </a:fld>
            <a:endParaRPr lang="en-US" altLang="zh-TW" sz="120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C91B3248-8534-46C8-9DD8-B4539BF9EF5D}" type="slidenum">
              <a:rPr lang="en-US" altLang="zh-TW" sz="1200">
                <a:latin typeface="Arial" charset="0"/>
              </a:rPr>
              <a:pPr eaLnBrk="1" hangingPunct="1"/>
              <a:t>21</a:t>
            </a:fld>
            <a:endParaRPr lang="en-US" altLang="zh-TW" sz="120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F7019200-8957-4095-9F84-EDFCF9057EC5}" type="slidenum">
              <a:rPr lang="en-US" altLang="zh-TW" sz="1200">
                <a:latin typeface="Arial" charset="0"/>
              </a:rPr>
              <a:pPr eaLnBrk="1" hangingPunct="1"/>
              <a:t>22</a:t>
            </a:fld>
            <a:endParaRPr lang="en-US" altLang="zh-TW" sz="120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E0A504FD-D15C-4C71-904B-E82D000001E5}" type="slidenum">
              <a:rPr lang="en-US" altLang="zh-TW" sz="1200">
                <a:latin typeface="Arial" charset="0"/>
              </a:rPr>
              <a:pPr eaLnBrk="1" hangingPunct="1"/>
              <a:t>23</a:t>
            </a:fld>
            <a:endParaRPr lang="en-US" altLang="zh-TW" sz="120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F295CB0A-53BB-431D-9AA7-BEE8420621C4}" type="slidenum">
              <a:rPr lang="en-US" altLang="zh-TW" sz="1200">
                <a:latin typeface="Arial" charset="0"/>
              </a:rPr>
              <a:pPr eaLnBrk="1" hangingPunct="1"/>
              <a:t>24</a:t>
            </a:fld>
            <a:endParaRPr lang="en-US" altLang="zh-TW" sz="1200">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2FBFA215-C5FE-4A3B-9ED0-86155171ECE7}" type="slidenum">
              <a:rPr lang="en-US" altLang="zh-TW" sz="1200">
                <a:latin typeface="Arial" charset="0"/>
              </a:rPr>
              <a:pPr eaLnBrk="1" hangingPunct="1"/>
              <a:t>25</a:t>
            </a:fld>
            <a:endParaRPr lang="en-US" altLang="zh-TW" sz="120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CFA4196A-3421-44B2-B7B4-4EF918D2F35F}" type="slidenum">
              <a:rPr lang="en-US" altLang="zh-TW" sz="1200">
                <a:latin typeface="Arial" charset="0"/>
              </a:rPr>
              <a:pPr eaLnBrk="1" hangingPunct="1"/>
              <a:t>8</a:t>
            </a:fld>
            <a:endParaRPr lang="en-US" altLang="zh-TW" sz="120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1A3867FC-06FE-410E-A392-3492C6A83010}" type="slidenum">
              <a:rPr lang="en-US" altLang="zh-TW" sz="1200">
                <a:latin typeface="Arial" charset="0"/>
              </a:rPr>
              <a:pPr eaLnBrk="1" hangingPunct="1"/>
              <a:t>26</a:t>
            </a:fld>
            <a:endParaRPr lang="en-US" altLang="zh-TW" sz="120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7973C13B-6F17-4D52-8F2F-ADA9F48619BF}" type="slidenum">
              <a:rPr lang="en-US" altLang="zh-TW" sz="1200">
                <a:latin typeface="Arial" charset="0"/>
              </a:rPr>
              <a:pPr eaLnBrk="1" hangingPunct="1"/>
              <a:t>27</a:t>
            </a:fld>
            <a:endParaRPr lang="en-US" altLang="zh-TW" sz="120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AFA622B4-0267-4B4D-AD35-8BE750D8B9FA}" type="slidenum">
              <a:rPr lang="en-US" altLang="zh-TW" sz="1200">
                <a:latin typeface="Arial" charset="0"/>
              </a:rPr>
              <a:pPr eaLnBrk="1" hangingPunct="1"/>
              <a:t>28</a:t>
            </a:fld>
            <a:endParaRPr lang="en-US" altLang="zh-TW" sz="120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13AE388D-7A07-4470-A0EA-15F818329BD0}" type="slidenum">
              <a:rPr lang="en-US" altLang="zh-TW" sz="1200">
                <a:latin typeface="Arial" charset="0"/>
              </a:rPr>
              <a:pPr eaLnBrk="1" hangingPunct="1"/>
              <a:t>29</a:t>
            </a:fld>
            <a:endParaRPr lang="en-US" altLang="zh-TW" sz="120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BB9E9E8F-9348-447E-99AF-98ACCAC35F0F}" type="slidenum">
              <a:rPr lang="en-US" altLang="zh-TW" sz="1200">
                <a:latin typeface="Arial" charset="0"/>
              </a:rPr>
              <a:pPr eaLnBrk="1" hangingPunct="1"/>
              <a:t>30</a:t>
            </a:fld>
            <a:endParaRPr lang="en-US" altLang="zh-TW" sz="1200">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956B5F03-6912-4ACB-803B-950954381494}" type="slidenum">
              <a:rPr lang="en-US" altLang="zh-TW" sz="1200">
                <a:latin typeface="Arial" charset="0"/>
              </a:rPr>
              <a:pPr eaLnBrk="1" hangingPunct="1"/>
              <a:t>31</a:t>
            </a:fld>
            <a:endParaRPr lang="en-US" altLang="zh-TW" sz="120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DDE1CE16-3379-4859-8EB6-40F0E2FAC1E9}" type="slidenum">
              <a:rPr lang="en-US" altLang="zh-TW" sz="1200">
                <a:latin typeface="Arial" charset="0"/>
              </a:rPr>
              <a:pPr eaLnBrk="1" hangingPunct="1"/>
              <a:t>32</a:t>
            </a:fld>
            <a:endParaRPr lang="en-US" altLang="zh-TW" sz="120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4B6E57C5-2A7F-4F4D-BD2B-06435BB12BBA}" type="slidenum">
              <a:rPr lang="en-US" altLang="zh-TW" sz="1200">
                <a:latin typeface="Arial" charset="0"/>
              </a:rPr>
              <a:pPr eaLnBrk="1" hangingPunct="1"/>
              <a:t>33</a:t>
            </a:fld>
            <a:endParaRPr lang="en-US" altLang="zh-TW" sz="120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DCE99D77-4B4D-468B-812F-C90B32F857FE}" type="slidenum">
              <a:rPr lang="en-US" altLang="zh-TW" sz="1200">
                <a:latin typeface="Arial" charset="0"/>
              </a:rPr>
              <a:pPr eaLnBrk="1" hangingPunct="1"/>
              <a:t>34</a:t>
            </a:fld>
            <a:endParaRPr lang="en-US" altLang="zh-TW" sz="120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4646C0AF-CC5A-4B6F-BA04-6C47F78BBEE5}" type="slidenum">
              <a:rPr lang="en-US" altLang="zh-TW" sz="1200">
                <a:latin typeface="Arial" charset="0"/>
              </a:rPr>
              <a:pPr eaLnBrk="1" hangingPunct="1"/>
              <a:t>35</a:t>
            </a:fld>
            <a:endParaRPr lang="en-US" altLang="zh-TW" sz="120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8F432ADF-DF5C-470C-A7C2-8057C9956C4F}" type="slidenum">
              <a:rPr lang="en-US" altLang="zh-TW" sz="1200">
                <a:latin typeface="Arial" charset="0"/>
              </a:rPr>
              <a:pPr eaLnBrk="1" hangingPunct="1"/>
              <a:t>9</a:t>
            </a:fld>
            <a:endParaRPr lang="en-US" altLang="zh-TW" sz="120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B5198B04-183E-43DE-84AE-FF282AE6B3E6}" type="slidenum">
              <a:rPr lang="en-US" altLang="zh-TW" sz="1200">
                <a:latin typeface="Arial" charset="0"/>
              </a:rPr>
              <a:pPr eaLnBrk="1" hangingPunct="1"/>
              <a:t>10</a:t>
            </a:fld>
            <a:endParaRPr lang="en-US" altLang="zh-TW" sz="120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FBA85721-D8CC-4D8C-ACC3-5521BC39F359}" type="slidenum">
              <a:rPr lang="en-US" altLang="zh-TW" sz="1200">
                <a:latin typeface="Arial" charset="0"/>
              </a:rPr>
              <a:pPr eaLnBrk="1" hangingPunct="1"/>
              <a:t>11</a:t>
            </a:fld>
            <a:endParaRPr lang="en-US" altLang="zh-TW" sz="120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4783B94E-8A6E-4C3B-8A20-0AC3F2BA7DF7}" type="slidenum">
              <a:rPr lang="en-US" altLang="zh-TW" sz="1200">
                <a:latin typeface="Arial" charset="0"/>
              </a:rPr>
              <a:pPr eaLnBrk="1" hangingPunct="1"/>
              <a:t>12</a:t>
            </a:fld>
            <a:endParaRPr lang="en-US" altLang="zh-TW" sz="120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0B67C6EA-E4B4-4E62-8E08-FB06D3FF7819}" type="slidenum">
              <a:rPr lang="en-US" altLang="zh-TW" sz="1200">
                <a:latin typeface="Arial" charset="0"/>
              </a:rPr>
              <a:pPr eaLnBrk="1" hangingPunct="1"/>
              <a:t>13</a:t>
            </a:fld>
            <a:endParaRPr lang="en-US" altLang="zh-TW" sz="120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4C65AFD2-FE59-4C97-B9CF-AA23431246DF}" type="slidenum">
              <a:rPr lang="en-US" altLang="zh-TW" sz="1200">
                <a:latin typeface="Arial" charset="0"/>
              </a:rPr>
              <a:pPr eaLnBrk="1" hangingPunct="1"/>
              <a:t>14</a:t>
            </a:fld>
            <a:endParaRPr lang="en-US" altLang="zh-TW" sz="120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D5A47B98-A636-47A9-A522-F5DDC3BE9734}" type="slidenum">
              <a:rPr lang="en-US" altLang="zh-TW" sz="1200">
                <a:latin typeface="Arial" charset="0"/>
              </a:rPr>
              <a:pPr eaLnBrk="1" hangingPunct="1"/>
              <a:t>15</a:t>
            </a:fld>
            <a:endParaRPr lang="en-US" altLang="zh-TW" sz="1200">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2204864"/>
            <a:ext cx="7772400" cy="1143000"/>
          </a:xfrm>
        </p:spPr>
        <p:txBody>
          <a:bodyPr/>
          <a:lstStyle/>
          <a:p>
            <a:pPr eaLnBrk="1" hangingPunct="1"/>
            <a:r>
              <a:rPr lang="en-US" altLang="zh-TW" dirty="0" smtClean="0">
                <a:latin typeface="Arial" charset="0"/>
              </a:rPr>
              <a:t>Qin Shi Huang’s National Road System</a:t>
            </a: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dirty="0" err="1" smtClean="0"/>
              <a:t>Uva</a:t>
            </a:r>
            <a:r>
              <a:rPr lang="en-US" altLang="zh-TW" dirty="0" smtClean="0"/>
              <a:t> 1494, Beijing 2011, LA 5713</a:t>
            </a:r>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981075"/>
            <a:ext cx="7315200" cy="838200"/>
          </a:xfrm>
        </p:spPr>
        <p:txBody>
          <a:bodyPr/>
          <a:lstStyle/>
          <a:p>
            <a:pPr eaLnBrk="1" hangingPunct="1"/>
            <a:r>
              <a:rPr lang="en-US" altLang="zh-TW" smtClean="0"/>
              <a:t>Disjoint-Set Union Problem</a:t>
            </a:r>
          </a:p>
        </p:txBody>
      </p:sp>
      <p:sp>
        <p:nvSpPr>
          <p:cNvPr id="45059" name="Rectangle 3"/>
          <p:cNvSpPr>
            <a:spLocks noGrp="1" noChangeArrowheads="1"/>
          </p:cNvSpPr>
          <p:nvPr>
            <p:ph type="body" idx="1"/>
          </p:nvPr>
        </p:nvSpPr>
        <p:spPr>
          <a:xfrm>
            <a:off x="539750" y="1916113"/>
            <a:ext cx="8424863" cy="4191000"/>
          </a:xfrm>
        </p:spPr>
        <p:txBody>
          <a:bodyPr/>
          <a:lstStyle/>
          <a:p>
            <a:pPr eaLnBrk="1" hangingPunct="1"/>
            <a:r>
              <a:rPr lang="en-US" altLang="zh-TW" smtClean="0"/>
              <a:t>Disjoint sets </a:t>
            </a:r>
            <a:r>
              <a:rPr lang="en-US" altLang="zh-TW" smtClean="0">
                <a:solidFill>
                  <a:srgbClr val="0000FF"/>
                </a:solidFill>
              </a:rPr>
              <a:t>, S</a:t>
            </a:r>
            <a:r>
              <a:rPr lang="en-US" altLang="zh-TW" baseline="-25000" smtClean="0">
                <a:solidFill>
                  <a:srgbClr val="0000FF"/>
                </a:solidFill>
              </a:rPr>
              <a:t>i</a:t>
            </a:r>
            <a:r>
              <a:rPr lang="en-US" altLang="zh-TW" smtClean="0">
                <a:solidFill>
                  <a:srgbClr val="0000FF"/>
                </a:solidFill>
              </a:rPr>
              <a:t> </a:t>
            </a:r>
            <a:r>
              <a:rPr lang="en-US" altLang="zh-TW" smtClean="0">
                <a:solidFill>
                  <a:srgbClr val="0000FF"/>
                </a:solidFill>
                <a:cs typeface="Times New Roman" pitchFamily="18" charset="0"/>
                <a:sym typeface="Math B" pitchFamily="2" charset="2"/>
              </a:rPr>
              <a:t>∩</a:t>
            </a:r>
            <a:r>
              <a:rPr lang="en-US" altLang="zh-TW" smtClean="0">
                <a:solidFill>
                  <a:srgbClr val="0000FF"/>
                </a:solidFill>
                <a:sym typeface="Math B" pitchFamily="2" charset="2"/>
              </a:rPr>
              <a:t> S</a:t>
            </a:r>
            <a:r>
              <a:rPr lang="en-US" altLang="zh-TW" baseline="-25000" smtClean="0">
                <a:solidFill>
                  <a:srgbClr val="0000FF"/>
                </a:solidFill>
                <a:sym typeface="Math B" pitchFamily="2" charset="2"/>
              </a:rPr>
              <a:t>j</a:t>
            </a:r>
            <a:r>
              <a:rPr lang="en-US" altLang="zh-TW" smtClean="0">
                <a:solidFill>
                  <a:srgbClr val="0000FF"/>
                </a:solidFill>
                <a:sym typeface="Math B" pitchFamily="2" charset="2"/>
              </a:rPr>
              <a:t> = </a:t>
            </a:r>
            <a:r>
              <a:rPr lang="en-US" altLang="zh-TW" smtClean="0">
                <a:solidFill>
                  <a:srgbClr val="0000FF"/>
                </a:solidFill>
                <a:sym typeface="Symbol" pitchFamily="18" charset="2"/>
              </a:rPr>
              <a:t></a:t>
            </a:r>
          </a:p>
          <a:p>
            <a:pPr eaLnBrk="1" hangingPunct="1"/>
            <a:r>
              <a:rPr lang="en-US" altLang="zh-TW" smtClean="0">
                <a:sym typeface="Symbol" pitchFamily="18" charset="2"/>
              </a:rPr>
              <a:t>Need to support following </a:t>
            </a:r>
            <a:r>
              <a:rPr lang="en-US" altLang="zh-TW" smtClean="0">
                <a:solidFill>
                  <a:srgbClr val="0000FF"/>
                </a:solidFill>
                <a:sym typeface="Symbol" pitchFamily="18" charset="2"/>
              </a:rPr>
              <a:t>operations:</a:t>
            </a:r>
          </a:p>
          <a:p>
            <a:pPr lvl="1" eaLnBrk="1" hangingPunct="1"/>
            <a:r>
              <a:rPr lang="en-US" altLang="zh-TW" smtClean="0">
                <a:solidFill>
                  <a:srgbClr val="0000FF"/>
                </a:solidFill>
                <a:sym typeface="Symbol" pitchFamily="18" charset="2"/>
              </a:rPr>
              <a:t>MakeSet(x):</a:t>
            </a:r>
            <a:r>
              <a:rPr lang="en-US" altLang="zh-TW" smtClean="0">
                <a:sym typeface="Symbol" pitchFamily="18" charset="2"/>
              </a:rPr>
              <a:t>  S=</a:t>
            </a:r>
            <a:r>
              <a:rPr lang="en-US" altLang="zh-TW" smtClean="0">
                <a:sym typeface="Math B" pitchFamily="2" charset="2"/>
              </a:rPr>
              <a:t>{x}</a:t>
            </a:r>
          </a:p>
          <a:p>
            <a:pPr lvl="1" eaLnBrk="1" hangingPunct="1"/>
            <a:r>
              <a:rPr lang="en-US" altLang="zh-TW" smtClean="0">
                <a:solidFill>
                  <a:srgbClr val="0000FF"/>
                </a:solidFill>
                <a:sym typeface="Math B" pitchFamily="2" charset="2"/>
              </a:rPr>
              <a:t>Union(S</a:t>
            </a:r>
            <a:r>
              <a:rPr lang="en-US" altLang="zh-TW" baseline="-25000" smtClean="0">
                <a:solidFill>
                  <a:srgbClr val="0000FF"/>
                </a:solidFill>
                <a:sym typeface="Math B" pitchFamily="2" charset="2"/>
              </a:rPr>
              <a:t>i</a:t>
            </a:r>
            <a:r>
              <a:rPr lang="en-US" altLang="zh-TW" smtClean="0">
                <a:solidFill>
                  <a:srgbClr val="0000FF"/>
                </a:solidFill>
                <a:sym typeface="Math B" pitchFamily="2" charset="2"/>
              </a:rPr>
              <a:t>, S</a:t>
            </a:r>
            <a:r>
              <a:rPr lang="en-US" altLang="zh-TW" baseline="-25000" smtClean="0">
                <a:solidFill>
                  <a:srgbClr val="0000FF"/>
                </a:solidFill>
                <a:sym typeface="Math B" pitchFamily="2" charset="2"/>
              </a:rPr>
              <a:t>j</a:t>
            </a:r>
            <a:r>
              <a:rPr lang="en-US" altLang="zh-TW" smtClean="0">
                <a:solidFill>
                  <a:srgbClr val="0000FF"/>
                </a:solidFill>
                <a:sym typeface="Math B" pitchFamily="2" charset="2"/>
              </a:rPr>
              <a:t>):</a:t>
            </a:r>
            <a:r>
              <a:rPr lang="en-US" altLang="zh-TW" smtClean="0">
                <a:sym typeface="Math B" pitchFamily="2" charset="2"/>
              </a:rPr>
              <a:t> {S</a:t>
            </a:r>
            <a:r>
              <a:rPr lang="en-US" altLang="zh-TW" baseline="-25000" smtClean="0">
                <a:sym typeface="Math B" pitchFamily="2" charset="2"/>
              </a:rPr>
              <a:t>i</a:t>
            </a:r>
            <a:r>
              <a:rPr lang="en-US" altLang="zh-TW" smtClean="0">
                <a:sym typeface="Math B" pitchFamily="2" charset="2"/>
              </a:rPr>
              <a:t> </a:t>
            </a:r>
            <a:r>
              <a:rPr lang="en-US" altLang="zh-TW" b="0" smtClean="0">
                <a:latin typeface="Microsoft Sans Serif" pitchFamily="34" charset="0"/>
                <a:sym typeface="Math B" pitchFamily="2" charset="2"/>
              </a:rPr>
              <a:t>U</a:t>
            </a:r>
            <a:r>
              <a:rPr lang="en-US" altLang="zh-TW" smtClean="0">
                <a:sym typeface="Math B" pitchFamily="2" charset="2"/>
              </a:rPr>
              <a:t> S</a:t>
            </a:r>
            <a:r>
              <a:rPr lang="en-US" altLang="zh-TW" baseline="-25000" smtClean="0">
                <a:sym typeface="Math B" pitchFamily="2" charset="2"/>
              </a:rPr>
              <a:t>j</a:t>
            </a:r>
            <a:r>
              <a:rPr lang="en-US" altLang="zh-TW" smtClean="0">
                <a:sym typeface="Math B" pitchFamily="2" charset="2"/>
              </a:rPr>
              <a:t>}</a:t>
            </a:r>
          </a:p>
          <a:p>
            <a:pPr lvl="1" eaLnBrk="1" hangingPunct="1"/>
            <a:r>
              <a:rPr lang="en-US" altLang="zh-TW" smtClean="0">
                <a:solidFill>
                  <a:srgbClr val="0000FF"/>
                </a:solidFill>
                <a:sym typeface="Math B" pitchFamily="2" charset="2"/>
              </a:rPr>
              <a:t>FindSet(x):</a:t>
            </a:r>
            <a:r>
              <a:rPr lang="en-US" altLang="zh-TW" smtClean="0">
                <a:sym typeface="Math B" pitchFamily="2" charset="2"/>
              </a:rPr>
              <a:t> return S</a:t>
            </a:r>
            <a:r>
              <a:rPr lang="en-US" altLang="zh-TW" smtClean="0">
                <a:sym typeface="Symbol" pitchFamily="18" charset="2"/>
              </a:rPr>
              <a:t>, such that x  S</a:t>
            </a:r>
            <a:endParaRPr lang="en-US" altLang="zh-TW" smtClean="0">
              <a:sym typeface="Math B" pitchFamily="2" charset="2"/>
            </a:endParaRPr>
          </a:p>
        </p:txBody>
      </p:sp>
    </p:spTree>
    <p:extLst>
      <p:ext uri="{BB962C8B-B14F-4D97-AF65-F5344CB8AC3E}">
        <p14:creationId xmlns:p14="http://schemas.microsoft.com/office/powerpoint/2010/main" val="2273474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31913"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46083" name="Rectangle 3"/>
          <p:cNvSpPr>
            <a:spLocks noGrp="1" noChangeArrowheads="1"/>
          </p:cNvSpPr>
          <p:nvPr>
            <p:ph type="body" idx="1"/>
          </p:nvPr>
        </p:nvSpPr>
        <p:spPr>
          <a:xfrm>
            <a:off x="684213" y="1341438"/>
            <a:ext cx="8208962" cy="50403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endParaRPr lang="en-US" altLang="zh-TW" sz="2400" smtClean="0">
              <a:solidFill>
                <a:srgbClr val="FF0000"/>
              </a:solidFill>
              <a:latin typeface="Courier New" pitchFamily="49" charset="0"/>
            </a:endParaRP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46084" name="Rectangle 4"/>
          <p:cNvSpPr>
            <a:spLocks noChangeArrowheads="1"/>
          </p:cNvSpPr>
          <p:nvPr/>
        </p:nvSpPr>
        <p:spPr bwMode="auto">
          <a:xfrm>
            <a:off x="1260475" y="2636838"/>
            <a:ext cx="4535488" cy="9366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6085" name="Line 5"/>
          <p:cNvSpPr>
            <a:spLocks noChangeShapeType="1"/>
          </p:cNvSpPr>
          <p:nvPr/>
        </p:nvSpPr>
        <p:spPr bwMode="auto">
          <a:xfrm>
            <a:off x="1258888" y="3933825"/>
            <a:ext cx="63373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633160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550" y="476250"/>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47107" name="Rectangle 3"/>
          <p:cNvSpPr>
            <a:spLocks noGrp="1" noChangeArrowheads="1"/>
          </p:cNvSpPr>
          <p:nvPr>
            <p:ph type="body" idx="1"/>
          </p:nvPr>
        </p:nvSpPr>
        <p:spPr>
          <a:xfrm>
            <a:off x="252413" y="1485900"/>
            <a:ext cx="8640762" cy="5183188"/>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47108" name="Oval 4"/>
          <p:cNvSpPr>
            <a:spLocks noChangeArrowheads="1"/>
          </p:cNvSpPr>
          <p:nvPr/>
        </p:nvSpPr>
        <p:spPr bwMode="auto">
          <a:xfrm>
            <a:off x="3886200" y="18462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09" name="Oval 5"/>
          <p:cNvSpPr>
            <a:spLocks noChangeArrowheads="1"/>
          </p:cNvSpPr>
          <p:nvPr/>
        </p:nvSpPr>
        <p:spPr bwMode="auto">
          <a:xfrm>
            <a:off x="5562600" y="18462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10" name="Oval 6"/>
          <p:cNvSpPr>
            <a:spLocks noChangeArrowheads="1"/>
          </p:cNvSpPr>
          <p:nvPr/>
        </p:nvSpPr>
        <p:spPr bwMode="auto">
          <a:xfrm>
            <a:off x="7239000" y="18462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11" name="Oval 7"/>
          <p:cNvSpPr>
            <a:spLocks noChangeArrowheads="1"/>
          </p:cNvSpPr>
          <p:nvPr/>
        </p:nvSpPr>
        <p:spPr bwMode="auto">
          <a:xfrm>
            <a:off x="7239000" y="32940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12" name="Oval 8"/>
          <p:cNvSpPr>
            <a:spLocks noChangeArrowheads="1"/>
          </p:cNvSpPr>
          <p:nvPr/>
        </p:nvSpPr>
        <p:spPr bwMode="auto">
          <a:xfrm>
            <a:off x="8229600" y="26082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13" name="Oval 9"/>
          <p:cNvSpPr>
            <a:spLocks noChangeArrowheads="1"/>
          </p:cNvSpPr>
          <p:nvPr/>
        </p:nvSpPr>
        <p:spPr bwMode="auto">
          <a:xfrm>
            <a:off x="5562600" y="32940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sp>
        <p:nvSpPr>
          <p:cNvPr id="47114" name="Oval 10"/>
          <p:cNvSpPr>
            <a:spLocks noChangeArrowheads="1"/>
          </p:cNvSpPr>
          <p:nvPr/>
        </p:nvSpPr>
        <p:spPr bwMode="auto">
          <a:xfrm>
            <a:off x="3886200" y="3294063"/>
            <a:ext cx="457200" cy="457200"/>
          </a:xfrm>
          <a:prstGeom prst="ellipse">
            <a:avLst/>
          </a:prstGeom>
          <a:solidFill>
            <a:srgbClr val="FFFFFF"/>
          </a:solidFill>
          <a:ln w="28575">
            <a:solidFill>
              <a:schemeClr val="accent1"/>
            </a:solidFill>
            <a:round/>
            <a:headEnd/>
            <a:tailEnd/>
          </a:ln>
        </p:spPr>
        <p:txBody>
          <a:bodyPr wrap="none" anchor="ctr"/>
          <a:lstStyle/>
          <a:p>
            <a:endParaRPr lang="zh-TW" altLang="en-US"/>
          </a:p>
        </p:txBody>
      </p:sp>
      <p:cxnSp>
        <p:nvCxnSpPr>
          <p:cNvPr id="47115" name="AutoShape 11"/>
          <p:cNvCxnSpPr>
            <a:cxnSpLocks noChangeShapeType="1"/>
            <a:stCxn id="47108" idx="6"/>
            <a:endCxn id="47109" idx="2"/>
          </p:cNvCxnSpPr>
          <p:nvPr/>
        </p:nvCxnSpPr>
        <p:spPr bwMode="auto">
          <a:xfrm>
            <a:off x="43576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16" name="AutoShape 12"/>
          <p:cNvCxnSpPr>
            <a:cxnSpLocks noChangeShapeType="1"/>
            <a:stCxn id="47109" idx="6"/>
            <a:endCxn id="47110"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17" name="AutoShape 13"/>
          <p:cNvCxnSpPr>
            <a:cxnSpLocks noChangeShapeType="1"/>
            <a:stCxn id="47110" idx="3"/>
            <a:endCxn id="47113"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18" name="AutoShape 14"/>
          <p:cNvCxnSpPr>
            <a:cxnSpLocks noChangeShapeType="1"/>
            <a:stCxn id="47113" idx="2"/>
            <a:endCxn id="47114"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19" name="AutoShape 15"/>
          <p:cNvCxnSpPr>
            <a:cxnSpLocks noChangeShapeType="1"/>
            <a:stCxn id="47114" idx="0"/>
            <a:endCxn id="47108"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0" name="AutoShape 16"/>
          <p:cNvCxnSpPr>
            <a:cxnSpLocks noChangeShapeType="1"/>
            <a:stCxn id="47108" idx="5"/>
            <a:endCxn id="47113"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1" name="AutoShape 17"/>
          <p:cNvCxnSpPr>
            <a:cxnSpLocks noChangeShapeType="1"/>
            <a:stCxn id="47113" idx="0"/>
            <a:endCxn id="47109"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2" name="AutoShape 18"/>
          <p:cNvCxnSpPr>
            <a:cxnSpLocks noChangeShapeType="1"/>
            <a:stCxn id="47113" idx="6"/>
            <a:endCxn id="47111"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3" name="AutoShape 19"/>
          <p:cNvCxnSpPr>
            <a:cxnSpLocks noChangeShapeType="1"/>
            <a:stCxn id="47111" idx="0"/>
            <a:endCxn id="47110"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4" name="AutoShape 20"/>
          <p:cNvCxnSpPr>
            <a:cxnSpLocks noChangeShapeType="1"/>
            <a:stCxn id="47110" idx="5"/>
            <a:endCxn id="47112"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7125" name="AutoShape 21"/>
          <p:cNvCxnSpPr>
            <a:cxnSpLocks noChangeShapeType="1"/>
            <a:stCxn id="47111" idx="7"/>
            <a:endCxn id="47112" idx="3"/>
          </p:cNvCxnSpPr>
          <p:nvPr/>
        </p:nvCxnSpPr>
        <p:spPr bwMode="auto">
          <a:xfrm flipV="1">
            <a:off x="7629525" y="3013075"/>
            <a:ext cx="666750" cy="333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47126"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47127"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47128"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47129"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47130"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47131"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47132"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47133"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47134"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47135"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47136"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Tree>
    <p:extLst>
      <p:ext uri="{BB962C8B-B14F-4D97-AF65-F5344CB8AC3E}">
        <p14:creationId xmlns:p14="http://schemas.microsoft.com/office/powerpoint/2010/main" val="1764016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16013"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48131" name="Rectangle 3"/>
          <p:cNvSpPr>
            <a:spLocks noGrp="1" noChangeArrowheads="1"/>
          </p:cNvSpPr>
          <p:nvPr>
            <p:ph type="body" idx="1"/>
          </p:nvPr>
        </p:nvSpPr>
        <p:spPr>
          <a:xfrm>
            <a:off x="250825" y="1484313"/>
            <a:ext cx="8642350" cy="5113337"/>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48132"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48133" name="Oval 5"/>
          <p:cNvSpPr>
            <a:spLocks noChangeArrowheads="1"/>
          </p:cNvSpPr>
          <p:nvPr/>
        </p:nvSpPr>
        <p:spPr bwMode="auto">
          <a:xfrm>
            <a:off x="5562600" y="1846263"/>
            <a:ext cx="457200" cy="457200"/>
          </a:xfrm>
          <a:prstGeom prst="ellipse">
            <a:avLst/>
          </a:prstGeom>
          <a:solidFill>
            <a:schemeClr val="tx1"/>
          </a:solidFill>
          <a:ln w="28575">
            <a:solidFill>
              <a:schemeClr val="accent1"/>
            </a:solidFill>
            <a:round/>
            <a:headEnd/>
            <a:tailEnd/>
          </a:ln>
        </p:spPr>
        <p:txBody>
          <a:bodyPr wrap="none" anchor="ctr"/>
          <a:lstStyle/>
          <a:p>
            <a:endParaRPr lang="zh-TW" altLang="en-US"/>
          </a:p>
        </p:txBody>
      </p:sp>
      <p:sp>
        <p:nvSpPr>
          <p:cNvPr id="48134"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48135" name="Oval 7"/>
          <p:cNvSpPr>
            <a:spLocks noChangeArrowheads="1"/>
          </p:cNvSpPr>
          <p:nvPr/>
        </p:nvSpPr>
        <p:spPr bwMode="auto">
          <a:xfrm>
            <a:off x="7239000" y="3294063"/>
            <a:ext cx="457200" cy="457200"/>
          </a:xfrm>
          <a:prstGeom prst="ellipse">
            <a:avLst/>
          </a:prstGeom>
          <a:solidFill>
            <a:schemeClr val="folHlink"/>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zh-TW" altLang="en-US"/>
          </a:p>
        </p:txBody>
      </p:sp>
      <p:sp>
        <p:nvSpPr>
          <p:cNvPr id="48136" name="Oval 8"/>
          <p:cNvSpPr>
            <a:spLocks noChangeArrowheads="1"/>
          </p:cNvSpPr>
          <p:nvPr/>
        </p:nvSpPr>
        <p:spPr bwMode="auto">
          <a:xfrm>
            <a:off x="8229600" y="2608263"/>
            <a:ext cx="457200" cy="457200"/>
          </a:xfrm>
          <a:prstGeom prst="ellipse">
            <a:avLst/>
          </a:prstGeom>
          <a:solidFill>
            <a:srgbClr val="FF0000"/>
          </a:solidFill>
          <a:ln w="28575">
            <a:solidFill>
              <a:schemeClr val="accent1"/>
            </a:solidFill>
            <a:round/>
            <a:headEnd/>
            <a:tailEnd/>
          </a:ln>
        </p:spPr>
        <p:txBody>
          <a:bodyPr wrap="none" anchor="ctr"/>
          <a:lstStyle/>
          <a:p>
            <a:endParaRPr lang="zh-TW" altLang="en-US"/>
          </a:p>
        </p:txBody>
      </p:sp>
      <p:sp>
        <p:nvSpPr>
          <p:cNvPr id="48137"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48138"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48139" name="AutoShape 11"/>
          <p:cNvCxnSpPr>
            <a:cxnSpLocks noChangeShapeType="1"/>
            <a:stCxn id="48132" idx="6"/>
            <a:endCxn id="48133" idx="2"/>
          </p:cNvCxnSpPr>
          <p:nvPr/>
        </p:nvCxnSpPr>
        <p:spPr bwMode="auto">
          <a:xfrm>
            <a:off x="43576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0" name="AutoShape 12"/>
          <p:cNvCxnSpPr>
            <a:cxnSpLocks noChangeShapeType="1"/>
            <a:stCxn id="48133" idx="6"/>
            <a:endCxn id="48134"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1" name="AutoShape 13"/>
          <p:cNvCxnSpPr>
            <a:cxnSpLocks noChangeShapeType="1"/>
            <a:stCxn id="48134" idx="3"/>
            <a:endCxn id="48137"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2" name="AutoShape 14"/>
          <p:cNvCxnSpPr>
            <a:cxnSpLocks noChangeShapeType="1"/>
            <a:stCxn id="48137" idx="2"/>
            <a:endCxn id="48138"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3" name="AutoShape 15"/>
          <p:cNvCxnSpPr>
            <a:cxnSpLocks noChangeShapeType="1"/>
            <a:stCxn id="48138" idx="0"/>
            <a:endCxn id="48132"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4" name="AutoShape 16"/>
          <p:cNvCxnSpPr>
            <a:cxnSpLocks noChangeShapeType="1"/>
            <a:stCxn id="48132" idx="5"/>
            <a:endCxn id="48137"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5" name="AutoShape 17"/>
          <p:cNvCxnSpPr>
            <a:cxnSpLocks noChangeShapeType="1"/>
            <a:stCxn id="48137" idx="0"/>
            <a:endCxn id="48133"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6" name="AutoShape 18"/>
          <p:cNvCxnSpPr>
            <a:cxnSpLocks noChangeShapeType="1"/>
            <a:stCxn id="48137" idx="6"/>
            <a:endCxn id="48135" idx="2"/>
          </p:cNvCxnSpPr>
          <p:nvPr/>
        </p:nvCxnSpPr>
        <p:spPr bwMode="auto">
          <a:xfrm>
            <a:off x="6034088" y="3522663"/>
            <a:ext cx="1204912"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7" name="AutoShape 19"/>
          <p:cNvCxnSpPr>
            <a:cxnSpLocks noChangeShapeType="1"/>
            <a:stCxn id="48135" idx="0"/>
            <a:endCxn id="48134" idx="4"/>
          </p:cNvCxnSpPr>
          <p:nvPr/>
        </p:nvCxnSpPr>
        <p:spPr bwMode="auto">
          <a:xfrm flipV="1">
            <a:off x="7467600" y="2317750"/>
            <a:ext cx="0" cy="976313"/>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8" name="AutoShape 20"/>
          <p:cNvCxnSpPr>
            <a:cxnSpLocks noChangeShapeType="1"/>
            <a:stCxn id="48134" idx="5"/>
            <a:endCxn id="48136"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8149" name="AutoShape 21"/>
          <p:cNvCxnSpPr>
            <a:cxnSpLocks noChangeShapeType="1"/>
            <a:stCxn id="48135" idx="7"/>
            <a:endCxn id="48136" idx="3"/>
          </p:cNvCxnSpPr>
          <p:nvPr/>
        </p:nvCxnSpPr>
        <p:spPr bwMode="auto">
          <a:xfrm flipV="1">
            <a:off x="7629525" y="3013075"/>
            <a:ext cx="666750" cy="347663"/>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48150"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48151"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48152"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48153"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48154"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48155"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48156"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48157"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48158"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48159"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48160"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48161" name="Rectangle 35"/>
          <p:cNvSpPr>
            <a:spLocks noChangeArrowheads="1"/>
          </p:cNvSpPr>
          <p:nvPr/>
        </p:nvSpPr>
        <p:spPr bwMode="auto">
          <a:xfrm>
            <a:off x="827088" y="2852738"/>
            <a:ext cx="2808287" cy="863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2" name="Oval 36"/>
          <p:cNvSpPr>
            <a:spLocks noChangeArrowheads="1"/>
          </p:cNvSpPr>
          <p:nvPr/>
        </p:nvSpPr>
        <p:spPr bwMode="auto">
          <a:xfrm>
            <a:off x="8172450" y="24209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3" name="Oval 37"/>
          <p:cNvSpPr>
            <a:spLocks noChangeArrowheads="1"/>
          </p:cNvSpPr>
          <p:nvPr/>
        </p:nvSpPr>
        <p:spPr bwMode="auto">
          <a:xfrm>
            <a:off x="7164388" y="314166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4" name="Oval 38"/>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5" name="Oval 39"/>
          <p:cNvSpPr>
            <a:spLocks noChangeArrowheads="1"/>
          </p:cNvSpPr>
          <p:nvPr/>
        </p:nvSpPr>
        <p:spPr bwMode="auto">
          <a:xfrm>
            <a:off x="550862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6" name="Oval 41"/>
          <p:cNvSpPr>
            <a:spLocks noChangeArrowheads="1"/>
          </p:cNvSpPr>
          <p:nvPr/>
        </p:nvSpPr>
        <p:spPr bwMode="auto">
          <a:xfrm>
            <a:off x="385127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7" name="Oval 42"/>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8168" name="Oval 43"/>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217332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31913"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49155" name="Rectangle 3"/>
          <p:cNvSpPr>
            <a:spLocks noGrp="1" noChangeArrowheads="1"/>
          </p:cNvSpPr>
          <p:nvPr>
            <p:ph type="body" idx="1"/>
          </p:nvPr>
        </p:nvSpPr>
        <p:spPr>
          <a:xfrm>
            <a:off x="179388" y="1484313"/>
            <a:ext cx="8640762"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49156"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49157" name="Oval 5"/>
          <p:cNvSpPr>
            <a:spLocks noChangeArrowheads="1"/>
          </p:cNvSpPr>
          <p:nvPr/>
        </p:nvSpPr>
        <p:spPr bwMode="auto">
          <a:xfrm>
            <a:off x="5562600" y="1846263"/>
            <a:ext cx="457200" cy="457200"/>
          </a:xfrm>
          <a:prstGeom prst="ellipse">
            <a:avLst/>
          </a:prstGeom>
          <a:solidFill>
            <a:schemeClr val="tx1"/>
          </a:solidFill>
          <a:ln w="28575">
            <a:solidFill>
              <a:schemeClr val="accent1"/>
            </a:solidFill>
            <a:round/>
            <a:headEnd/>
            <a:tailEnd/>
          </a:ln>
        </p:spPr>
        <p:txBody>
          <a:bodyPr wrap="none" anchor="ctr"/>
          <a:lstStyle/>
          <a:p>
            <a:endParaRPr lang="zh-TW" altLang="en-US"/>
          </a:p>
        </p:txBody>
      </p:sp>
      <p:sp>
        <p:nvSpPr>
          <p:cNvPr id="49158"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49159" name="Oval 7"/>
          <p:cNvSpPr>
            <a:spLocks noChangeArrowheads="1"/>
          </p:cNvSpPr>
          <p:nvPr/>
        </p:nvSpPr>
        <p:spPr bwMode="auto">
          <a:xfrm>
            <a:off x="7239000" y="3294063"/>
            <a:ext cx="457200" cy="457200"/>
          </a:xfrm>
          <a:prstGeom prst="ellipse">
            <a:avLst/>
          </a:prstGeom>
          <a:solidFill>
            <a:schemeClr val="folHlink"/>
          </a:solidFill>
          <a:ln w="28575">
            <a:solidFill>
              <a:schemeClr val="accent1"/>
            </a:solidFill>
            <a:round/>
            <a:headEnd/>
            <a:tailEnd/>
          </a:ln>
        </p:spPr>
        <p:txBody>
          <a:bodyPr wrap="none" anchor="ctr"/>
          <a:lstStyle/>
          <a:p>
            <a:endParaRPr lang="zh-TW" altLang="en-US"/>
          </a:p>
        </p:txBody>
      </p:sp>
      <p:sp>
        <p:nvSpPr>
          <p:cNvPr id="49160" name="Oval 8"/>
          <p:cNvSpPr>
            <a:spLocks noChangeArrowheads="1"/>
          </p:cNvSpPr>
          <p:nvPr/>
        </p:nvSpPr>
        <p:spPr bwMode="auto">
          <a:xfrm>
            <a:off x="8229600" y="2608263"/>
            <a:ext cx="457200" cy="457200"/>
          </a:xfrm>
          <a:prstGeom prst="ellipse">
            <a:avLst/>
          </a:prstGeom>
          <a:solidFill>
            <a:srgbClr val="FF0000"/>
          </a:solidFill>
          <a:ln w="28575">
            <a:solidFill>
              <a:schemeClr val="accent1"/>
            </a:solidFill>
            <a:round/>
            <a:headEnd/>
            <a:tailEnd/>
          </a:ln>
        </p:spPr>
        <p:txBody>
          <a:bodyPr wrap="none" anchor="ctr"/>
          <a:lstStyle/>
          <a:p>
            <a:endParaRPr lang="zh-TW" altLang="en-US"/>
          </a:p>
        </p:txBody>
      </p:sp>
      <p:sp>
        <p:nvSpPr>
          <p:cNvPr id="49161"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49162"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49163" name="AutoShape 11"/>
          <p:cNvCxnSpPr>
            <a:cxnSpLocks noChangeShapeType="1"/>
            <a:stCxn id="49156" idx="6"/>
            <a:endCxn id="49157" idx="2"/>
          </p:cNvCxnSpPr>
          <p:nvPr/>
        </p:nvCxnSpPr>
        <p:spPr bwMode="auto">
          <a:xfrm>
            <a:off x="43576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4" name="AutoShape 12"/>
          <p:cNvCxnSpPr>
            <a:cxnSpLocks noChangeShapeType="1"/>
            <a:stCxn id="49157" idx="6"/>
            <a:endCxn id="49158"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5" name="AutoShape 13"/>
          <p:cNvCxnSpPr>
            <a:cxnSpLocks noChangeShapeType="1"/>
            <a:stCxn id="49158" idx="3"/>
            <a:endCxn id="49161"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6" name="AutoShape 14"/>
          <p:cNvCxnSpPr>
            <a:cxnSpLocks noChangeShapeType="1"/>
            <a:stCxn id="49161" idx="2"/>
            <a:endCxn id="49162"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7" name="AutoShape 15"/>
          <p:cNvCxnSpPr>
            <a:cxnSpLocks noChangeShapeType="1"/>
            <a:stCxn id="49162" idx="0"/>
            <a:endCxn id="49156"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8" name="AutoShape 16"/>
          <p:cNvCxnSpPr>
            <a:cxnSpLocks noChangeShapeType="1"/>
            <a:stCxn id="49156" idx="5"/>
            <a:endCxn id="49161"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69" name="AutoShape 17"/>
          <p:cNvCxnSpPr>
            <a:cxnSpLocks noChangeShapeType="1"/>
            <a:stCxn id="49161" idx="0"/>
            <a:endCxn id="49157"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70" name="AutoShape 18"/>
          <p:cNvCxnSpPr>
            <a:cxnSpLocks noChangeShapeType="1"/>
            <a:stCxn id="49161" idx="6"/>
            <a:endCxn id="49159"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71" name="AutoShape 19"/>
          <p:cNvCxnSpPr>
            <a:cxnSpLocks noChangeShapeType="1"/>
            <a:stCxn id="49159" idx="0"/>
            <a:endCxn id="49158"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72" name="AutoShape 20"/>
          <p:cNvCxnSpPr>
            <a:cxnSpLocks noChangeShapeType="1"/>
            <a:stCxn id="49158" idx="5"/>
            <a:endCxn id="49160"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49173" name="AutoShape 21"/>
          <p:cNvCxnSpPr>
            <a:cxnSpLocks noChangeShapeType="1"/>
            <a:stCxn id="49159" idx="7"/>
            <a:endCxn id="49160" idx="3"/>
          </p:cNvCxnSpPr>
          <p:nvPr/>
        </p:nvCxnSpPr>
        <p:spPr bwMode="auto">
          <a:xfrm flipV="1">
            <a:off x="7629525" y="3013075"/>
            <a:ext cx="666750" cy="333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49174"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49175"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49176"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49177"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49178"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49179"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49180"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49181"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49182"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49183"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49184"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49185" name="Rectangle 35"/>
          <p:cNvSpPr>
            <a:spLocks noChangeArrowheads="1"/>
          </p:cNvSpPr>
          <p:nvPr/>
        </p:nvSpPr>
        <p:spPr bwMode="auto">
          <a:xfrm>
            <a:off x="611188" y="3789363"/>
            <a:ext cx="6697662" cy="28733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6" name="Oval 36"/>
          <p:cNvSpPr>
            <a:spLocks noChangeArrowheads="1"/>
          </p:cNvSpPr>
          <p:nvPr/>
        </p:nvSpPr>
        <p:spPr bwMode="auto">
          <a:xfrm>
            <a:off x="8172450" y="24209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7" name="Oval 37"/>
          <p:cNvSpPr>
            <a:spLocks noChangeArrowheads="1"/>
          </p:cNvSpPr>
          <p:nvPr/>
        </p:nvSpPr>
        <p:spPr bwMode="auto">
          <a:xfrm>
            <a:off x="7164388" y="314166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8" name="Oval 38"/>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9" name="Oval 39"/>
          <p:cNvSpPr>
            <a:spLocks noChangeArrowheads="1"/>
          </p:cNvSpPr>
          <p:nvPr/>
        </p:nvSpPr>
        <p:spPr bwMode="auto">
          <a:xfrm>
            <a:off x="550862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0" name="Oval 40"/>
          <p:cNvSpPr>
            <a:spLocks noChangeArrowheads="1"/>
          </p:cNvSpPr>
          <p:nvPr/>
        </p:nvSpPr>
        <p:spPr bwMode="auto">
          <a:xfrm>
            <a:off x="385127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1" name="Oval 41"/>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2" name="Oval 42"/>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336371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3350" y="260350"/>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0179" name="Rectangle 3"/>
          <p:cNvSpPr>
            <a:spLocks noGrp="1" noChangeArrowheads="1"/>
          </p:cNvSpPr>
          <p:nvPr>
            <p:ph type="body" idx="1"/>
          </p:nvPr>
        </p:nvSpPr>
        <p:spPr>
          <a:xfrm>
            <a:off x="179388" y="1484313"/>
            <a:ext cx="8713787"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a:t>
            </a:r>
            <a:r>
              <a:rPr lang="en-US" altLang="zh-TW" sz="2400" smtClean="0">
                <a:solidFill>
                  <a:srgbClr val="FF0000"/>
                </a:solidFill>
                <a:latin typeface="Courier New" pitchFamily="49" charset="0"/>
                <a:sym typeface="Symbol" pitchFamily="18" charset="2"/>
              </a:rPr>
              <a:t>T</a:t>
            </a:r>
            <a:r>
              <a:rPr lang="en-US" altLang="zh-TW" sz="2400" smtClean="0">
                <a:latin typeface="Courier New" pitchFamily="49" charset="0"/>
                <a:sym typeface="Symbol" pitchFamily="18" charset="2"/>
              </a:rPr>
              <a:t> = </a:t>
            </a:r>
            <a:r>
              <a:rPr lang="en-US" altLang="zh-TW" sz="2400" smtClean="0">
                <a:solidFill>
                  <a:srgbClr val="FF0000"/>
                </a:solidFill>
                <a:latin typeface="Courier New" pitchFamily="49" charset="0"/>
                <a:sym typeface="Symbol" pitchFamily="18" charset="2"/>
              </a:rPr>
              <a:t>T</a:t>
            </a:r>
            <a:r>
              <a:rPr lang="en-US" altLang="zh-TW" sz="2400" smtClean="0">
                <a:latin typeface="Courier New" pitchFamily="49" charset="0"/>
                <a:sym typeface="Symbol" pitchFamily="18" charset="2"/>
              </a:rPr>
              <a: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0180"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0181" name="Oval 5"/>
          <p:cNvSpPr>
            <a:spLocks noChangeArrowheads="1"/>
          </p:cNvSpPr>
          <p:nvPr/>
        </p:nvSpPr>
        <p:spPr bwMode="auto">
          <a:xfrm>
            <a:off x="5562600" y="1846263"/>
            <a:ext cx="457200" cy="457200"/>
          </a:xfrm>
          <a:prstGeom prst="ellipse">
            <a:avLst/>
          </a:prstGeom>
          <a:solidFill>
            <a:schemeClr val="tx1"/>
          </a:solidFill>
          <a:ln w="28575">
            <a:solidFill>
              <a:schemeClr val="accent1"/>
            </a:solidFill>
            <a:round/>
            <a:headEnd/>
            <a:tailEnd/>
          </a:ln>
        </p:spPr>
        <p:txBody>
          <a:bodyPr wrap="none" anchor="ctr"/>
          <a:lstStyle/>
          <a:p>
            <a:endParaRPr lang="zh-TW" altLang="en-US"/>
          </a:p>
        </p:txBody>
      </p:sp>
      <p:sp>
        <p:nvSpPr>
          <p:cNvPr id="50182"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50183" name="Oval 7"/>
          <p:cNvSpPr>
            <a:spLocks noChangeArrowheads="1"/>
          </p:cNvSpPr>
          <p:nvPr/>
        </p:nvSpPr>
        <p:spPr bwMode="auto">
          <a:xfrm>
            <a:off x="7239000" y="3294063"/>
            <a:ext cx="457200" cy="457200"/>
          </a:xfrm>
          <a:prstGeom prst="ellipse">
            <a:avLst/>
          </a:prstGeom>
          <a:solidFill>
            <a:schemeClr val="folHlink"/>
          </a:solidFill>
          <a:ln w="28575">
            <a:solidFill>
              <a:schemeClr val="accent1"/>
            </a:solidFill>
            <a:round/>
            <a:headEnd/>
            <a:tailEnd/>
          </a:ln>
        </p:spPr>
        <p:txBody>
          <a:bodyPr wrap="none" anchor="ctr"/>
          <a:lstStyle/>
          <a:p>
            <a:endParaRPr lang="zh-TW" altLang="en-US"/>
          </a:p>
        </p:txBody>
      </p:sp>
      <p:sp>
        <p:nvSpPr>
          <p:cNvPr id="50184" name="Oval 8"/>
          <p:cNvSpPr>
            <a:spLocks noChangeArrowheads="1"/>
          </p:cNvSpPr>
          <p:nvPr/>
        </p:nvSpPr>
        <p:spPr bwMode="auto">
          <a:xfrm>
            <a:off x="8229600" y="2608263"/>
            <a:ext cx="457200" cy="457200"/>
          </a:xfrm>
          <a:prstGeom prst="ellipse">
            <a:avLst/>
          </a:prstGeom>
          <a:solidFill>
            <a:srgbClr val="FF0000"/>
          </a:solidFill>
          <a:ln w="28575">
            <a:solidFill>
              <a:schemeClr val="accent1"/>
            </a:solidFill>
            <a:round/>
            <a:headEnd/>
            <a:tailEnd/>
          </a:ln>
        </p:spPr>
        <p:txBody>
          <a:bodyPr wrap="none" anchor="ctr"/>
          <a:lstStyle/>
          <a:p>
            <a:endParaRPr lang="zh-TW" altLang="en-US"/>
          </a:p>
        </p:txBody>
      </p:sp>
      <p:sp>
        <p:nvSpPr>
          <p:cNvPr id="50185"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0186"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0187" name="AutoShape 11"/>
          <p:cNvCxnSpPr>
            <a:cxnSpLocks noChangeShapeType="1"/>
            <a:stCxn id="50180" idx="6"/>
            <a:endCxn id="50181" idx="2"/>
          </p:cNvCxnSpPr>
          <p:nvPr/>
        </p:nvCxnSpPr>
        <p:spPr bwMode="auto">
          <a:xfrm>
            <a:off x="43576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88" name="AutoShape 12"/>
          <p:cNvCxnSpPr>
            <a:cxnSpLocks noChangeShapeType="1"/>
            <a:stCxn id="50181" idx="6"/>
            <a:endCxn id="50182"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89" name="AutoShape 13"/>
          <p:cNvCxnSpPr>
            <a:cxnSpLocks noChangeShapeType="1"/>
            <a:stCxn id="50182" idx="3"/>
            <a:endCxn id="50185"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0" name="AutoShape 14"/>
          <p:cNvCxnSpPr>
            <a:cxnSpLocks noChangeShapeType="1"/>
            <a:stCxn id="50185" idx="2"/>
            <a:endCxn id="50186"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1" name="AutoShape 15"/>
          <p:cNvCxnSpPr>
            <a:cxnSpLocks noChangeShapeType="1"/>
            <a:stCxn id="50186" idx="0"/>
            <a:endCxn id="50180"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2" name="AutoShape 16"/>
          <p:cNvCxnSpPr>
            <a:cxnSpLocks noChangeShapeType="1"/>
            <a:stCxn id="50180" idx="5"/>
            <a:endCxn id="50185"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3" name="AutoShape 17"/>
          <p:cNvCxnSpPr>
            <a:cxnSpLocks noChangeShapeType="1"/>
            <a:stCxn id="50185" idx="0"/>
            <a:endCxn id="50181"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4" name="AutoShape 18"/>
          <p:cNvCxnSpPr>
            <a:cxnSpLocks noChangeShapeType="1"/>
            <a:stCxn id="50185" idx="6"/>
            <a:endCxn id="50183"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5" name="AutoShape 19"/>
          <p:cNvCxnSpPr>
            <a:cxnSpLocks noChangeShapeType="1"/>
            <a:stCxn id="50183" idx="0"/>
            <a:endCxn id="50182"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6" name="AutoShape 20"/>
          <p:cNvCxnSpPr>
            <a:cxnSpLocks noChangeShapeType="1"/>
            <a:stCxn id="50182" idx="5"/>
            <a:endCxn id="50184"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0197" name="AutoShape 21"/>
          <p:cNvCxnSpPr>
            <a:cxnSpLocks noChangeShapeType="1"/>
            <a:stCxn id="50183" idx="7"/>
            <a:endCxn id="50184" idx="3"/>
          </p:cNvCxnSpPr>
          <p:nvPr/>
        </p:nvCxnSpPr>
        <p:spPr bwMode="auto">
          <a:xfrm flipV="1">
            <a:off x="7629525" y="3013075"/>
            <a:ext cx="666750" cy="33337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sp>
        <p:nvSpPr>
          <p:cNvPr id="50198"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0199"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0200"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0201"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0202"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50203"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0204"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0205"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0206"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0207"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0208"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0209" name="Rectangle 35"/>
          <p:cNvSpPr>
            <a:spLocks noChangeArrowheads="1"/>
          </p:cNvSpPr>
          <p:nvPr/>
        </p:nvSpPr>
        <p:spPr bwMode="auto">
          <a:xfrm>
            <a:off x="755650" y="4149725"/>
            <a:ext cx="6840538"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0" name="Text Box 36"/>
          <p:cNvSpPr txBox="1">
            <a:spLocks noChangeArrowheads="1"/>
          </p:cNvSpPr>
          <p:nvPr/>
        </p:nvSpPr>
        <p:spPr bwMode="auto">
          <a:xfrm>
            <a:off x="7620000" y="3692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0211" name="Text Box 37"/>
          <p:cNvSpPr txBox="1">
            <a:spLocks noChangeArrowheads="1"/>
          </p:cNvSpPr>
          <p:nvPr/>
        </p:nvSpPr>
        <p:spPr bwMode="auto">
          <a:xfrm>
            <a:off x="8604250" y="3043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0212" name="Oval 38"/>
          <p:cNvSpPr>
            <a:spLocks noChangeArrowheads="1"/>
          </p:cNvSpPr>
          <p:nvPr/>
        </p:nvSpPr>
        <p:spPr bwMode="auto">
          <a:xfrm>
            <a:off x="8172450" y="24209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3" name="Oval 39"/>
          <p:cNvSpPr>
            <a:spLocks noChangeArrowheads="1"/>
          </p:cNvSpPr>
          <p:nvPr/>
        </p:nvSpPr>
        <p:spPr bwMode="auto">
          <a:xfrm>
            <a:off x="7164388" y="314166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4" name="Oval 40"/>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5" name="Oval 41"/>
          <p:cNvSpPr>
            <a:spLocks noChangeArrowheads="1"/>
          </p:cNvSpPr>
          <p:nvPr/>
        </p:nvSpPr>
        <p:spPr bwMode="auto">
          <a:xfrm>
            <a:off x="550862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6" name="Oval 42"/>
          <p:cNvSpPr>
            <a:spLocks noChangeArrowheads="1"/>
          </p:cNvSpPr>
          <p:nvPr/>
        </p:nvSpPr>
        <p:spPr bwMode="auto">
          <a:xfrm>
            <a:off x="385127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7" name="Oval 43"/>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8" name="Oval 44"/>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219" name="Line 45"/>
          <p:cNvSpPr>
            <a:spLocks noChangeShapeType="1"/>
          </p:cNvSpPr>
          <p:nvPr/>
        </p:nvSpPr>
        <p:spPr bwMode="auto">
          <a:xfrm>
            <a:off x="827088" y="4581525"/>
            <a:ext cx="6624637"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220" name="Line 46"/>
          <p:cNvSpPr>
            <a:spLocks noChangeShapeType="1"/>
          </p:cNvSpPr>
          <p:nvPr/>
        </p:nvSpPr>
        <p:spPr bwMode="auto">
          <a:xfrm>
            <a:off x="1403350" y="5013325"/>
            <a:ext cx="4752975"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109426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58888"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1203" name="Rectangle 3"/>
          <p:cNvSpPr>
            <a:spLocks noGrp="1" noChangeArrowheads="1"/>
          </p:cNvSpPr>
          <p:nvPr>
            <p:ph type="body" idx="1"/>
          </p:nvPr>
        </p:nvSpPr>
        <p:spPr>
          <a:xfrm>
            <a:off x="250825" y="1484313"/>
            <a:ext cx="8569325"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1204"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1205" name="Oval 5"/>
          <p:cNvSpPr>
            <a:spLocks noChangeArrowheads="1"/>
          </p:cNvSpPr>
          <p:nvPr/>
        </p:nvSpPr>
        <p:spPr bwMode="auto">
          <a:xfrm>
            <a:off x="5562600" y="1846263"/>
            <a:ext cx="457200" cy="457200"/>
          </a:xfrm>
          <a:prstGeom prst="ellipse">
            <a:avLst/>
          </a:prstGeom>
          <a:solidFill>
            <a:schemeClr val="tx1"/>
          </a:solidFill>
          <a:ln w="28575">
            <a:solidFill>
              <a:schemeClr val="accent1"/>
            </a:solidFill>
            <a:round/>
            <a:headEnd/>
            <a:tailEnd/>
          </a:ln>
        </p:spPr>
        <p:txBody>
          <a:bodyPr wrap="none" anchor="ctr"/>
          <a:lstStyle/>
          <a:p>
            <a:endParaRPr lang="zh-TW" altLang="en-US"/>
          </a:p>
        </p:txBody>
      </p:sp>
      <p:sp>
        <p:nvSpPr>
          <p:cNvPr id="51206"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51207"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1208"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1209"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1210"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1211" name="AutoShape 11"/>
          <p:cNvCxnSpPr>
            <a:cxnSpLocks noChangeShapeType="1"/>
            <a:stCxn id="51204" idx="6"/>
            <a:endCxn id="51205" idx="2"/>
          </p:cNvCxnSpPr>
          <p:nvPr/>
        </p:nvCxnSpPr>
        <p:spPr bwMode="auto">
          <a:xfrm>
            <a:off x="43576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2" name="AutoShape 12"/>
          <p:cNvCxnSpPr>
            <a:cxnSpLocks noChangeShapeType="1"/>
            <a:stCxn id="51205" idx="6"/>
            <a:endCxn id="51206"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3" name="AutoShape 13"/>
          <p:cNvCxnSpPr>
            <a:cxnSpLocks noChangeShapeType="1"/>
            <a:stCxn id="51206" idx="3"/>
            <a:endCxn id="51209"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4" name="AutoShape 14"/>
          <p:cNvCxnSpPr>
            <a:cxnSpLocks noChangeShapeType="1"/>
            <a:stCxn id="51209" idx="2"/>
            <a:endCxn id="51210"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5" name="AutoShape 15"/>
          <p:cNvCxnSpPr>
            <a:cxnSpLocks noChangeShapeType="1"/>
            <a:stCxn id="51210" idx="0"/>
            <a:endCxn id="51204"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6" name="AutoShape 16"/>
          <p:cNvCxnSpPr>
            <a:cxnSpLocks noChangeShapeType="1"/>
            <a:stCxn id="51204" idx="5"/>
            <a:endCxn id="51209"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7" name="AutoShape 17"/>
          <p:cNvCxnSpPr>
            <a:cxnSpLocks noChangeShapeType="1"/>
            <a:stCxn id="51209" idx="0"/>
            <a:endCxn id="51205"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8" name="AutoShape 18"/>
          <p:cNvCxnSpPr>
            <a:cxnSpLocks noChangeShapeType="1"/>
            <a:stCxn id="51209" idx="6"/>
            <a:endCxn id="51207"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19" name="AutoShape 19"/>
          <p:cNvCxnSpPr>
            <a:cxnSpLocks noChangeShapeType="1"/>
            <a:stCxn id="51207" idx="0"/>
            <a:endCxn id="51206"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20" name="AutoShape 20"/>
          <p:cNvCxnSpPr>
            <a:cxnSpLocks noChangeShapeType="1"/>
            <a:stCxn id="51206" idx="5"/>
            <a:endCxn id="51208"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1221" name="AutoShape 21"/>
          <p:cNvCxnSpPr>
            <a:cxnSpLocks noChangeShapeType="1"/>
            <a:stCxn id="51207" idx="7"/>
            <a:endCxn id="51208"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1222"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1223"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1224"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1225"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1226"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51227"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1228"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1229"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1230"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1231"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1232"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1233" name="Text Box 33"/>
          <p:cNvSpPr txBox="1">
            <a:spLocks noChangeArrowheads="1"/>
          </p:cNvSpPr>
          <p:nvPr/>
        </p:nvSpPr>
        <p:spPr bwMode="auto">
          <a:xfrm>
            <a:off x="4222750" y="1389063"/>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b="1" i="1">
                <a:solidFill>
                  <a:schemeClr val="tx2"/>
                </a:solidFill>
                <a:latin typeface="Courier New" pitchFamily="49" charset="0"/>
              </a:rPr>
              <a:t>Run the algorithm:</a:t>
            </a:r>
          </a:p>
        </p:txBody>
      </p:sp>
      <p:sp>
        <p:nvSpPr>
          <p:cNvPr id="51234" name="Rectangle 35"/>
          <p:cNvSpPr>
            <a:spLocks noChangeArrowheads="1"/>
          </p:cNvSpPr>
          <p:nvPr/>
        </p:nvSpPr>
        <p:spPr bwMode="auto">
          <a:xfrm>
            <a:off x="755650" y="4149725"/>
            <a:ext cx="6840538"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35" name="Oval 36"/>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36" name="Oval 37"/>
          <p:cNvSpPr>
            <a:spLocks noChangeArrowheads="1"/>
          </p:cNvSpPr>
          <p:nvPr/>
        </p:nvSpPr>
        <p:spPr bwMode="auto">
          <a:xfrm>
            <a:off x="550862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37" name="Oval 38"/>
          <p:cNvSpPr>
            <a:spLocks noChangeArrowheads="1"/>
          </p:cNvSpPr>
          <p:nvPr/>
        </p:nvSpPr>
        <p:spPr bwMode="auto">
          <a:xfrm>
            <a:off x="385127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38" name="Oval 39"/>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39" name="Oval 40"/>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240" name="Freeform 41"/>
          <p:cNvSpPr>
            <a:spLocks/>
          </p:cNvSpPr>
          <p:nvPr/>
        </p:nvSpPr>
        <p:spPr bwMode="auto">
          <a:xfrm>
            <a:off x="7032625" y="2492375"/>
            <a:ext cx="1739900" cy="1393825"/>
          </a:xfrm>
          <a:custGeom>
            <a:avLst/>
            <a:gdLst>
              <a:gd name="T0" fmla="*/ 38 w 1096"/>
              <a:gd name="T1" fmla="*/ 567 h 946"/>
              <a:gd name="T2" fmla="*/ 38 w 1096"/>
              <a:gd name="T3" fmla="*/ 839 h 946"/>
              <a:gd name="T4" fmla="*/ 264 w 1096"/>
              <a:gd name="T5" fmla="*/ 930 h 946"/>
              <a:gd name="T6" fmla="*/ 446 w 1096"/>
              <a:gd name="T7" fmla="*/ 885 h 946"/>
              <a:gd name="T8" fmla="*/ 899 w 1096"/>
              <a:gd name="T9" fmla="*/ 567 h 946"/>
              <a:gd name="T10" fmla="*/ 1081 w 1096"/>
              <a:gd name="T11" fmla="*/ 340 h 946"/>
              <a:gd name="T12" fmla="*/ 990 w 1096"/>
              <a:gd name="T13" fmla="*/ 23 h 946"/>
              <a:gd name="T14" fmla="*/ 627 w 1096"/>
              <a:gd name="T15" fmla="*/ 204 h 946"/>
              <a:gd name="T16" fmla="*/ 174 w 1096"/>
              <a:gd name="T17" fmla="*/ 522 h 946"/>
              <a:gd name="T18" fmla="*/ 38 w 1096"/>
              <a:gd name="T19" fmla="*/ 567 h 9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946"/>
              <a:gd name="T32" fmla="*/ 1096 w 1096"/>
              <a:gd name="T33" fmla="*/ 946 h 9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946">
                <a:moveTo>
                  <a:pt x="38" y="567"/>
                </a:moveTo>
                <a:cubicBezTo>
                  <a:pt x="15" y="620"/>
                  <a:pt x="0" y="779"/>
                  <a:pt x="38" y="839"/>
                </a:cubicBezTo>
                <a:cubicBezTo>
                  <a:pt x="76" y="899"/>
                  <a:pt x="196" y="922"/>
                  <a:pt x="264" y="930"/>
                </a:cubicBezTo>
                <a:cubicBezTo>
                  <a:pt x="332" y="938"/>
                  <a:pt x="340" y="946"/>
                  <a:pt x="446" y="885"/>
                </a:cubicBezTo>
                <a:cubicBezTo>
                  <a:pt x="552" y="824"/>
                  <a:pt x="793" y="658"/>
                  <a:pt x="899" y="567"/>
                </a:cubicBezTo>
                <a:cubicBezTo>
                  <a:pt x="1005" y="476"/>
                  <a:pt x="1066" y="431"/>
                  <a:pt x="1081" y="340"/>
                </a:cubicBezTo>
                <a:cubicBezTo>
                  <a:pt x="1096" y="249"/>
                  <a:pt x="1066" y="46"/>
                  <a:pt x="990" y="23"/>
                </a:cubicBezTo>
                <a:cubicBezTo>
                  <a:pt x="914" y="0"/>
                  <a:pt x="763" y="121"/>
                  <a:pt x="627" y="204"/>
                </a:cubicBezTo>
                <a:cubicBezTo>
                  <a:pt x="491" y="287"/>
                  <a:pt x="272" y="461"/>
                  <a:pt x="174" y="522"/>
                </a:cubicBezTo>
                <a:cubicBezTo>
                  <a:pt x="76" y="583"/>
                  <a:pt x="61" y="514"/>
                  <a:pt x="38" y="56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1241" name="Line 43"/>
          <p:cNvSpPr>
            <a:spLocks noChangeShapeType="1"/>
          </p:cNvSpPr>
          <p:nvPr/>
        </p:nvSpPr>
        <p:spPr bwMode="auto">
          <a:xfrm>
            <a:off x="1908175" y="5876925"/>
            <a:ext cx="554355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1002234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31913"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2227" name="Rectangle 3"/>
          <p:cNvSpPr>
            <a:spLocks noGrp="1" noChangeArrowheads="1"/>
          </p:cNvSpPr>
          <p:nvPr>
            <p:ph type="body" idx="1"/>
          </p:nvPr>
        </p:nvSpPr>
        <p:spPr>
          <a:xfrm>
            <a:off x="280988" y="1412875"/>
            <a:ext cx="8612187"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2228"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2229" name="Oval 5"/>
          <p:cNvSpPr>
            <a:spLocks noChangeArrowheads="1"/>
          </p:cNvSpPr>
          <p:nvPr/>
        </p:nvSpPr>
        <p:spPr bwMode="auto">
          <a:xfrm>
            <a:off x="5562600" y="1846263"/>
            <a:ext cx="457200" cy="457200"/>
          </a:xfrm>
          <a:prstGeom prst="ellipse">
            <a:avLst/>
          </a:prstGeom>
          <a:solidFill>
            <a:schemeClr val="tx1"/>
          </a:solidFill>
          <a:ln w="28575">
            <a:solidFill>
              <a:schemeClr val="accent1"/>
            </a:solidFill>
            <a:round/>
            <a:headEnd/>
            <a:tailEnd/>
          </a:ln>
        </p:spPr>
        <p:txBody>
          <a:bodyPr wrap="none" anchor="ctr"/>
          <a:lstStyle/>
          <a:p>
            <a:endParaRPr lang="zh-TW" altLang="en-US"/>
          </a:p>
        </p:txBody>
      </p:sp>
      <p:sp>
        <p:nvSpPr>
          <p:cNvPr id="52230"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52231"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2232"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2233"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2234"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2235" name="AutoShape 11"/>
          <p:cNvCxnSpPr>
            <a:cxnSpLocks noChangeShapeType="1"/>
            <a:stCxn id="52228" idx="6"/>
            <a:endCxn id="52229" idx="2"/>
          </p:cNvCxnSpPr>
          <p:nvPr/>
        </p:nvCxnSpPr>
        <p:spPr bwMode="auto">
          <a:xfrm>
            <a:off x="4357688" y="2074863"/>
            <a:ext cx="1190625" cy="0"/>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52236" name="AutoShape 12"/>
          <p:cNvCxnSpPr>
            <a:cxnSpLocks noChangeShapeType="1"/>
            <a:stCxn id="52229" idx="6"/>
            <a:endCxn id="52230"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37" name="AutoShape 13"/>
          <p:cNvCxnSpPr>
            <a:cxnSpLocks noChangeShapeType="1"/>
            <a:stCxn id="52230" idx="3"/>
            <a:endCxn id="52233"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38" name="AutoShape 14"/>
          <p:cNvCxnSpPr>
            <a:cxnSpLocks noChangeShapeType="1"/>
            <a:stCxn id="52233" idx="2"/>
            <a:endCxn id="52234"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39" name="AutoShape 15"/>
          <p:cNvCxnSpPr>
            <a:cxnSpLocks noChangeShapeType="1"/>
            <a:stCxn id="52234" idx="0"/>
            <a:endCxn id="52228"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0" name="AutoShape 16"/>
          <p:cNvCxnSpPr>
            <a:cxnSpLocks noChangeShapeType="1"/>
            <a:stCxn id="52228" idx="5"/>
            <a:endCxn id="52233"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1" name="AutoShape 17"/>
          <p:cNvCxnSpPr>
            <a:cxnSpLocks noChangeShapeType="1"/>
            <a:stCxn id="52233" idx="0"/>
            <a:endCxn id="52229"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2" name="AutoShape 18"/>
          <p:cNvCxnSpPr>
            <a:cxnSpLocks noChangeShapeType="1"/>
            <a:stCxn id="52233" idx="6"/>
            <a:endCxn id="52231"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3" name="AutoShape 19"/>
          <p:cNvCxnSpPr>
            <a:cxnSpLocks noChangeShapeType="1"/>
            <a:stCxn id="52231" idx="0"/>
            <a:endCxn id="52230"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4" name="AutoShape 20"/>
          <p:cNvCxnSpPr>
            <a:cxnSpLocks noChangeShapeType="1"/>
            <a:stCxn id="52230" idx="5"/>
            <a:endCxn id="52232"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2245" name="AutoShape 21"/>
          <p:cNvCxnSpPr>
            <a:cxnSpLocks noChangeShapeType="1"/>
            <a:stCxn id="52231" idx="7"/>
            <a:endCxn id="52232"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2246"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2247"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2248"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2249"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2250"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52251"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2252"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2253"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2254"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2255"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2256"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2257" name="Text Box 33"/>
          <p:cNvSpPr txBox="1">
            <a:spLocks noChangeArrowheads="1"/>
          </p:cNvSpPr>
          <p:nvPr/>
        </p:nvSpPr>
        <p:spPr bwMode="auto">
          <a:xfrm>
            <a:off x="4222750" y="1389063"/>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b="1" i="1">
                <a:solidFill>
                  <a:schemeClr val="tx2"/>
                </a:solidFill>
                <a:latin typeface="Courier New" pitchFamily="49" charset="0"/>
              </a:rPr>
              <a:t>Run the algorithm:</a:t>
            </a:r>
          </a:p>
        </p:txBody>
      </p:sp>
      <p:sp>
        <p:nvSpPr>
          <p:cNvPr id="52258"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59" name="Text Box 36"/>
          <p:cNvSpPr txBox="1">
            <a:spLocks noChangeArrowheads="1"/>
          </p:cNvSpPr>
          <p:nvPr/>
        </p:nvSpPr>
        <p:spPr bwMode="auto">
          <a:xfrm>
            <a:off x="4379913" y="1628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2260" name="Text Box 37"/>
          <p:cNvSpPr txBox="1">
            <a:spLocks noChangeArrowheads="1"/>
          </p:cNvSpPr>
          <p:nvPr/>
        </p:nvSpPr>
        <p:spPr bwMode="auto">
          <a:xfrm>
            <a:off x="5219700" y="1628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2261" name="Oval 38"/>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62" name="Oval 39"/>
          <p:cNvSpPr>
            <a:spLocks noChangeArrowheads="1"/>
          </p:cNvSpPr>
          <p:nvPr/>
        </p:nvSpPr>
        <p:spPr bwMode="auto">
          <a:xfrm>
            <a:off x="550862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63" name="Oval 40"/>
          <p:cNvSpPr>
            <a:spLocks noChangeArrowheads="1"/>
          </p:cNvSpPr>
          <p:nvPr/>
        </p:nvSpPr>
        <p:spPr bwMode="auto">
          <a:xfrm>
            <a:off x="3851275" y="1700213"/>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64" name="Oval 41"/>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65" name="Oval 42"/>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2266" name="Freeform 43"/>
          <p:cNvSpPr>
            <a:spLocks/>
          </p:cNvSpPr>
          <p:nvPr/>
        </p:nvSpPr>
        <p:spPr bwMode="auto">
          <a:xfrm>
            <a:off x="7032625" y="2492375"/>
            <a:ext cx="1739900" cy="1393825"/>
          </a:xfrm>
          <a:custGeom>
            <a:avLst/>
            <a:gdLst>
              <a:gd name="T0" fmla="*/ 38 w 1096"/>
              <a:gd name="T1" fmla="*/ 567 h 946"/>
              <a:gd name="T2" fmla="*/ 38 w 1096"/>
              <a:gd name="T3" fmla="*/ 839 h 946"/>
              <a:gd name="T4" fmla="*/ 264 w 1096"/>
              <a:gd name="T5" fmla="*/ 930 h 946"/>
              <a:gd name="T6" fmla="*/ 446 w 1096"/>
              <a:gd name="T7" fmla="*/ 885 h 946"/>
              <a:gd name="T8" fmla="*/ 899 w 1096"/>
              <a:gd name="T9" fmla="*/ 567 h 946"/>
              <a:gd name="T10" fmla="*/ 1081 w 1096"/>
              <a:gd name="T11" fmla="*/ 340 h 946"/>
              <a:gd name="T12" fmla="*/ 990 w 1096"/>
              <a:gd name="T13" fmla="*/ 23 h 946"/>
              <a:gd name="T14" fmla="*/ 627 w 1096"/>
              <a:gd name="T15" fmla="*/ 204 h 946"/>
              <a:gd name="T16" fmla="*/ 174 w 1096"/>
              <a:gd name="T17" fmla="*/ 522 h 946"/>
              <a:gd name="T18" fmla="*/ 38 w 1096"/>
              <a:gd name="T19" fmla="*/ 567 h 9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946"/>
              <a:gd name="T32" fmla="*/ 1096 w 1096"/>
              <a:gd name="T33" fmla="*/ 946 h 9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946">
                <a:moveTo>
                  <a:pt x="38" y="567"/>
                </a:moveTo>
                <a:cubicBezTo>
                  <a:pt x="15" y="620"/>
                  <a:pt x="0" y="779"/>
                  <a:pt x="38" y="839"/>
                </a:cubicBezTo>
                <a:cubicBezTo>
                  <a:pt x="76" y="899"/>
                  <a:pt x="196" y="922"/>
                  <a:pt x="264" y="930"/>
                </a:cubicBezTo>
                <a:cubicBezTo>
                  <a:pt x="332" y="938"/>
                  <a:pt x="340" y="946"/>
                  <a:pt x="446" y="885"/>
                </a:cubicBezTo>
                <a:cubicBezTo>
                  <a:pt x="552" y="824"/>
                  <a:pt x="793" y="658"/>
                  <a:pt x="899" y="567"/>
                </a:cubicBezTo>
                <a:cubicBezTo>
                  <a:pt x="1005" y="476"/>
                  <a:pt x="1066" y="431"/>
                  <a:pt x="1081" y="340"/>
                </a:cubicBezTo>
                <a:cubicBezTo>
                  <a:pt x="1096" y="249"/>
                  <a:pt x="1066" y="46"/>
                  <a:pt x="990" y="23"/>
                </a:cubicBezTo>
                <a:cubicBezTo>
                  <a:pt x="914" y="0"/>
                  <a:pt x="763" y="121"/>
                  <a:pt x="627" y="204"/>
                </a:cubicBezTo>
                <a:cubicBezTo>
                  <a:pt x="491" y="287"/>
                  <a:pt x="272" y="461"/>
                  <a:pt x="174" y="522"/>
                </a:cubicBezTo>
                <a:cubicBezTo>
                  <a:pt x="76" y="583"/>
                  <a:pt x="61" y="514"/>
                  <a:pt x="38" y="56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2267" name="Line 45"/>
          <p:cNvSpPr>
            <a:spLocks noChangeShapeType="1"/>
          </p:cNvSpPr>
          <p:nvPr/>
        </p:nvSpPr>
        <p:spPr bwMode="auto">
          <a:xfrm>
            <a:off x="900113" y="4508500"/>
            <a:ext cx="6624637"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2268" name="Line 46"/>
          <p:cNvSpPr>
            <a:spLocks noChangeShapeType="1"/>
          </p:cNvSpPr>
          <p:nvPr/>
        </p:nvSpPr>
        <p:spPr bwMode="auto">
          <a:xfrm>
            <a:off x="1403350" y="4941888"/>
            <a:ext cx="4681538"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793357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0113"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3251" name="Rectangle 3"/>
          <p:cNvSpPr>
            <a:spLocks noGrp="1" noChangeArrowheads="1"/>
          </p:cNvSpPr>
          <p:nvPr>
            <p:ph type="body" idx="1"/>
          </p:nvPr>
        </p:nvSpPr>
        <p:spPr>
          <a:xfrm>
            <a:off x="250825" y="1412875"/>
            <a:ext cx="8569325" cy="51117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3252"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3253"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3254"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53255"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3256"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3257"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3258"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3259" name="AutoShape 11"/>
          <p:cNvCxnSpPr>
            <a:cxnSpLocks noChangeShapeType="1"/>
            <a:stCxn id="53252" idx="6"/>
            <a:endCxn id="53253"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3260" name="AutoShape 12"/>
          <p:cNvCxnSpPr>
            <a:cxnSpLocks noChangeShapeType="1"/>
            <a:stCxn id="53253" idx="6"/>
            <a:endCxn id="53254"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1" name="AutoShape 13"/>
          <p:cNvCxnSpPr>
            <a:cxnSpLocks noChangeShapeType="1"/>
            <a:stCxn id="53254" idx="3"/>
            <a:endCxn id="53257"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2" name="AutoShape 14"/>
          <p:cNvCxnSpPr>
            <a:cxnSpLocks noChangeShapeType="1"/>
            <a:stCxn id="53257" idx="2"/>
            <a:endCxn id="53258"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3" name="AutoShape 15"/>
          <p:cNvCxnSpPr>
            <a:cxnSpLocks noChangeShapeType="1"/>
            <a:stCxn id="53258" idx="0"/>
            <a:endCxn id="53252"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4" name="AutoShape 16"/>
          <p:cNvCxnSpPr>
            <a:cxnSpLocks noChangeShapeType="1"/>
            <a:stCxn id="53252" idx="5"/>
            <a:endCxn id="53257"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5" name="AutoShape 17"/>
          <p:cNvCxnSpPr>
            <a:cxnSpLocks noChangeShapeType="1"/>
            <a:stCxn id="53257" idx="0"/>
            <a:endCxn id="53253"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6" name="AutoShape 18"/>
          <p:cNvCxnSpPr>
            <a:cxnSpLocks noChangeShapeType="1"/>
            <a:stCxn id="53257" idx="6"/>
            <a:endCxn id="53255"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7" name="AutoShape 19"/>
          <p:cNvCxnSpPr>
            <a:cxnSpLocks noChangeShapeType="1"/>
            <a:stCxn id="53255" idx="0"/>
            <a:endCxn id="53254" idx="4"/>
          </p:cNvCxnSpPr>
          <p:nvPr/>
        </p:nvCxnSpPr>
        <p:spPr bwMode="auto">
          <a:xfrm flipV="1">
            <a:off x="74676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8" name="AutoShape 20"/>
          <p:cNvCxnSpPr>
            <a:cxnSpLocks noChangeShapeType="1"/>
            <a:stCxn id="53254" idx="5"/>
            <a:endCxn id="53256"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3269" name="AutoShape 21"/>
          <p:cNvCxnSpPr>
            <a:cxnSpLocks noChangeShapeType="1"/>
            <a:stCxn id="53255" idx="7"/>
            <a:endCxn id="53256"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3270"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3271"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3272"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3273"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3274"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5</a:t>
            </a:r>
          </a:p>
        </p:txBody>
      </p:sp>
      <p:sp>
        <p:nvSpPr>
          <p:cNvPr id="53275"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3276"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3277"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3278"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3279"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3280"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3281"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3282" name="Oval 36"/>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3283" name="Oval 39"/>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3284" name="Oval 40"/>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3285" name="Freeform 41"/>
          <p:cNvSpPr>
            <a:spLocks/>
          </p:cNvSpPr>
          <p:nvPr/>
        </p:nvSpPr>
        <p:spPr bwMode="auto">
          <a:xfrm>
            <a:off x="7032625" y="2492375"/>
            <a:ext cx="1739900" cy="1393825"/>
          </a:xfrm>
          <a:custGeom>
            <a:avLst/>
            <a:gdLst>
              <a:gd name="T0" fmla="*/ 38 w 1096"/>
              <a:gd name="T1" fmla="*/ 567 h 946"/>
              <a:gd name="T2" fmla="*/ 38 w 1096"/>
              <a:gd name="T3" fmla="*/ 839 h 946"/>
              <a:gd name="T4" fmla="*/ 264 w 1096"/>
              <a:gd name="T5" fmla="*/ 930 h 946"/>
              <a:gd name="T6" fmla="*/ 446 w 1096"/>
              <a:gd name="T7" fmla="*/ 885 h 946"/>
              <a:gd name="T8" fmla="*/ 899 w 1096"/>
              <a:gd name="T9" fmla="*/ 567 h 946"/>
              <a:gd name="T10" fmla="*/ 1081 w 1096"/>
              <a:gd name="T11" fmla="*/ 340 h 946"/>
              <a:gd name="T12" fmla="*/ 990 w 1096"/>
              <a:gd name="T13" fmla="*/ 23 h 946"/>
              <a:gd name="T14" fmla="*/ 627 w 1096"/>
              <a:gd name="T15" fmla="*/ 204 h 946"/>
              <a:gd name="T16" fmla="*/ 174 w 1096"/>
              <a:gd name="T17" fmla="*/ 522 h 946"/>
              <a:gd name="T18" fmla="*/ 38 w 1096"/>
              <a:gd name="T19" fmla="*/ 567 h 9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946"/>
              <a:gd name="T32" fmla="*/ 1096 w 1096"/>
              <a:gd name="T33" fmla="*/ 946 h 9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946">
                <a:moveTo>
                  <a:pt x="38" y="567"/>
                </a:moveTo>
                <a:cubicBezTo>
                  <a:pt x="15" y="620"/>
                  <a:pt x="0" y="779"/>
                  <a:pt x="38" y="839"/>
                </a:cubicBezTo>
                <a:cubicBezTo>
                  <a:pt x="76" y="899"/>
                  <a:pt x="196" y="922"/>
                  <a:pt x="264" y="930"/>
                </a:cubicBezTo>
                <a:cubicBezTo>
                  <a:pt x="332" y="938"/>
                  <a:pt x="340" y="946"/>
                  <a:pt x="446" y="885"/>
                </a:cubicBezTo>
                <a:cubicBezTo>
                  <a:pt x="552" y="824"/>
                  <a:pt x="793" y="658"/>
                  <a:pt x="899" y="567"/>
                </a:cubicBezTo>
                <a:cubicBezTo>
                  <a:pt x="1005" y="476"/>
                  <a:pt x="1066" y="431"/>
                  <a:pt x="1081" y="340"/>
                </a:cubicBezTo>
                <a:cubicBezTo>
                  <a:pt x="1096" y="249"/>
                  <a:pt x="1066" y="46"/>
                  <a:pt x="990" y="23"/>
                </a:cubicBezTo>
                <a:cubicBezTo>
                  <a:pt x="914" y="0"/>
                  <a:pt x="763" y="121"/>
                  <a:pt x="627" y="204"/>
                </a:cubicBezTo>
                <a:cubicBezTo>
                  <a:pt x="491" y="287"/>
                  <a:pt x="272" y="461"/>
                  <a:pt x="174" y="522"/>
                </a:cubicBezTo>
                <a:cubicBezTo>
                  <a:pt x="76" y="583"/>
                  <a:pt x="61" y="514"/>
                  <a:pt x="38" y="56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3286" name="Freeform 42"/>
          <p:cNvSpPr>
            <a:spLocks/>
          </p:cNvSpPr>
          <p:nvPr/>
        </p:nvSpPr>
        <p:spPr bwMode="auto">
          <a:xfrm>
            <a:off x="3708400" y="1604963"/>
            <a:ext cx="2460625" cy="947737"/>
          </a:xfrm>
          <a:custGeom>
            <a:avLst/>
            <a:gdLst>
              <a:gd name="T0" fmla="*/ 181 w 1550"/>
              <a:gd name="T1" fmla="*/ 60 h 597"/>
              <a:gd name="T2" fmla="*/ 0 w 1550"/>
              <a:gd name="T3" fmla="*/ 196 h 597"/>
              <a:gd name="T4" fmla="*/ 181 w 1550"/>
              <a:gd name="T5" fmla="*/ 514 h 597"/>
              <a:gd name="T6" fmla="*/ 499 w 1550"/>
              <a:gd name="T7" fmla="*/ 423 h 597"/>
              <a:gd name="T8" fmla="*/ 907 w 1550"/>
              <a:gd name="T9" fmla="*/ 423 h 597"/>
              <a:gd name="T10" fmla="*/ 1406 w 1550"/>
              <a:gd name="T11" fmla="*/ 559 h 597"/>
              <a:gd name="T12" fmla="*/ 1542 w 1550"/>
              <a:gd name="T13" fmla="*/ 196 h 597"/>
              <a:gd name="T14" fmla="*/ 1360 w 1550"/>
              <a:gd name="T15" fmla="*/ 15 h 597"/>
              <a:gd name="T16" fmla="*/ 998 w 1550"/>
              <a:gd name="T17" fmla="*/ 106 h 597"/>
              <a:gd name="T18" fmla="*/ 181 w 1550"/>
              <a:gd name="T19" fmla="*/ 60 h 5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0"/>
              <a:gd name="T31" fmla="*/ 0 h 597"/>
              <a:gd name="T32" fmla="*/ 1550 w 1550"/>
              <a:gd name="T33" fmla="*/ 597 h 5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0" h="597">
                <a:moveTo>
                  <a:pt x="181" y="60"/>
                </a:moveTo>
                <a:cubicBezTo>
                  <a:pt x="15" y="75"/>
                  <a:pt x="0" y="120"/>
                  <a:pt x="0" y="196"/>
                </a:cubicBezTo>
                <a:cubicBezTo>
                  <a:pt x="0" y="272"/>
                  <a:pt x="98" y="476"/>
                  <a:pt x="181" y="514"/>
                </a:cubicBezTo>
                <a:cubicBezTo>
                  <a:pt x="264" y="552"/>
                  <a:pt x="378" y="438"/>
                  <a:pt x="499" y="423"/>
                </a:cubicBezTo>
                <a:cubicBezTo>
                  <a:pt x="620" y="408"/>
                  <a:pt x="756" y="400"/>
                  <a:pt x="907" y="423"/>
                </a:cubicBezTo>
                <a:cubicBezTo>
                  <a:pt x="1058" y="446"/>
                  <a:pt x="1300" y="597"/>
                  <a:pt x="1406" y="559"/>
                </a:cubicBezTo>
                <a:cubicBezTo>
                  <a:pt x="1512" y="521"/>
                  <a:pt x="1550" y="287"/>
                  <a:pt x="1542" y="196"/>
                </a:cubicBezTo>
                <a:cubicBezTo>
                  <a:pt x="1534" y="105"/>
                  <a:pt x="1451" y="30"/>
                  <a:pt x="1360" y="15"/>
                </a:cubicBezTo>
                <a:cubicBezTo>
                  <a:pt x="1269" y="0"/>
                  <a:pt x="1187" y="99"/>
                  <a:pt x="998" y="106"/>
                </a:cubicBezTo>
                <a:cubicBezTo>
                  <a:pt x="809" y="113"/>
                  <a:pt x="347" y="45"/>
                  <a:pt x="181"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3287" name="Line 43"/>
          <p:cNvSpPr>
            <a:spLocks noChangeShapeType="1"/>
          </p:cNvSpPr>
          <p:nvPr/>
        </p:nvSpPr>
        <p:spPr bwMode="auto">
          <a:xfrm>
            <a:off x="1979613" y="5805488"/>
            <a:ext cx="5472112"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742671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31913"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4275" name="Rectangle 3"/>
          <p:cNvSpPr>
            <a:spLocks noGrp="1" noChangeArrowheads="1"/>
          </p:cNvSpPr>
          <p:nvPr>
            <p:ph type="body" idx="1"/>
          </p:nvPr>
        </p:nvSpPr>
        <p:spPr>
          <a:xfrm>
            <a:off x="250825" y="1412875"/>
            <a:ext cx="8569325"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4276"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4277"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4278" name="Oval 6"/>
          <p:cNvSpPr>
            <a:spLocks noChangeArrowheads="1"/>
          </p:cNvSpPr>
          <p:nvPr/>
        </p:nvSpPr>
        <p:spPr bwMode="auto">
          <a:xfrm>
            <a:off x="7239000" y="1846263"/>
            <a:ext cx="457200" cy="457200"/>
          </a:xfrm>
          <a:prstGeom prst="ellipse">
            <a:avLst/>
          </a:prstGeom>
          <a:solidFill>
            <a:schemeClr val="bg2"/>
          </a:solidFill>
          <a:ln w="28575">
            <a:solidFill>
              <a:schemeClr val="accent1"/>
            </a:solidFill>
            <a:round/>
            <a:headEnd/>
            <a:tailEnd/>
          </a:ln>
        </p:spPr>
        <p:txBody>
          <a:bodyPr wrap="none" anchor="ctr"/>
          <a:lstStyle/>
          <a:p>
            <a:endParaRPr lang="zh-TW" altLang="en-US"/>
          </a:p>
        </p:txBody>
      </p:sp>
      <p:sp>
        <p:nvSpPr>
          <p:cNvPr id="54279"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4280"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4281"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4282"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4283" name="AutoShape 11"/>
          <p:cNvCxnSpPr>
            <a:cxnSpLocks noChangeShapeType="1"/>
            <a:stCxn id="54276" idx="6"/>
            <a:endCxn id="54277"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4284" name="AutoShape 12"/>
          <p:cNvCxnSpPr>
            <a:cxnSpLocks noChangeShapeType="1"/>
            <a:stCxn id="54277" idx="6"/>
            <a:endCxn id="54278"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85" name="AutoShape 13"/>
          <p:cNvCxnSpPr>
            <a:cxnSpLocks noChangeShapeType="1"/>
            <a:stCxn id="54278" idx="3"/>
            <a:endCxn id="54281"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86" name="AutoShape 14"/>
          <p:cNvCxnSpPr>
            <a:cxnSpLocks noChangeShapeType="1"/>
            <a:stCxn id="54281" idx="2"/>
            <a:endCxn id="54282"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87" name="AutoShape 15"/>
          <p:cNvCxnSpPr>
            <a:cxnSpLocks noChangeShapeType="1"/>
            <a:stCxn id="54282" idx="0"/>
            <a:endCxn id="54276"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88" name="AutoShape 16"/>
          <p:cNvCxnSpPr>
            <a:cxnSpLocks noChangeShapeType="1"/>
            <a:stCxn id="54276" idx="5"/>
            <a:endCxn id="54281"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89" name="AutoShape 17"/>
          <p:cNvCxnSpPr>
            <a:cxnSpLocks noChangeShapeType="1"/>
            <a:stCxn id="54281" idx="0"/>
            <a:endCxn id="54277"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90" name="AutoShape 18"/>
          <p:cNvCxnSpPr>
            <a:cxnSpLocks noChangeShapeType="1"/>
            <a:stCxn id="54281" idx="6"/>
            <a:endCxn id="54279"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91" name="AutoShape 19"/>
          <p:cNvCxnSpPr>
            <a:cxnSpLocks noChangeShapeType="1"/>
            <a:stCxn id="54279" idx="0"/>
            <a:endCxn id="54278" idx="4"/>
          </p:cNvCxnSpPr>
          <p:nvPr/>
        </p:nvCxnSpPr>
        <p:spPr bwMode="auto">
          <a:xfrm flipV="1">
            <a:off x="7467600" y="2317750"/>
            <a:ext cx="0" cy="96202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54292" name="AutoShape 20"/>
          <p:cNvCxnSpPr>
            <a:cxnSpLocks noChangeShapeType="1"/>
            <a:stCxn id="54278" idx="5"/>
            <a:endCxn id="54280"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4293" name="AutoShape 21"/>
          <p:cNvCxnSpPr>
            <a:cxnSpLocks noChangeShapeType="1"/>
            <a:stCxn id="54279" idx="7"/>
            <a:endCxn id="54280"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4294"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4295"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4296"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4297"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4298"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4299"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4300"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4301"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4302"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4303"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4304"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4305"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4306" name="Text Box 36"/>
          <p:cNvSpPr txBox="1">
            <a:spLocks noChangeArrowheads="1"/>
          </p:cNvSpPr>
          <p:nvPr/>
        </p:nvSpPr>
        <p:spPr bwMode="auto">
          <a:xfrm>
            <a:off x="7691438" y="1484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4307" name="Text Box 37"/>
          <p:cNvSpPr txBox="1">
            <a:spLocks noChangeArrowheads="1"/>
          </p:cNvSpPr>
          <p:nvPr/>
        </p:nvSpPr>
        <p:spPr bwMode="auto">
          <a:xfrm>
            <a:off x="7596188" y="3357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4308" name="Oval 38"/>
          <p:cNvSpPr>
            <a:spLocks noChangeArrowheads="1"/>
          </p:cNvSpPr>
          <p:nvPr/>
        </p:nvSpPr>
        <p:spPr bwMode="auto">
          <a:xfrm>
            <a:off x="7164388" y="1700213"/>
            <a:ext cx="576262"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4309" name="Oval 39"/>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4310" name="Oval 40"/>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4311" name="Freeform 41"/>
          <p:cNvSpPr>
            <a:spLocks/>
          </p:cNvSpPr>
          <p:nvPr/>
        </p:nvSpPr>
        <p:spPr bwMode="auto">
          <a:xfrm>
            <a:off x="7032625" y="2492375"/>
            <a:ext cx="1739900" cy="1393825"/>
          </a:xfrm>
          <a:custGeom>
            <a:avLst/>
            <a:gdLst>
              <a:gd name="T0" fmla="*/ 38 w 1096"/>
              <a:gd name="T1" fmla="*/ 567 h 946"/>
              <a:gd name="T2" fmla="*/ 38 w 1096"/>
              <a:gd name="T3" fmla="*/ 839 h 946"/>
              <a:gd name="T4" fmla="*/ 264 w 1096"/>
              <a:gd name="T5" fmla="*/ 930 h 946"/>
              <a:gd name="T6" fmla="*/ 446 w 1096"/>
              <a:gd name="T7" fmla="*/ 885 h 946"/>
              <a:gd name="T8" fmla="*/ 899 w 1096"/>
              <a:gd name="T9" fmla="*/ 567 h 946"/>
              <a:gd name="T10" fmla="*/ 1081 w 1096"/>
              <a:gd name="T11" fmla="*/ 340 h 946"/>
              <a:gd name="T12" fmla="*/ 990 w 1096"/>
              <a:gd name="T13" fmla="*/ 23 h 946"/>
              <a:gd name="T14" fmla="*/ 627 w 1096"/>
              <a:gd name="T15" fmla="*/ 204 h 946"/>
              <a:gd name="T16" fmla="*/ 174 w 1096"/>
              <a:gd name="T17" fmla="*/ 522 h 946"/>
              <a:gd name="T18" fmla="*/ 38 w 1096"/>
              <a:gd name="T19" fmla="*/ 567 h 9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946"/>
              <a:gd name="T32" fmla="*/ 1096 w 1096"/>
              <a:gd name="T33" fmla="*/ 946 h 9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946">
                <a:moveTo>
                  <a:pt x="38" y="567"/>
                </a:moveTo>
                <a:cubicBezTo>
                  <a:pt x="15" y="620"/>
                  <a:pt x="0" y="779"/>
                  <a:pt x="38" y="839"/>
                </a:cubicBezTo>
                <a:cubicBezTo>
                  <a:pt x="76" y="899"/>
                  <a:pt x="196" y="922"/>
                  <a:pt x="264" y="930"/>
                </a:cubicBezTo>
                <a:cubicBezTo>
                  <a:pt x="332" y="938"/>
                  <a:pt x="340" y="946"/>
                  <a:pt x="446" y="885"/>
                </a:cubicBezTo>
                <a:cubicBezTo>
                  <a:pt x="552" y="824"/>
                  <a:pt x="793" y="658"/>
                  <a:pt x="899" y="567"/>
                </a:cubicBezTo>
                <a:cubicBezTo>
                  <a:pt x="1005" y="476"/>
                  <a:pt x="1066" y="431"/>
                  <a:pt x="1081" y="340"/>
                </a:cubicBezTo>
                <a:cubicBezTo>
                  <a:pt x="1096" y="249"/>
                  <a:pt x="1066" y="46"/>
                  <a:pt x="990" y="23"/>
                </a:cubicBezTo>
                <a:cubicBezTo>
                  <a:pt x="914" y="0"/>
                  <a:pt x="763" y="121"/>
                  <a:pt x="627" y="204"/>
                </a:cubicBezTo>
                <a:cubicBezTo>
                  <a:pt x="491" y="287"/>
                  <a:pt x="272" y="461"/>
                  <a:pt x="174" y="522"/>
                </a:cubicBezTo>
                <a:cubicBezTo>
                  <a:pt x="76" y="583"/>
                  <a:pt x="61" y="514"/>
                  <a:pt x="38" y="56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4312" name="Freeform 42"/>
          <p:cNvSpPr>
            <a:spLocks/>
          </p:cNvSpPr>
          <p:nvPr/>
        </p:nvSpPr>
        <p:spPr bwMode="auto">
          <a:xfrm>
            <a:off x="3708400" y="1604963"/>
            <a:ext cx="2460625" cy="947737"/>
          </a:xfrm>
          <a:custGeom>
            <a:avLst/>
            <a:gdLst>
              <a:gd name="T0" fmla="*/ 181 w 1550"/>
              <a:gd name="T1" fmla="*/ 60 h 597"/>
              <a:gd name="T2" fmla="*/ 0 w 1550"/>
              <a:gd name="T3" fmla="*/ 196 h 597"/>
              <a:gd name="T4" fmla="*/ 181 w 1550"/>
              <a:gd name="T5" fmla="*/ 514 h 597"/>
              <a:gd name="T6" fmla="*/ 499 w 1550"/>
              <a:gd name="T7" fmla="*/ 423 h 597"/>
              <a:gd name="T8" fmla="*/ 907 w 1550"/>
              <a:gd name="T9" fmla="*/ 423 h 597"/>
              <a:gd name="T10" fmla="*/ 1406 w 1550"/>
              <a:gd name="T11" fmla="*/ 559 h 597"/>
              <a:gd name="T12" fmla="*/ 1542 w 1550"/>
              <a:gd name="T13" fmla="*/ 196 h 597"/>
              <a:gd name="T14" fmla="*/ 1360 w 1550"/>
              <a:gd name="T15" fmla="*/ 15 h 597"/>
              <a:gd name="T16" fmla="*/ 998 w 1550"/>
              <a:gd name="T17" fmla="*/ 106 h 597"/>
              <a:gd name="T18" fmla="*/ 181 w 1550"/>
              <a:gd name="T19" fmla="*/ 60 h 5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0"/>
              <a:gd name="T31" fmla="*/ 0 h 597"/>
              <a:gd name="T32" fmla="*/ 1550 w 1550"/>
              <a:gd name="T33" fmla="*/ 597 h 5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0" h="597">
                <a:moveTo>
                  <a:pt x="181" y="60"/>
                </a:moveTo>
                <a:cubicBezTo>
                  <a:pt x="15" y="75"/>
                  <a:pt x="0" y="120"/>
                  <a:pt x="0" y="196"/>
                </a:cubicBezTo>
                <a:cubicBezTo>
                  <a:pt x="0" y="272"/>
                  <a:pt x="98" y="476"/>
                  <a:pt x="181" y="514"/>
                </a:cubicBezTo>
                <a:cubicBezTo>
                  <a:pt x="264" y="552"/>
                  <a:pt x="378" y="438"/>
                  <a:pt x="499" y="423"/>
                </a:cubicBezTo>
                <a:cubicBezTo>
                  <a:pt x="620" y="408"/>
                  <a:pt x="756" y="400"/>
                  <a:pt x="907" y="423"/>
                </a:cubicBezTo>
                <a:cubicBezTo>
                  <a:pt x="1058" y="446"/>
                  <a:pt x="1300" y="597"/>
                  <a:pt x="1406" y="559"/>
                </a:cubicBezTo>
                <a:cubicBezTo>
                  <a:pt x="1512" y="521"/>
                  <a:pt x="1550" y="287"/>
                  <a:pt x="1542" y="196"/>
                </a:cubicBezTo>
                <a:cubicBezTo>
                  <a:pt x="1534" y="105"/>
                  <a:pt x="1451" y="30"/>
                  <a:pt x="1360" y="15"/>
                </a:cubicBezTo>
                <a:cubicBezTo>
                  <a:pt x="1269" y="0"/>
                  <a:pt x="1187" y="99"/>
                  <a:pt x="998" y="106"/>
                </a:cubicBezTo>
                <a:cubicBezTo>
                  <a:pt x="809" y="113"/>
                  <a:pt x="347" y="45"/>
                  <a:pt x="181"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4313" name="Line 43"/>
          <p:cNvSpPr>
            <a:spLocks noChangeShapeType="1"/>
          </p:cNvSpPr>
          <p:nvPr/>
        </p:nvSpPr>
        <p:spPr bwMode="auto">
          <a:xfrm>
            <a:off x="900113" y="4508500"/>
            <a:ext cx="6551612"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4314" name="Line 44"/>
          <p:cNvSpPr>
            <a:spLocks noChangeShapeType="1"/>
          </p:cNvSpPr>
          <p:nvPr/>
        </p:nvSpPr>
        <p:spPr bwMode="auto">
          <a:xfrm>
            <a:off x="1474788" y="4941888"/>
            <a:ext cx="4681537"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741165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Descriptions(1/3)</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sz="2400" dirty="0"/>
              <a:t>During the Warring States Period of ancient </a:t>
            </a:r>
            <a:r>
              <a:rPr lang="en-US" altLang="zh-TW" sz="2400" dirty="0" smtClean="0"/>
              <a:t>China (</a:t>
            </a:r>
            <a:r>
              <a:rPr lang="en-US" altLang="zh-TW" sz="2400" dirty="0"/>
              <a:t>476 BC to 221 BC), there were seven kingdoms in China — they were Qi, Chu, Yan, Han, Zhao, Wei and Qin. Ying </a:t>
            </a:r>
            <a:r>
              <a:rPr lang="en-US" altLang="zh-TW" sz="2400" dirty="0" err="1"/>
              <a:t>Zheng</a:t>
            </a:r>
            <a:r>
              <a:rPr lang="en-US" altLang="zh-TW" sz="2400" dirty="0"/>
              <a:t> was the king of the kingdom Qin. Through 9 years of wars, he finally conquered all six other kingdoms and became the first emperor of a unified China in 221 BC. </a:t>
            </a:r>
            <a:endParaRPr lang="en-US" altLang="zh-TW" sz="2400" dirty="0" smtClean="0"/>
          </a:p>
          <a:p>
            <a:pPr algn="just"/>
            <a:r>
              <a:rPr lang="en-US" altLang="zh-TW" sz="2400" dirty="0" smtClean="0"/>
              <a:t>That </a:t>
            </a:r>
            <a:r>
              <a:rPr lang="en-US" altLang="zh-TW" sz="2400" dirty="0"/>
              <a:t>was Qin dynasty — the first imperial dynasty of China(not to be confused with the Qing Dynasty, the last dynasty of China). So Ying </a:t>
            </a:r>
            <a:r>
              <a:rPr lang="en-US" altLang="zh-TW" sz="2400" dirty="0" err="1"/>
              <a:t>Zheng</a:t>
            </a:r>
            <a:r>
              <a:rPr lang="en-US" altLang="zh-TW" sz="2400" dirty="0"/>
              <a:t> named himself ”Qin Shi Huang” because ”Shi Huang” means ”the first emperor ” in Chinese.</a:t>
            </a:r>
            <a:endParaRPr lang="en-US" altLang="zh-TW" sz="2400"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403350"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5299" name="Rectangle 3"/>
          <p:cNvSpPr>
            <a:spLocks noGrp="1" noChangeArrowheads="1"/>
          </p:cNvSpPr>
          <p:nvPr>
            <p:ph type="body" idx="1"/>
          </p:nvPr>
        </p:nvSpPr>
        <p:spPr>
          <a:xfrm>
            <a:off x="179388" y="1484313"/>
            <a:ext cx="8713787"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5300"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5301"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5302"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5303"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5304"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5305"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5306"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5307" name="AutoShape 11"/>
          <p:cNvCxnSpPr>
            <a:cxnSpLocks noChangeShapeType="1"/>
            <a:stCxn id="55300" idx="6"/>
            <a:endCxn id="55301"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5308" name="AutoShape 12"/>
          <p:cNvCxnSpPr>
            <a:cxnSpLocks noChangeShapeType="1"/>
            <a:stCxn id="55301" idx="6"/>
            <a:endCxn id="55302"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09" name="AutoShape 13"/>
          <p:cNvCxnSpPr>
            <a:cxnSpLocks noChangeShapeType="1"/>
            <a:stCxn id="55302" idx="3"/>
            <a:endCxn id="55305"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0" name="AutoShape 14"/>
          <p:cNvCxnSpPr>
            <a:cxnSpLocks noChangeShapeType="1"/>
            <a:stCxn id="55305" idx="2"/>
            <a:endCxn id="55306"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1" name="AutoShape 15"/>
          <p:cNvCxnSpPr>
            <a:cxnSpLocks noChangeShapeType="1"/>
            <a:stCxn id="55306" idx="0"/>
            <a:endCxn id="55300" idx="4"/>
          </p:cNvCxnSpPr>
          <p:nvPr/>
        </p:nvCxnSpPr>
        <p:spPr bwMode="auto">
          <a:xfrm flipV="1">
            <a:off x="41148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2" name="AutoShape 16"/>
          <p:cNvCxnSpPr>
            <a:cxnSpLocks noChangeShapeType="1"/>
            <a:stCxn id="55300" idx="5"/>
            <a:endCxn id="55305"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3" name="AutoShape 17"/>
          <p:cNvCxnSpPr>
            <a:cxnSpLocks noChangeShapeType="1"/>
            <a:stCxn id="55305" idx="0"/>
            <a:endCxn id="55301"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4" name="AutoShape 18"/>
          <p:cNvCxnSpPr>
            <a:cxnSpLocks noChangeShapeType="1"/>
            <a:stCxn id="55305" idx="6"/>
            <a:endCxn id="55303"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5" name="AutoShape 19"/>
          <p:cNvCxnSpPr>
            <a:cxnSpLocks noChangeShapeType="1"/>
            <a:stCxn id="55303" idx="0"/>
            <a:endCxn id="55302"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5316" name="AutoShape 20"/>
          <p:cNvCxnSpPr>
            <a:cxnSpLocks noChangeShapeType="1"/>
            <a:stCxn id="55302" idx="5"/>
            <a:endCxn id="55304"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5317" name="AutoShape 21"/>
          <p:cNvCxnSpPr>
            <a:cxnSpLocks noChangeShapeType="1"/>
            <a:stCxn id="55303" idx="7"/>
            <a:endCxn id="55304"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5318"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5319"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5320"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5321"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5322"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5323"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5324"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5325"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5326"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5327"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5328"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5329" name="Rectangle 35"/>
          <p:cNvSpPr>
            <a:spLocks noChangeArrowheads="1"/>
          </p:cNvSpPr>
          <p:nvPr/>
        </p:nvSpPr>
        <p:spPr bwMode="auto">
          <a:xfrm>
            <a:off x="755650" y="4149725"/>
            <a:ext cx="6840538"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5330" name="Oval 37"/>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5331" name="Oval 38"/>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5332" name="Freeform 40"/>
          <p:cNvSpPr>
            <a:spLocks/>
          </p:cNvSpPr>
          <p:nvPr/>
        </p:nvSpPr>
        <p:spPr bwMode="auto">
          <a:xfrm>
            <a:off x="3708400" y="1604963"/>
            <a:ext cx="2460625" cy="947737"/>
          </a:xfrm>
          <a:custGeom>
            <a:avLst/>
            <a:gdLst>
              <a:gd name="T0" fmla="*/ 181 w 1550"/>
              <a:gd name="T1" fmla="*/ 60 h 597"/>
              <a:gd name="T2" fmla="*/ 0 w 1550"/>
              <a:gd name="T3" fmla="*/ 196 h 597"/>
              <a:gd name="T4" fmla="*/ 181 w 1550"/>
              <a:gd name="T5" fmla="*/ 514 h 597"/>
              <a:gd name="T6" fmla="*/ 499 w 1550"/>
              <a:gd name="T7" fmla="*/ 423 h 597"/>
              <a:gd name="T8" fmla="*/ 907 w 1550"/>
              <a:gd name="T9" fmla="*/ 423 h 597"/>
              <a:gd name="T10" fmla="*/ 1406 w 1550"/>
              <a:gd name="T11" fmla="*/ 559 h 597"/>
              <a:gd name="T12" fmla="*/ 1542 w 1550"/>
              <a:gd name="T13" fmla="*/ 196 h 597"/>
              <a:gd name="T14" fmla="*/ 1360 w 1550"/>
              <a:gd name="T15" fmla="*/ 15 h 597"/>
              <a:gd name="T16" fmla="*/ 998 w 1550"/>
              <a:gd name="T17" fmla="*/ 106 h 597"/>
              <a:gd name="T18" fmla="*/ 181 w 1550"/>
              <a:gd name="T19" fmla="*/ 60 h 5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0"/>
              <a:gd name="T31" fmla="*/ 0 h 597"/>
              <a:gd name="T32" fmla="*/ 1550 w 1550"/>
              <a:gd name="T33" fmla="*/ 597 h 5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0" h="597">
                <a:moveTo>
                  <a:pt x="181" y="60"/>
                </a:moveTo>
                <a:cubicBezTo>
                  <a:pt x="15" y="75"/>
                  <a:pt x="0" y="120"/>
                  <a:pt x="0" y="196"/>
                </a:cubicBezTo>
                <a:cubicBezTo>
                  <a:pt x="0" y="272"/>
                  <a:pt x="98" y="476"/>
                  <a:pt x="181" y="514"/>
                </a:cubicBezTo>
                <a:cubicBezTo>
                  <a:pt x="264" y="552"/>
                  <a:pt x="378" y="438"/>
                  <a:pt x="499" y="423"/>
                </a:cubicBezTo>
                <a:cubicBezTo>
                  <a:pt x="620" y="408"/>
                  <a:pt x="756" y="400"/>
                  <a:pt x="907" y="423"/>
                </a:cubicBezTo>
                <a:cubicBezTo>
                  <a:pt x="1058" y="446"/>
                  <a:pt x="1300" y="597"/>
                  <a:pt x="1406" y="559"/>
                </a:cubicBezTo>
                <a:cubicBezTo>
                  <a:pt x="1512" y="521"/>
                  <a:pt x="1550" y="287"/>
                  <a:pt x="1542" y="196"/>
                </a:cubicBezTo>
                <a:cubicBezTo>
                  <a:pt x="1534" y="105"/>
                  <a:pt x="1451" y="30"/>
                  <a:pt x="1360" y="15"/>
                </a:cubicBezTo>
                <a:cubicBezTo>
                  <a:pt x="1269" y="0"/>
                  <a:pt x="1187" y="99"/>
                  <a:pt x="998" y="106"/>
                </a:cubicBezTo>
                <a:cubicBezTo>
                  <a:pt x="809" y="113"/>
                  <a:pt x="347" y="45"/>
                  <a:pt x="181"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5333" name="Freeform 41"/>
          <p:cNvSpPr>
            <a:spLocks/>
          </p:cNvSpPr>
          <p:nvPr/>
        </p:nvSpPr>
        <p:spPr bwMode="auto">
          <a:xfrm>
            <a:off x="6983413" y="1700213"/>
            <a:ext cx="1801812" cy="2220912"/>
          </a:xfrm>
          <a:custGeom>
            <a:avLst/>
            <a:gdLst>
              <a:gd name="T0" fmla="*/ 159 w 1135"/>
              <a:gd name="T1" fmla="*/ 0 h 1399"/>
              <a:gd name="T2" fmla="*/ 23 w 1135"/>
              <a:gd name="T3" fmla="*/ 318 h 1399"/>
              <a:gd name="T4" fmla="*/ 114 w 1135"/>
              <a:gd name="T5" fmla="*/ 817 h 1399"/>
              <a:gd name="T6" fmla="*/ 69 w 1135"/>
              <a:gd name="T7" fmla="*/ 1225 h 1399"/>
              <a:gd name="T8" fmla="*/ 341 w 1135"/>
              <a:gd name="T9" fmla="*/ 1361 h 1399"/>
              <a:gd name="T10" fmla="*/ 930 w 1135"/>
              <a:gd name="T11" fmla="*/ 998 h 1399"/>
              <a:gd name="T12" fmla="*/ 1112 w 1135"/>
              <a:gd name="T13" fmla="*/ 726 h 1399"/>
              <a:gd name="T14" fmla="*/ 976 w 1135"/>
              <a:gd name="T15" fmla="*/ 318 h 1399"/>
              <a:gd name="T16" fmla="*/ 159 w 1135"/>
              <a:gd name="T17" fmla="*/ 0 h 1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5"/>
              <a:gd name="T28" fmla="*/ 0 h 1399"/>
              <a:gd name="T29" fmla="*/ 1135 w 1135"/>
              <a:gd name="T30" fmla="*/ 1399 h 1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 h="1399">
                <a:moveTo>
                  <a:pt x="159" y="0"/>
                </a:moveTo>
                <a:cubicBezTo>
                  <a:pt x="0" y="0"/>
                  <a:pt x="30" y="182"/>
                  <a:pt x="23" y="318"/>
                </a:cubicBezTo>
                <a:cubicBezTo>
                  <a:pt x="16" y="454"/>
                  <a:pt x="106" y="666"/>
                  <a:pt x="114" y="817"/>
                </a:cubicBezTo>
                <a:cubicBezTo>
                  <a:pt x="122" y="968"/>
                  <a:pt x="31" y="1134"/>
                  <a:pt x="69" y="1225"/>
                </a:cubicBezTo>
                <a:cubicBezTo>
                  <a:pt x="107" y="1316"/>
                  <a:pt x="198" y="1399"/>
                  <a:pt x="341" y="1361"/>
                </a:cubicBezTo>
                <a:cubicBezTo>
                  <a:pt x="484" y="1323"/>
                  <a:pt x="802" y="1104"/>
                  <a:pt x="930" y="998"/>
                </a:cubicBezTo>
                <a:cubicBezTo>
                  <a:pt x="1058" y="892"/>
                  <a:pt x="1104" y="839"/>
                  <a:pt x="1112" y="726"/>
                </a:cubicBezTo>
                <a:cubicBezTo>
                  <a:pt x="1120" y="613"/>
                  <a:pt x="1135" y="439"/>
                  <a:pt x="976" y="318"/>
                </a:cubicBezTo>
                <a:cubicBezTo>
                  <a:pt x="817" y="197"/>
                  <a:pt x="318" y="0"/>
                  <a:pt x="159" y="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5334" name="Line 42"/>
          <p:cNvSpPr>
            <a:spLocks noChangeShapeType="1"/>
          </p:cNvSpPr>
          <p:nvPr/>
        </p:nvSpPr>
        <p:spPr bwMode="auto">
          <a:xfrm>
            <a:off x="1908175" y="5876925"/>
            <a:ext cx="5472113"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847651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03350" y="476250"/>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6323" name="Rectangle 3"/>
          <p:cNvSpPr>
            <a:spLocks noGrp="1" noChangeArrowheads="1"/>
          </p:cNvSpPr>
          <p:nvPr>
            <p:ph type="body" idx="1"/>
          </p:nvPr>
        </p:nvSpPr>
        <p:spPr>
          <a:xfrm>
            <a:off x="250825" y="1484313"/>
            <a:ext cx="8569325"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6324"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6325"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6326"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6327"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6328"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6329"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6330" name="Oval 10"/>
          <p:cNvSpPr>
            <a:spLocks noChangeArrowheads="1"/>
          </p:cNvSpPr>
          <p:nvPr/>
        </p:nvSpPr>
        <p:spPr bwMode="auto">
          <a:xfrm>
            <a:off x="3886200" y="3294063"/>
            <a:ext cx="457200" cy="457200"/>
          </a:xfrm>
          <a:prstGeom prst="ellipse">
            <a:avLst/>
          </a:prstGeom>
          <a:solidFill>
            <a:schemeClr val="hlink"/>
          </a:solidFill>
          <a:ln w="28575">
            <a:solidFill>
              <a:schemeClr val="accent1"/>
            </a:solidFill>
            <a:round/>
            <a:headEnd/>
            <a:tailEnd/>
          </a:ln>
        </p:spPr>
        <p:txBody>
          <a:bodyPr wrap="none" anchor="ctr"/>
          <a:lstStyle/>
          <a:p>
            <a:endParaRPr lang="zh-TW" altLang="en-US"/>
          </a:p>
        </p:txBody>
      </p:sp>
      <p:cxnSp>
        <p:nvCxnSpPr>
          <p:cNvPr id="56331" name="AutoShape 11"/>
          <p:cNvCxnSpPr>
            <a:cxnSpLocks noChangeShapeType="1"/>
            <a:stCxn id="56324" idx="6"/>
            <a:endCxn id="56325"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6332" name="AutoShape 12"/>
          <p:cNvCxnSpPr>
            <a:cxnSpLocks noChangeShapeType="1"/>
            <a:stCxn id="56325" idx="6"/>
            <a:endCxn id="56326"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3" name="AutoShape 13"/>
          <p:cNvCxnSpPr>
            <a:cxnSpLocks noChangeShapeType="1"/>
            <a:stCxn id="56326" idx="3"/>
            <a:endCxn id="56329"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4" name="AutoShape 14"/>
          <p:cNvCxnSpPr>
            <a:cxnSpLocks noChangeShapeType="1"/>
            <a:stCxn id="56329" idx="2"/>
            <a:endCxn id="56330"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5" name="AutoShape 15"/>
          <p:cNvCxnSpPr>
            <a:cxnSpLocks noChangeShapeType="1"/>
            <a:stCxn id="56330" idx="0"/>
            <a:endCxn id="56324" idx="4"/>
          </p:cNvCxnSpPr>
          <p:nvPr/>
        </p:nvCxnSpPr>
        <p:spPr bwMode="auto">
          <a:xfrm flipV="1">
            <a:off x="4114800" y="2317750"/>
            <a:ext cx="0" cy="96202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56336" name="AutoShape 16"/>
          <p:cNvCxnSpPr>
            <a:cxnSpLocks noChangeShapeType="1"/>
            <a:stCxn id="56324" idx="5"/>
            <a:endCxn id="56329"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7" name="AutoShape 17"/>
          <p:cNvCxnSpPr>
            <a:cxnSpLocks noChangeShapeType="1"/>
            <a:stCxn id="56329" idx="0"/>
            <a:endCxn id="56325"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8" name="AutoShape 18"/>
          <p:cNvCxnSpPr>
            <a:cxnSpLocks noChangeShapeType="1"/>
            <a:stCxn id="56329" idx="6"/>
            <a:endCxn id="56327"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39" name="AutoShape 19"/>
          <p:cNvCxnSpPr>
            <a:cxnSpLocks noChangeShapeType="1"/>
            <a:stCxn id="56327" idx="0"/>
            <a:endCxn id="56326"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6340" name="AutoShape 20"/>
          <p:cNvCxnSpPr>
            <a:cxnSpLocks noChangeShapeType="1"/>
            <a:stCxn id="56326" idx="5"/>
            <a:endCxn id="56328"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6341" name="AutoShape 21"/>
          <p:cNvCxnSpPr>
            <a:cxnSpLocks noChangeShapeType="1"/>
            <a:stCxn id="56327" idx="7"/>
            <a:endCxn id="56328"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6342"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6343"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6344"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6345"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6346"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6347"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6348"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6349"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6350"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6351"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6352"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6353"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6354" name="Text Box 36"/>
          <p:cNvSpPr txBox="1">
            <a:spLocks noChangeArrowheads="1"/>
          </p:cNvSpPr>
          <p:nvPr/>
        </p:nvSpPr>
        <p:spPr bwMode="auto">
          <a:xfrm>
            <a:off x="3348038" y="1700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6355" name="Text Box 37"/>
          <p:cNvSpPr txBox="1">
            <a:spLocks noChangeArrowheads="1"/>
          </p:cNvSpPr>
          <p:nvPr/>
        </p:nvSpPr>
        <p:spPr bwMode="auto">
          <a:xfrm>
            <a:off x="3514725" y="3068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6356" name="Oval 38"/>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6357" name="Oval 39"/>
          <p:cNvSpPr>
            <a:spLocks noChangeArrowheads="1"/>
          </p:cNvSpPr>
          <p:nvPr/>
        </p:nvSpPr>
        <p:spPr bwMode="auto">
          <a:xfrm>
            <a:off x="385127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6358" name="Freeform 40"/>
          <p:cNvSpPr>
            <a:spLocks/>
          </p:cNvSpPr>
          <p:nvPr/>
        </p:nvSpPr>
        <p:spPr bwMode="auto">
          <a:xfrm>
            <a:off x="3708400" y="1604963"/>
            <a:ext cx="2460625" cy="947737"/>
          </a:xfrm>
          <a:custGeom>
            <a:avLst/>
            <a:gdLst>
              <a:gd name="T0" fmla="*/ 181 w 1550"/>
              <a:gd name="T1" fmla="*/ 60 h 597"/>
              <a:gd name="T2" fmla="*/ 0 w 1550"/>
              <a:gd name="T3" fmla="*/ 196 h 597"/>
              <a:gd name="T4" fmla="*/ 181 w 1550"/>
              <a:gd name="T5" fmla="*/ 514 h 597"/>
              <a:gd name="T6" fmla="*/ 499 w 1550"/>
              <a:gd name="T7" fmla="*/ 423 h 597"/>
              <a:gd name="T8" fmla="*/ 907 w 1550"/>
              <a:gd name="T9" fmla="*/ 423 h 597"/>
              <a:gd name="T10" fmla="*/ 1406 w 1550"/>
              <a:gd name="T11" fmla="*/ 559 h 597"/>
              <a:gd name="T12" fmla="*/ 1542 w 1550"/>
              <a:gd name="T13" fmla="*/ 196 h 597"/>
              <a:gd name="T14" fmla="*/ 1360 w 1550"/>
              <a:gd name="T15" fmla="*/ 15 h 597"/>
              <a:gd name="T16" fmla="*/ 998 w 1550"/>
              <a:gd name="T17" fmla="*/ 106 h 597"/>
              <a:gd name="T18" fmla="*/ 181 w 1550"/>
              <a:gd name="T19" fmla="*/ 60 h 5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0"/>
              <a:gd name="T31" fmla="*/ 0 h 597"/>
              <a:gd name="T32" fmla="*/ 1550 w 1550"/>
              <a:gd name="T33" fmla="*/ 597 h 5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0" h="597">
                <a:moveTo>
                  <a:pt x="181" y="60"/>
                </a:moveTo>
                <a:cubicBezTo>
                  <a:pt x="15" y="75"/>
                  <a:pt x="0" y="120"/>
                  <a:pt x="0" y="196"/>
                </a:cubicBezTo>
                <a:cubicBezTo>
                  <a:pt x="0" y="272"/>
                  <a:pt x="98" y="476"/>
                  <a:pt x="181" y="514"/>
                </a:cubicBezTo>
                <a:cubicBezTo>
                  <a:pt x="264" y="552"/>
                  <a:pt x="378" y="438"/>
                  <a:pt x="499" y="423"/>
                </a:cubicBezTo>
                <a:cubicBezTo>
                  <a:pt x="620" y="408"/>
                  <a:pt x="756" y="400"/>
                  <a:pt x="907" y="423"/>
                </a:cubicBezTo>
                <a:cubicBezTo>
                  <a:pt x="1058" y="446"/>
                  <a:pt x="1300" y="597"/>
                  <a:pt x="1406" y="559"/>
                </a:cubicBezTo>
                <a:cubicBezTo>
                  <a:pt x="1512" y="521"/>
                  <a:pt x="1550" y="287"/>
                  <a:pt x="1542" y="196"/>
                </a:cubicBezTo>
                <a:cubicBezTo>
                  <a:pt x="1534" y="105"/>
                  <a:pt x="1451" y="30"/>
                  <a:pt x="1360" y="15"/>
                </a:cubicBezTo>
                <a:cubicBezTo>
                  <a:pt x="1269" y="0"/>
                  <a:pt x="1187" y="99"/>
                  <a:pt x="998" y="106"/>
                </a:cubicBezTo>
                <a:cubicBezTo>
                  <a:pt x="809" y="113"/>
                  <a:pt x="347" y="45"/>
                  <a:pt x="181"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6359" name="Freeform 41"/>
          <p:cNvSpPr>
            <a:spLocks/>
          </p:cNvSpPr>
          <p:nvPr/>
        </p:nvSpPr>
        <p:spPr bwMode="auto">
          <a:xfrm>
            <a:off x="6983413" y="1700213"/>
            <a:ext cx="1801812" cy="2220912"/>
          </a:xfrm>
          <a:custGeom>
            <a:avLst/>
            <a:gdLst>
              <a:gd name="T0" fmla="*/ 159 w 1135"/>
              <a:gd name="T1" fmla="*/ 0 h 1399"/>
              <a:gd name="T2" fmla="*/ 23 w 1135"/>
              <a:gd name="T3" fmla="*/ 318 h 1399"/>
              <a:gd name="T4" fmla="*/ 114 w 1135"/>
              <a:gd name="T5" fmla="*/ 817 h 1399"/>
              <a:gd name="T6" fmla="*/ 69 w 1135"/>
              <a:gd name="T7" fmla="*/ 1225 h 1399"/>
              <a:gd name="T8" fmla="*/ 341 w 1135"/>
              <a:gd name="T9" fmla="*/ 1361 h 1399"/>
              <a:gd name="T10" fmla="*/ 930 w 1135"/>
              <a:gd name="T11" fmla="*/ 998 h 1399"/>
              <a:gd name="T12" fmla="*/ 1112 w 1135"/>
              <a:gd name="T13" fmla="*/ 726 h 1399"/>
              <a:gd name="T14" fmla="*/ 976 w 1135"/>
              <a:gd name="T15" fmla="*/ 318 h 1399"/>
              <a:gd name="T16" fmla="*/ 159 w 1135"/>
              <a:gd name="T17" fmla="*/ 0 h 1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5"/>
              <a:gd name="T28" fmla="*/ 0 h 1399"/>
              <a:gd name="T29" fmla="*/ 1135 w 1135"/>
              <a:gd name="T30" fmla="*/ 1399 h 1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 h="1399">
                <a:moveTo>
                  <a:pt x="159" y="0"/>
                </a:moveTo>
                <a:cubicBezTo>
                  <a:pt x="0" y="0"/>
                  <a:pt x="30" y="182"/>
                  <a:pt x="23" y="318"/>
                </a:cubicBezTo>
                <a:cubicBezTo>
                  <a:pt x="16" y="454"/>
                  <a:pt x="106" y="666"/>
                  <a:pt x="114" y="817"/>
                </a:cubicBezTo>
                <a:cubicBezTo>
                  <a:pt x="122" y="968"/>
                  <a:pt x="31" y="1134"/>
                  <a:pt x="69" y="1225"/>
                </a:cubicBezTo>
                <a:cubicBezTo>
                  <a:pt x="107" y="1316"/>
                  <a:pt x="198" y="1399"/>
                  <a:pt x="341" y="1361"/>
                </a:cubicBezTo>
                <a:cubicBezTo>
                  <a:pt x="484" y="1323"/>
                  <a:pt x="802" y="1104"/>
                  <a:pt x="930" y="998"/>
                </a:cubicBezTo>
                <a:cubicBezTo>
                  <a:pt x="1058" y="892"/>
                  <a:pt x="1104" y="839"/>
                  <a:pt x="1112" y="726"/>
                </a:cubicBezTo>
                <a:cubicBezTo>
                  <a:pt x="1120" y="613"/>
                  <a:pt x="1135" y="439"/>
                  <a:pt x="976" y="318"/>
                </a:cubicBezTo>
                <a:cubicBezTo>
                  <a:pt x="817" y="197"/>
                  <a:pt x="318" y="0"/>
                  <a:pt x="159" y="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6360" name="Line 42"/>
          <p:cNvSpPr>
            <a:spLocks noChangeShapeType="1"/>
          </p:cNvSpPr>
          <p:nvPr/>
        </p:nvSpPr>
        <p:spPr bwMode="auto">
          <a:xfrm>
            <a:off x="900113" y="4581525"/>
            <a:ext cx="6551612"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6361" name="Line 43"/>
          <p:cNvSpPr>
            <a:spLocks noChangeShapeType="1"/>
          </p:cNvSpPr>
          <p:nvPr/>
        </p:nvSpPr>
        <p:spPr bwMode="auto">
          <a:xfrm>
            <a:off x="1476375" y="5013325"/>
            <a:ext cx="4608513"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4239698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450"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7347" name="Rectangle 3"/>
          <p:cNvSpPr>
            <a:spLocks noGrp="1" noChangeArrowheads="1"/>
          </p:cNvSpPr>
          <p:nvPr>
            <p:ph type="body" idx="1"/>
          </p:nvPr>
        </p:nvSpPr>
        <p:spPr>
          <a:xfrm>
            <a:off x="179388" y="1484313"/>
            <a:ext cx="8713787"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7348"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7349"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7350"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7351"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7352"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7353"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7354" name="Oval 10"/>
          <p:cNvSpPr>
            <a:spLocks noChangeArrowheads="1"/>
          </p:cNvSpPr>
          <p:nvPr/>
        </p:nvSpPr>
        <p:spPr bwMode="auto">
          <a:xfrm>
            <a:off x="3886200" y="32940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cxnSp>
        <p:nvCxnSpPr>
          <p:cNvPr id="57355" name="AutoShape 11"/>
          <p:cNvCxnSpPr>
            <a:cxnSpLocks noChangeShapeType="1"/>
            <a:stCxn id="57348" idx="6"/>
            <a:endCxn id="57349"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7356" name="AutoShape 12"/>
          <p:cNvCxnSpPr>
            <a:cxnSpLocks noChangeShapeType="1"/>
            <a:stCxn id="57349" idx="6"/>
            <a:endCxn id="57350"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57" name="AutoShape 13"/>
          <p:cNvCxnSpPr>
            <a:cxnSpLocks noChangeShapeType="1"/>
            <a:stCxn id="57350" idx="3"/>
            <a:endCxn id="57353"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58" name="AutoShape 14"/>
          <p:cNvCxnSpPr>
            <a:cxnSpLocks noChangeShapeType="1"/>
            <a:stCxn id="57353" idx="2"/>
            <a:endCxn id="57354"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59" name="AutoShape 15"/>
          <p:cNvCxnSpPr>
            <a:cxnSpLocks noChangeShapeType="1"/>
            <a:stCxn id="57354" idx="0"/>
            <a:endCxn id="57348"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7360" name="AutoShape 16"/>
          <p:cNvCxnSpPr>
            <a:cxnSpLocks noChangeShapeType="1"/>
            <a:stCxn id="57348" idx="5"/>
            <a:endCxn id="57353"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61" name="AutoShape 17"/>
          <p:cNvCxnSpPr>
            <a:cxnSpLocks noChangeShapeType="1"/>
            <a:stCxn id="57353" idx="0"/>
            <a:endCxn id="57349"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62" name="AutoShape 18"/>
          <p:cNvCxnSpPr>
            <a:cxnSpLocks noChangeShapeType="1"/>
            <a:stCxn id="57353" idx="6"/>
            <a:endCxn id="57351"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63" name="AutoShape 19"/>
          <p:cNvCxnSpPr>
            <a:cxnSpLocks noChangeShapeType="1"/>
            <a:stCxn id="57351" idx="0"/>
            <a:endCxn id="57350"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7364" name="AutoShape 20"/>
          <p:cNvCxnSpPr>
            <a:cxnSpLocks noChangeShapeType="1"/>
            <a:stCxn id="57350" idx="5"/>
            <a:endCxn id="57352" idx="1"/>
          </p:cNvCxnSpPr>
          <p:nvPr/>
        </p:nvCxnSpPr>
        <p:spPr bwMode="auto">
          <a:xfrm>
            <a:off x="7629525" y="2251075"/>
            <a:ext cx="666750" cy="4095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7365" name="AutoShape 21"/>
          <p:cNvCxnSpPr>
            <a:cxnSpLocks noChangeShapeType="1"/>
            <a:stCxn id="57351" idx="7"/>
            <a:endCxn id="57352"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7366"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7367"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7368"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7369"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7370"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7371"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7372"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7373"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7374"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7375"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7376"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7377" name="Rectangle 35"/>
          <p:cNvSpPr>
            <a:spLocks noChangeArrowheads="1"/>
          </p:cNvSpPr>
          <p:nvPr/>
        </p:nvSpPr>
        <p:spPr bwMode="auto">
          <a:xfrm>
            <a:off x="755650" y="4149725"/>
            <a:ext cx="6840538"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78" name="Oval 36"/>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79" name="Freeform 39"/>
          <p:cNvSpPr>
            <a:spLocks/>
          </p:cNvSpPr>
          <p:nvPr/>
        </p:nvSpPr>
        <p:spPr bwMode="auto">
          <a:xfrm>
            <a:off x="6983413" y="1700213"/>
            <a:ext cx="1801812" cy="2220912"/>
          </a:xfrm>
          <a:custGeom>
            <a:avLst/>
            <a:gdLst>
              <a:gd name="T0" fmla="*/ 159 w 1135"/>
              <a:gd name="T1" fmla="*/ 0 h 1399"/>
              <a:gd name="T2" fmla="*/ 23 w 1135"/>
              <a:gd name="T3" fmla="*/ 318 h 1399"/>
              <a:gd name="T4" fmla="*/ 114 w 1135"/>
              <a:gd name="T5" fmla="*/ 817 h 1399"/>
              <a:gd name="T6" fmla="*/ 69 w 1135"/>
              <a:gd name="T7" fmla="*/ 1225 h 1399"/>
              <a:gd name="T8" fmla="*/ 341 w 1135"/>
              <a:gd name="T9" fmla="*/ 1361 h 1399"/>
              <a:gd name="T10" fmla="*/ 930 w 1135"/>
              <a:gd name="T11" fmla="*/ 998 h 1399"/>
              <a:gd name="T12" fmla="*/ 1112 w 1135"/>
              <a:gd name="T13" fmla="*/ 726 h 1399"/>
              <a:gd name="T14" fmla="*/ 976 w 1135"/>
              <a:gd name="T15" fmla="*/ 318 h 1399"/>
              <a:gd name="T16" fmla="*/ 159 w 1135"/>
              <a:gd name="T17" fmla="*/ 0 h 1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5"/>
              <a:gd name="T28" fmla="*/ 0 h 1399"/>
              <a:gd name="T29" fmla="*/ 1135 w 1135"/>
              <a:gd name="T30" fmla="*/ 1399 h 1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 h="1399">
                <a:moveTo>
                  <a:pt x="159" y="0"/>
                </a:moveTo>
                <a:cubicBezTo>
                  <a:pt x="0" y="0"/>
                  <a:pt x="30" y="182"/>
                  <a:pt x="23" y="318"/>
                </a:cubicBezTo>
                <a:cubicBezTo>
                  <a:pt x="16" y="454"/>
                  <a:pt x="106" y="666"/>
                  <a:pt x="114" y="817"/>
                </a:cubicBezTo>
                <a:cubicBezTo>
                  <a:pt x="122" y="968"/>
                  <a:pt x="31" y="1134"/>
                  <a:pt x="69" y="1225"/>
                </a:cubicBezTo>
                <a:cubicBezTo>
                  <a:pt x="107" y="1316"/>
                  <a:pt x="198" y="1399"/>
                  <a:pt x="341" y="1361"/>
                </a:cubicBezTo>
                <a:cubicBezTo>
                  <a:pt x="484" y="1323"/>
                  <a:pt x="802" y="1104"/>
                  <a:pt x="930" y="998"/>
                </a:cubicBezTo>
                <a:cubicBezTo>
                  <a:pt x="1058" y="892"/>
                  <a:pt x="1104" y="839"/>
                  <a:pt x="1112" y="726"/>
                </a:cubicBezTo>
                <a:cubicBezTo>
                  <a:pt x="1120" y="613"/>
                  <a:pt x="1135" y="439"/>
                  <a:pt x="976" y="318"/>
                </a:cubicBezTo>
                <a:cubicBezTo>
                  <a:pt x="817" y="197"/>
                  <a:pt x="318" y="0"/>
                  <a:pt x="159" y="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7380" name="Freeform 40"/>
          <p:cNvSpPr>
            <a:spLocks/>
          </p:cNvSpPr>
          <p:nvPr/>
        </p:nvSpPr>
        <p:spPr bwMode="auto">
          <a:xfrm>
            <a:off x="3660775" y="1628775"/>
            <a:ext cx="2555875" cy="2232025"/>
          </a:xfrm>
          <a:custGeom>
            <a:avLst/>
            <a:gdLst>
              <a:gd name="T0" fmla="*/ 120 w 1610"/>
              <a:gd name="T1" fmla="*/ 60 h 1330"/>
              <a:gd name="T2" fmla="*/ 30 w 1610"/>
              <a:gd name="T3" fmla="*/ 423 h 1330"/>
              <a:gd name="T4" fmla="*/ 75 w 1610"/>
              <a:gd name="T5" fmla="*/ 1194 h 1330"/>
              <a:gd name="T6" fmla="*/ 483 w 1610"/>
              <a:gd name="T7" fmla="*/ 1239 h 1330"/>
              <a:gd name="T8" fmla="*/ 483 w 1610"/>
              <a:gd name="T9" fmla="*/ 877 h 1330"/>
              <a:gd name="T10" fmla="*/ 1028 w 1610"/>
              <a:gd name="T11" fmla="*/ 423 h 1330"/>
              <a:gd name="T12" fmla="*/ 1527 w 1610"/>
              <a:gd name="T13" fmla="*/ 378 h 1330"/>
              <a:gd name="T14" fmla="*/ 1527 w 1610"/>
              <a:gd name="T15" fmla="*/ 60 h 1330"/>
              <a:gd name="T16" fmla="*/ 1209 w 1610"/>
              <a:gd name="T17" fmla="*/ 15 h 1330"/>
              <a:gd name="T18" fmla="*/ 438 w 1610"/>
              <a:gd name="T19" fmla="*/ 60 h 1330"/>
              <a:gd name="T20" fmla="*/ 120 w 1610"/>
              <a:gd name="T21" fmla="*/ 60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0"/>
              <a:gd name="T34" fmla="*/ 0 h 1330"/>
              <a:gd name="T35" fmla="*/ 1610 w 1610"/>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0" h="1330">
                <a:moveTo>
                  <a:pt x="120" y="60"/>
                </a:moveTo>
                <a:cubicBezTo>
                  <a:pt x="52" y="120"/>
                  <a:pt x="37" y="234"/>
                  <a:pt x="30" y="423"/>
                </a:cubicBezTo>
                <a:cubicBezTo>
                  <a:pt x="23" y="612"/>
                  <a:pt x="0" y="1058"/>
                  <a:pt x="75" y="1194"/>
                </a:cubicBezTo>
                <a:cubicBezTo>
                  <a:pt x="150" y="1330"/>
                  <a:pt x="415" y="1292"/>
                  <a:pt x="483" y="1239"/>
                </a:cubicBezTo>
                <a:cubicBezTo>
                  <a:pt x="551" y="1186"/>
                  <a:pt x="392" y="1013"/>
                  <a:pt x="483" y="877"/>
                </a:cubicBezTo>
                <a:cubicBezTo>
                  <a:pt x="574" y="741"/>
                  <a:pt x="854" y="506"/>
                  <a:pt x="1028" y="423"/>
                </a:cubicBezTo>
                <a:cubicBezTo>
                  <a:pt x="1202" y="340"/>
                  <a:pt x="1444" y="438"/>
                  <a:pt x="1527" y="378"/>
                </a:cubicBezTo>
                <a:cubicBezTo>
                  <a:pt x="1610" y="318"/>
                  <a:pt x="1580" y="120"/>
                  <a:pt x="1527" y="60"/>
                </a:cubicBezTo>
                <a:cubicBezTo>
                  <a:pt x="1474" y="0"/>
                  <a:pt x="1390" y="15"/>
                  <a:pt x="1209" y="15"/>
                </a:cubicBezTo>
                <a:cubicBezTo>
                  <a:pt x="1028" y="15"/>
                  <a:pt x="619" y="53"/>
                  <a:pt x="438" y="60"/>
                </a:cubicBezTo>
                <a:cubicBezTo>
                  <a:pt x="257" y="67"/>
                  <a:pt x="188" y="0"/>
                  <a:pt x="120"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7381" name="Line 41"/>
          <p:cNvSpPr>
            <a:spLocks noChangeShapeType="1"/>
          </p:cNvSpPr>
          <p:nvPr/>
        </p:nvSpPr>
        <p:spPr bwMode="auto">
          <a:xfrm>
            <a:off x="1908175" y="5876925"/>
            <a:ext cx="5472113"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2056988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03350"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8371" name="Rectangle 3"/>
          <p:cNvSpPr>
            <a:spLocks noGrp="1" noChangeArrowheads="1"/>
          </p:cNvSpPr>
          <p:nvPr>
            <p:ph type="body" idx="1"/>
          </p:nvPr>
        </p:nvSpPr>
        <p:spPr>
          <a:xfrm>
            <a:off x="250825" y="1484313"/>
            <a:ext cx="8569325"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8372"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8373"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8374"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8375"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8376"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8377"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8378" name="Oval 10"/>
          <p:cNvSpPr>
            <a:spLocks noChangeArrowheads="1"/>
          </p:cNvSpPr>
          <p:nvPr/>
        </p:nvSpPr>
        <p:spPr bwMode="auto">
          <a:xfrm>
            <a:off x="3886200" y="32940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cxnSp>
        <p:nvCxnSpPr>
          <p:cNvPr id="58379" name="AutoShape 11"/>
          <p:cNvCxnSpPr>
            <a:cxnSpLocks noChangeShapeType="1"/>
            <a:stCxn id="58372" idx="6"/>
            <a:endCxn id="58373"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8380" name="AutoShape 12"/>
          <p:cNvCxnSpPr>
            <a:cxnSpLocks noChangeShapeType="1"/>
            <a:stCxn id="58373" idx="6"/>
            <a:endCxn id="58374"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1" name="AutoShape 13"/>
          <p:cNvCxnSpPr>
            <a:cxnSpLocks noChangeShapeType="1"/>
            <a:stCxn id="58374" idx="3"/>
            <a:endCxn id="58377"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2" name="AutoShape 14"/>
          <p:cNvCxnSpPr>
            <a:cxnSpLocks noChangeShapeType="1"/>
            <a:stCxn id="58377" idx="2"/>
            <a:endCxn id="58378"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3" name="AutoShape 15"/>
          <p:cNvCxnSpPr>
            <a:cxnSpLocks noChangeShapeType="1"/>
            <a:stCxn id="58378" idx="0"/>
            <a:endCxn id="58372"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8384" name="AutoShape 16"/>
          <p:cNvCxnSpPr>
            <a:cxnSpLocks noChangeShapeType="1"/>
            <a:stCxn id="58372" idx="5"/>
            <a:endCxn id="58377"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5" name="AutoShape 17"/>
          <p:cNvCxnSpPr>
            <a:cxnSpLocks noChangeShapeType="1"/>
            <a:stCxn id="58377" idx="0"/>
            <a:endCxn id="58373"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6" name="AutoShape 18"/>
          <p:cNvCxnSpPr>
            <a:cxnSpLocks noChangeShapeType="1"/>
            <a:stCxn id="58377" idx="6"/>
            <a:endCxn id="58375" idx="2"/>
          </p:cNvCxnSpPr>
          <p:nvPr/>
        </p:nvCxnSpPr>
        <p:spPr bwMode="auto">
          <a:xfrm>
            <a:off x="60340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8387" name="AutoShape 19"/>
          <p:cNvCxnSpPr>
            <a:cxnSpLocks noChangeShapeType="1"/>
            <a:stCxn id="58375" idx="0"/>
            <a:endCxn id="58374"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8388" name="AutoShape 20"/>
          <p:cNvCxnSpPr>
            <a:cxnSpLocks noChangeShapeType="1"/>
            <a:stCxn id="58374" idx="5"/>
            <a:endCxn id="58376" idx="1"/>
          </p:cNvCxnSpPr>
          <p:nvPr/>
        </p:nvCxnSpPr>
        <p:spPr bwMode="auto">
          <a:xfrm>
            <a:off x="7629525" y="2251075"/>
            <a:ext cx="666750" cy="40957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58389" name="AutoShape 21"/>
          <p:cNvCxnSpPr>
            <a:cxnSpLocks noChangeShapeType="1"/>
            <a:stCxn id="58375" idx="7"/>
            <a:endCxn id="58376"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8390"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8391"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8392"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8393"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8394"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8395"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8396"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8397"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8398"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8399"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8400"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8401" name="Text Box 35"/>
          <p:cNvSpPr txBox="1">
            <a:spLocks noChangeArrowheads="1"/>
          </p:cNvSpPr>
          <p:nvPr/>
        </p:nvSpPr>
        <p:spPr bwMode="auto">
          <a:xfrm>
            <a:off x="7620000" y="181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8402" name="Text Box 36"/>
          <p:cNvSpPr txBox="1">
            <a:spLocks noChangeArrowheads="1"/>
          </p:cNvSpPr>
          <p:nvPr/>
        </p:nvSpPr>
        <p:spPr bwMode="auto">
          <a:xfrm>
            <a:off x="8316913" y="2205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8403" name="Rectangle 37"/>
          <p:cNvSpPr>
            <a:spLocks noChangeArrowheads="1"/>
          </p:cNvSpPr>
          <p:nvPr/>
        </p:nvSpPr>
        <p:spPr bwMode="auto">
          <a:xfrm>
            <a:off x="755650" y="4149725"/>
            <a:ext cx="6840538"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404" name="Oval 38"/>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405" name="Freeform 39"/>
          <p:cNvSpPr>
            <a:spLocks/>
          </p:cNvSpPr>
          <p:nvPr/>
        </p:nvSpPr>
        <p:spPr bwMode="auto">
          <a:xfrm>
            <a:off x="6983413" y="1700213"/>
            <a:ext cx="1801812" cy="2220912"/>
          </a:xfrm>
          <a:custGeom>
            <a:avLst/>
            <a:gdLst>
              <a:gd name="T0" fmla="*/ 159 w 1135"/>
              <a:gd name="T1" fmla="*/ 0 h 1399"/>
              <a:gd name="T2" fmla="*/ 23 w 1135"/>
              <a:gd name="T3" fmla="*/ 318 h 1399"/>
              <a:gd name="T4" fmla="*/ 114 w 1135"/>
              <a:gd name="T5" fmla="*/ 817 h 1399"/>
              <a:gd name="T6" fmla="*/ 69 w 1135"/>
              <a:gd name="T7" fmla="*/ 1225 h 1399"/>
              <a:gd name="T8" fmla="*/ 341 w 1135"/>
              <a:gd name="T9" fmla="*/ 1361 h 1399"/>
              <a:gd name="T10" fmla="*/ 930 w 1135"/>
              <a:gd name="T11" fmla="*/ 998 h 1399"/>
              <a:gd name="T12" fmla="*/ 1112 w 1135"/>
              <a:gd name="T13" fmla="*/ 726 h 1399"/>
              <a:gd name="T14" fmla="*/ 976 w 1135"/>
              <a:gd name="T15" fmla="*/ 318 h 1399"/>
              <a:gd name="T16" fmla="*/ 159 w 1135"/>
              <a:gd name="T17" fmla="*/ 0 h 1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5"/>
              <a:gd name="T28" fmla="*/ 0 h 1399"/>
              <a:gd name="T29" fmla="*/ 1135 w 1135"/>
              <a:gd name="T30" fmla="*/ 1399 h 1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 h="1399">
                <a:moveTo>
                  <a:pt x="159" y="0"/>
                </a:moveTo>
                <a:cubicBezTo>
                  <a:pt x="0" y="0"/>
                  <a:pt x="30" y="182"/>
                  <a:pt x="23" y="318"/>
                </a:cubicBezTo>
                <a:cubicBezTo>
                  <a:pt x="16" y="454"/>
                  <a:pt x="106" y="666"/>
                  <a:pt x="114" y="817"/>
                </a:cubicBezTo>
                <a:cubicBezTo>
                  <a:pt x="122" y="968"/>
                  <a:pt x="31" y="1134"/>
                  <a:pt x="69" y="1225"/>
                </a:cubicBezTo>
                <a:cubicBezTo>
                  <a:pt x="107" y="1316"/>
                  <a:pt x="198" y="1399"/>
                  <a:pt x="341" y="1361"/>
                </a:cubicBezTo>
                <a:cubicBezTo>
                  <a:pt x="484" y="1323"/>
                  <a:pt x="802" y="1104"/>
                  <a:pt x="930" y="998"/>
                </a:cubicBezTo>
                <a:cubicBezTo>
                  <a:pt x="1058" y="892"/>
                  <a:pt x="1104" y="839"/>
                  <a:pt x="1112" y="726"/>
                </a:cubicBezTo>
                <a:cubicBezTo>
                  <a:pt x="1120" y="613"/>
                  <a:pt x="1135" y="439"/>
                  <a:pt x="976" y="318"/>
                </a:cubicBezTo>
                <a:cubicBezTo>
                  <a:pt x="817" y="197"/>
                  <a:pt x="318" y="0"/>
                  <a:pt x="159" y="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8406" name="Freeform 40"/>
          <p:cNvSpPr>
            <a:spLocks/>
          </p:cNvSpPr>
          <p:nvPr/>
        </p:nvSpPr>
        <p:spPr bwMode="auto">
          <a:xfrm>
            <a:off x="3660775" y="1628775"/>
            <a:ext cx="2555875" cy="2232025"/>
          </a:xfrm>
          <a:custGeom>
            <a:avLst/>
            <a:gdLst>
              <a:gd name="T0" fmla="*/ 120 w 1610"/>
              <a:gd name="T1" fmla="*/ 60 h 1330"/>
              <a:gd name="T2" fmla="*/ 30 w 1610"/>
              <a:gd name="T3" fmla="*/ 423 h 1330"/>
              <a:gd name="T4" fmla="*/ 75 w 1610"/>
              <a:gd name="T5" fmla="*/ 1194 h 1330"/>
              <a:gd name="T6" fmla="*/ 483 w 1610"/>
              <a:gd name="T7" fmla="*/ 1239 h 1330"/>
              <a:gd name="T8" fmla="*/ 483 w 1610"/>
              <a:gd name="T9" fmla="*/ 877 h 1330"/>
              <a:gd name="T10" fmla="*/ 1028 w 1610"/>
              <a:gd name="T11" fmla="*/ 423 h 1330"/>
              <a:gd name="T12" fmla="*/ 1527 w 1610"/>
              <a:gd name="T13" fmla="*/ 378 h 1330"/>
              <a:gd name="T14" fmla="*/ 1527 w 1610"/>
              <a:gd name="T15" fmla="*/ 60 h 1330"/>
              <a:gd name="T16" fmla="*/ 1209 w 1610"/>
              <a:gd name="T17" fmla="*/ 15 h 1330"/>
              <a:gd name="T18" fmla="*/ 438 w 1610"/>
              <a:gd name="T19" fmla="*/ 60 h 1330"/>
              <a:gd name="T20" fmla="*/ 120 w 1610"/>
              <a:gd name="T21" fmla="*/ 60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0"/>
              <a:gd name="T34" fmla="*/ 0 h 1330"/>
              <a:gd name="T35" fmla="*/ 1610 w 1610"/>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0" h="1330">
                <a:moveTo>
                  <a:pt x="120" y="60"/>
                </a:moveTo>
                <a:cubicBezTo>
                  <a:pt x="52" y="120"/>
                  <a:pt x="37" y="234"/>
                  <a:pt x="30" y="423"/>
                </a:cubicBezTo>
                <a:cubicBezTo>
                  <a:pt x="23" y="612"/>
                  <a:pt x="0" y="1058"/>
                  <a:pt x="75" y="1194"/>
                </a:cubicBezTo>
                <a:cubicBezTo>
                  <a:pt x="150" y="1330"/>
                  <a:pt x="415" y="1292"/>
                  <a:pt x="483" y="1239"/>
                </a:cubicBezTo>
                <a:cubicBezTo>
                  <a:pt x="551" y="1186"/>
                  <a:pt x="392" y="1013"/>
                  <a:pt x="483" y="877"/>
                </a:cubicBezTo>
                <a:cubicBezTo>
                  <a:pt x="574" y="741"/>
                  <a:pt x="854" y="506"/>
                  <a:pt x="1028" y="423"/>
                </a:cubicBezTo>
                <a:cubicBezTo>
                  <a:pt x="1202" y="340"/>
                  <a:pt x="1444" y="438"/>
                  <a:pt x="1527" y="378"/>
                </a:cubicBezTo>
                <a:cubicBezTo>
                  <a:pt x="1610" y="318"/>
                  <a:pt x="1580" y="120"/>
                  <a:pt x="1527" y="60"/>
                </a:cubicBezTo>
                <a:cubicBezTo>
                  <a:pt x="1474" y="0"/>
                  <a:pt x="1390" y="15"/>
                  <a:pt x="1209" y="15"/>
                </a:cubicBezTo>
                <a:cubicBezTo>
                  <a:pt x="1028" y="15"/>
                  <a:pt x="619" y="53"/>
                  <a:pt x="438" y="60"/>
                </a:cubicBezTo>
                <a:cubicBezTo>
                  <a:pt x="257" y="67"/>
                  <a:pt x="188" y="0"/>
                  <a:pt x="120"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8407" name="Line 41"/>
          <p:cNvSpPr>
            <a:spLocks noChangeShapeType="1"/>
          </p:cNvSpPr>
          <p:nvPr/>
        </p:nvSpPr>
        <p:spPr bwMode="auto">
          <a:xfrm>
            <a:off x="900113" y="4581525"/>
            <a:ext cx="6480175"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8408" name="Line 42"/>
          <p:cNvSpPr>
            <a:spLocks noChangeShapeType="1"/>
          </p:cNvSpPr>
          <p:nvPr/>
        </p:nvSpPr>
        <p:spPr bwMode="auto">
          <a:xfrm>
            <a:off x="1476375" y="5013325"/>
            <a:ext cx="4608513"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159112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03350" y="1889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59395" name="Rectangle 3"/>
          <p:cNvSpPr>
            <a:spLocks noGrp="1" noChangeArrowheads="1"/>
          </p:cNvSpPr>
          <p:nvPr>
            <p:ph type="body" idx="1"/>
          </p:nvPr>
        </p:nvSpPr>
        <p:spPr>
          <a:xfrm>
            <a:off x="323850" y="1412875"/>
            <a:ext cx="8569325"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59396"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9397"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59398"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9399"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9400"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59401" name="Oval 9"/>
          <p:cNvSpPr>
            <a:spLocks noChangeArrowheads="1"/>
          </p:cNvSpPr>
          <p:nvPr/>
        </p:nvSpPr>
        <p:spPr bwMode="auto">
          <a:xfrm>
            <a:off x="5562600" y="3294063"/>
            <a:ext cx="457200" cy="457200"/>
          </a:xfrm>
          <a:prstGeom prst="ellipse">
            <a:avLst/>
          </a:prstGeom>
          <a:solidFill>
            <a:schemeClr val="accent2"/>
          </a:solidFill>
          <a:ln w="28575">
            <a:solidFill>
              <a:schemeClr val="accent1"/>
            </a:solidFill>
            <a:round/>
            <a:headEnd/>
            <a:tailEnd/>
          </a:ln>
        </p:spPr>
        <p:txBody>
          <a:bodyPr wrap="none" anchor="ctr"/>
          <a:lstStyle/>
          <a:p>
            <a:endParaRPr lang="zh-TW" altLang="en-US"/>
          </a:p>
        </p:txBody>
      </p:sp>
      <p:sp>
        <p:nvSpPr>
          <p:cNvPr id="59402" name="Oval 10"/>
          <p:cNvSpPr>
            <a:spLocks noChangeArrowheads="1"/>
          </p:cNvSpPr>
          <p:nvPr/>
        </p:nvSpPr>
        <p:spPr bwMode="auto">
          <a:xfrm>
            <a:off x="3886200" y="32940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cxnSp>
        <p:nvCxnSpPr>
          <p:cNvPr id="59403" name="AutoShape 11"/>
          <p:cNvCxnSpPr>
            <a:cxnSpLocks noChangeShapeType="1"/>
            <a:stCxn id="59396" idx="6"/>
            <a:endCxn id="59397"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9404" name="AutoShape 12"/>
          <p:cNvCxnSpPr>
            <a:cxnSpLocks noChangeShapeType="1"/>
            <a:stCxn id="59397" idx="6"/>
            <a:endCxn id="59398"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9405" name="AutoShape 13"/>
          <p:cNvCxnSpPr>
            <a:cxnSpLocks noChangeShapeType="1"/>
            <a:stCxn id="59398" idx="3"/>
            <a:endCxn id="59401"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9406" name="AutoShape 14"/>
          <p:cNvCxnSpPr>
            <a:cxnSpLocks noChangeShapeType="1"/>
            <a:stCxn id="59401" idx="2"/>
            <a:endCxn id="59402"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9407" name="AutoShape 15"/>
          <p:cNvCxnSpPr>
            <a:cxnSpLocks noChangeShapeType="1"/>
            <a:stCxn id="59402" idx="0"/>
            <a:endCxn id="59396"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9408" name="AutoShape 16"/>
          <p:cNvCxnSpPr>
            <a:cxnSpLocks noChangeShapeType="1"/>
            <a:stCxn id="59396" idx="5"/>
            <a:endCxn id="59401"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9409" name="AutoShape 17"/>
          <p:cNvCxnSpPr>
            <a:cxnSpLocks noChangeShapeType="1"/>
            <a:stCxn id="59401" idx="0"/>
            <a:endCxn id="59397"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59410" name="AutoShape 18"/>
          <p:cNvCxnSpPr>
            <a:cxnSpLocks noChangeShapeType="1"/>
            <a:stCxn id="59401" idx="6"/>
            <a:endCxn id="59399" idx="2"/>
          </p:cNvCxnSpPr>
          <p:nvPr/>
        </p:nvCxnSpPr>
        <p:spPr bwMode="auto">
          <a:xfrm>
            <a:off x="6034088" y="3522663"/>
            <a:ext cx="1190625" cy="0"/>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59411" name="AutoShape 19"/>
          <p:cNvCxnSpPr>
            <a:cxnSpLocks noChangeShapeType="1"/>
            <a:stCxn id="59399" idx="0"/>
            <a:endCxn id="59398"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59412" name="AutoShape 20"/>
          <p:cNvCxnSpPr>
            <a:cxnSpLocks noChangeShapeType="1"/>
            <a:stCxn id="59398" idx="5"/>
            <a:endCxn id="59400"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59413" name="AutoShape 21"/>
          <p:cNvCxnSpPr>
            <a:cxnSpLocks noChangeShapeType="1"/>
            <a:stCxn id="59399" idx="7"/>
            <a:endCxn id="59400"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59414"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59415"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59416"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59417"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59418"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59419" name="Text Box 27"/>
          <p:cNvSpPr txBox="1">
            <a:spLocks noChangeArrowheads="1"/>
          </p:cNvSpPr>
          <p:nvPr/>
        </p:nvSpPr>
        <p:spPr bwMode="auto">
          <a:xfrm>
            <a:off x="6443663"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59420"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59421"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59422"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59423"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59424"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59425" name="Rectangle 35"/>
          <p:cNvSpPr>
            <a:spLocks noChangeArrowheads="1"/>
          </p:cNvSpPr>
          <p:nvPr/>
        </p:nvSpPr>
        <p:spPr bwMode="auto">
          <a:xfrm>
            <a:off x="900113"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9426" name="Text Box 36"/>
          <p:cNvSpPr txBox="1">
            <a:spLocks noChangeArrowheads="1"/>
          </p:cNvSpPr>
          <p:nvPr/>
        </p:nvSpPr>
        <p:spPr bwMode="auto">
          <a:xfrm>
            <a:off x="6084888" y="3068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59427" name="Text Box 37"/>
          <p:cNvSpPr txBox="1">
            <a:spLocks noChangeArrowheads="1"/>
          </p:cNvSpPr>
          <p:nvPr/>
        </p:nvSpPr>
        <p:spPr bwMode="auto">
          <a:xfrm>
            <a:off x="6804025" y="3043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59428" name="Oval 39"/>
          <p:cNvSpPr>
            <a:spLocks noChangeArrowheads="1"/>
          </p:cNvSpPr>
          <p:nvPr/>
        </p:nvSpPr>
        <p:spPr bwMode="auto">
          <a:xfrm>
            <a:off x="5508625" y="3068638"/>
            <a:ext cx="576263" cy="792162"/>
          </a:xfrm>
          <a:prstGeom prst="ellipse">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9429" name="Freeform 40"/>
          <p:cNvSpPr>
            <a:spLocks/>
          </p:cNvSpPr>
          <p:nvPr/>
        </p:nvSpPr>
        <p:spPr bwMode="auto">
          <a:xfrm>
            <a:off x="6983413" y="1700213"/>
            <a:ext cx="1801812" cy="2220912"/>
          </a:xfrm>
          <a:custGeom>
            <a:avLst/>
            <a:gdLst>
              <a:gd name="T0" fmla="*/ 159 w 1135"/>
              <a:gd name="T1" fmla="*/ 0 h 1399"/>
              <a:gd name="T2" fmla="*/ 23 w 1135"/>
              <a:gd name="T3" fmla="*/ 318 h 1399"/>
              <a:gd name="T4" fmla="*/ 114 w 1135"/>
              <a:gd name="T5" fmla="*/ 817 h 1399"/>
              <a:gd name="T6" fmla="*/ 69 w 1135"/>
              <a:gd name="T7" fmla="*/ 1225 h 1399"/>
              <a:gd name="T8" fmla="*/ 341 w 1135"/>
              <a:gd name="T9" fmla="*/ 1361 h 1399"/>
              <a:gd name="T10" fmla="*/ 930 w 1135"/>
              <a:gd name="T11" fmla="*/ 998 h 1399"/>
              <a:gd name="T12" fmla="*/ 1112 w 1135"/>
              <a:gd name="T13" fmla="*/ 726 h 1399"/>
              <a:gd name="T14" fmla="*/ 976 w 1135"/>
              <a:gd name="T15" fmla="*/ 318 h 1399"/>
              <a:gd name="T16" fmla="*/ 159 w 1135"/>
              <a:gd name="T17" fmla="*/ 0 h 1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5"/>
              <a:gd name="T28" fmla="*/ 0 h 1399"/>
              <a:gd name="T29" fmla="*/ 1135 w 1135"/>
              <a:gd name="T30" fmla="*/ 1399 h 1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 h="1399">
                <a:moveTo>
                  <a:pt x="159" y="0"/>
                </a:moveTo>
                <a:cubicBezTo>
                  <a:pt x="0" y="0"/>
                  <a:pt x="30" y="182"/>
                  <a:pt x="23" y="318"/>
                </a:cubicBezTo>
                <a:cubicBezTo>
                  <a:pt x="16" y="454"/>
                  <a:pt x="106" y="666"/>
                  <a:pt x="114" y="817"/>
                </a:cubicBezTo>
                <a:cubicBezTo>
                  <a:pt x="122" y="968"/>
                  <a:pt x="31" y="1134"/>
                  <a:pt x="69" y="1225"/>
                </a:cubicBezTo>
                <a:cubicBezTo>
                  <a:pt x="107" y="1316"/>
                  <a:pt x="198" y="1399"/>
                  <a:pt x="341" y="1361"/>
                </a:cubicBezTo>
                <a:cubicBezTo>
                  <a:pt x="484" y="1323"/>
                  <a:pt x="802" y="1104"/>
                  <a:pt x="930" y="998"/>
                </a:cubicBezTo>
                <a:cubicBezTo>
                  <a:pt x="1058" y="892"/>
                  <a:pt x="1104" y="839"/>
                  <a:pt x="1112" y="726"/>
                </a:cubicBezTo>
                <a:cubicBezTo>
                  <a:pt x="1120" y="613"/>
                  <a:pt x="1135" y="439"/>
                  <a:pt x="976" y="318"/>
                </a:cubicBezTo>
                <a:cubicBezTo>
                  <a:pt x="817" y="197"/>
                  <a:pt x="318" y="0"/>
                  <a:pt x="159" y="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9430" name="Freeform 41"/>
          <p:cNvSpPr>
            <a:spLocks/>
          </p:cNvSpPr>
          <p:nvPr/>
        </p:nvSpPr>
        <p:spPr bwMode="auto">
          <a:xfrm>
            <a:off x="3660775" y="1628775"/>
            <a:ext cx="2555875" cy="2232025"/>
          </a:xfrm>
          <a:custGeom>
            <a:avLst/>
            <a:gdLst>
              <a:gd name="T0" fmla="*/ 120 w 1610"/>
              <a:gd name="T1" fmla="*/ 60 h 1330"/>
              <a:gd name="T2" fmla="*/ 30 w 1610"/>
              <a:gd name="T3" fmla="*/ 423 h 1330"/>
              <a:gd name="T4" fmla="*/ 75 w 1610"/>
              <a:gd name="T5" fmla="*/ 1194 h 1330"/>
              <a:gd name="T6" fmla="*/ 483 w 1610"/>
              <a:gd name="T7" fmla="*/ 1239 h 1330"/>
              <a:gd name="T8" fmla="*/ 483 w 1610"/>
              <a:gd name="T9" fmla="*/ 877 h 1330"/>
              <a:gd name="T10" fmla="*/ 1028 w 1610"/>
              <a:gd name="T11" fmla="*/ 423 h 1330"/>
              <a:gd name="T12" fmla="*/ 1527 w 1610"/>
              <a:gd name="T13" fmla="*/ 378 h 1330"/>
              <a:gd name="T14" fmla="*/ 1527 w 1610"/>
              <a:gd name="T15" fmla="*/ 60 h 1330"/>
              <a:gd name="T16" fmla="*/ 1209 w 1610"/>
              <a:gd name="T17" fmla="*/ 15 h 1330"/>
              <a:gd name="T18" fmla="*/ 438 w 1610"/>
              <a:gd name="T19" fmla="*/ 60 h 1330"/>
              <a:gd name="T20" fmla="*/ 120 w 1610"/>
              <a:gd name="T21" fmla="*/ 60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0"/>
              <a:gd name="T34" fmla="*/ 0 h 1330"/>
              <a:gd name="T35" fmla="*/ 1610 w 1610"/>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0" h="1330">
                <a:moveTo>
                  <a:pt x="120" y="60"/>
                </a:moveTo>
                <a:cubicBezTo>
                  <a:pt x="52" y="120"/>
                  <a:pt x="37" y="234"/>
                  <a:pt x="30" y="423"/>
                </a:cubicBezTo>
                <a:cubicBezTo>
                  <a:pt x="23" y="612"/>
                  <a:pt x="0" y="1058"/>
                  <a:pt x="75" y="1194"/>
                </a:cubicBezTo>
                <a:cubicBezTo>
                  <a:pt x="150" y="1330"/>
                  <a:pt x="415" y="1292"/>
                  <a:pt x="483" y="1239"/>
                </a:cubicBezTo>
                <a:cubicBezTo>
                  <a:pt x="551" y="1186"/>
                  <a:pt x="392" y="1013"/>
                  <a:pt x="483" y="877"/>
                </a:cubicBezTo>
                <a:cubicBezTo>
                  <a:pt x="574" y="741"/>
                  <a:pt x="854" y="506"/>
                  <a:pt x="1028" y="423"/>
                </a:cubicBezTo>
                <a:cubicBezTo>
                  <a:pt x="1202" y="340"/>
                  <a:pt x="1444" y="438"/>
                  <a:pt x="1527" y="378"/>
                </a:cubicBezTo>
                <a:cubicBezTo>
                  <a:pt x="1610" y="318"/>
                  <a:pt x="1580" y="120"/>
                  <a:pt x="1527" y="60"/>
                </a:cubicBezTo>
                <a:cubicBezTo>
                  <a:pt x="1474" y="0"/>
                  <a:pt x="1390" y="15"/>
                  <a:pt x="1209" y="15"/>
                </a:cubicBezTo>
                <a:cubicBezTo>
                  <a:pt x="1028" y="15"/>
                  <a:pt x="619" y="53"/>
                  <a:pt x="438" y="60"/>
                </a:cubicBezTo>
                <a:cubicBezTo>
                  <a:pt x="257" y="67"/>
                  <a:pt x="188" y="0"/>
                  <a:pt x="120"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59431" name="Line 42"/>
          <p:cNvSpPr>
            <a:spLocks noChangeShapeType="1"/>
          </p:cNvSpPr>
          <p:nvPr/>
        </p:nvSpPr>
        <p:spPr bwMode="auto">
          <a:xfrm>
            <a:off x="971550" y="4508500"/>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9432" name="Line 43"/>
          <p:cNvSpPr>
            <a:spLocks noChangeShapeType="1"/>
          </p:cNvSpPr>
          <p:nvPr/>
        </p:nvSpPr>
        <p:spPr bwMode="auto">
          <a:xfrm>
            <a:off x="1476375" y="4941888"/>
            <a:ext cx="467995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2648355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31913"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0419" name="Rectangle 3"/>
          <p:cNvSpPr>
            <a:spLocks noGrp="1" noChangeArrowheads="1"/>
          </p:cNvSpPr>
          <p:nvPr>
            <p:ph type="body" idx="1"/>
          </p:nvPr>
        </p:nvSpPr>
        <p:spPr>
          <a:xfrm>
            <a:off x="250825" y="1412875"/>
            <a:ext cx="8569325"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0420"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60421"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60422"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0423"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0424"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0425"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0426" name="Oval 10"/>
          <p:cNvSpPr>
            <a:spLocks noChangeArrowheads="1"/>
          </p:cNvSpPr>
          <p:nvPr/>
        </p:nvSpPr>
        <p:spPr bwMode="auto">
          <a:xfrm>
            <a:off x="3886200" y="32940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cxnSp>
        <p:nvCxnSpPr>
          <p:cNvPr id="60427" name="AutoShape 11"/>
          <p:cNvCxnSpPr>
            <a:cxnSpLocks noChangeShapeType="1"/>
            <a:stCxn id="60420" idx="6"/>
            <a:endCxn id="60421"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0428" name="AutoShape 12"/>
          <p:cNvCxnSpPr>
            <a:cxnSpLocks noChangeShapeType="1"/>
            <a:stCxn id="60421" idx="6"/>
            <a:endCxn id="60422"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0429" name="AutoShape 13"/>
          <p:cNvCxnSpPr>
            <a:cxnSpLocks noChangeShapeType="1"/>
            <a:stCxn id="60422" idx="3"/>
            <a:endCxn id="60425"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0430" name="AutoShape 14"/>
          <p:cNvCxnSpPr>
            <a:cxnSpLocks noChangeShapeType="1"/>
            <a:stCxn id="60425" idx="2"/>
            <a:endCxn id="60426"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0431" name="AutoShape 15"/>
          <p:cNvCxnSpPr>
            <a:cxnSpLocks noChangeShapeType="1"/>
            <a:stCxn id="60426" idx="0"/>
            <a:endCxn id="60420"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0432" name="AutoShape 16"/>
          <p:cNvCxnSpPr>
            <a:cxnSpLocks noChangeShapeType="1"/>
            <a:stCxn id="60420" idx="5"/>
            <a:endCxn id="60425" idx="1"/>
          </p:cNvCxnSpPr>
          <p:nvPr/>
        </p:nvCxnSpPr>
        <p:spPr bwMode="auto">
          <a:xfrm>
            <a:off x="42767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0433" name="AutoShape 17"/>
          <p:cNvCxnSpPr>
            <a:cxnSpLocks noChangeShapeType="1"/>
            <a:stCxn id="60425" idx="0"/>
            <a:endCxn id="60421"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0434" name="AutoShape 18"/>
          <p:cNvCxnSpPr>
            <a:cxnSpLocks noChangeShapeType="1"/>
            <a:stCxn id="60425" idx="6"/>
            <a:endCxn id="60423"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0435" name="AutoShape 19"/>
          <p:cNvCxnSpPr>
            <a:cxnSpLocks noChangeShapeType="1"/>
            <a:stCxn id="60423" idx="0"/>
            <a:endCxn id="60422"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0436" name="AutoShape 20"/>
          <p:cNvCxnSpPr>
            <a:cxnSpLocks noChangeShapeType="1"/>
            <a:stCxn id="60422" idx="5"/>
            <a:endCxn id="60424"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0437" name="AutoShape 21"/>
          <p:cNvCxnSpPr>
            <a:cxnSpLocks noChangeShapeType="1"/>
            <a:stCxn id="60423" idx="7"/>
            <a:endCxn id="60424"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0438"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0439"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0440"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0441"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0442"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0443"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0444"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60445"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0446"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14</a:t>
            </a:r>
          </a:p>
        </p:txBody>
      </p:sp>
      <p:sp>
        <p:nvSpPr>
          <p:cNvPr id="60447"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0448"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0449"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0450" name="Freeform 36"/>
          <p:cNvSpPr>
            <a:spLocks/>
          </p:cNvSpPr>
          <p:nvPr/>
        </p:nvSpPr>
        <p:spPr bwMode="auto">
          <a:xfrm>
            <a:off x="3660775" y="1628775"/>
            <a:ext cx="2555875" cy="2232025"/>
          </a:xfrm>
          <a:custGeom>
            <a:avLst/>
            <a:gdLst>
              <a:gd name="T0" fmla="*/ 120 w 1610"/>
              <a:gd name="T1" fmla="*/ 60 h 1330"/>
              <a:gd name="T2" fmla="*/ 30 w 1610"/>
              <a:gd name="T3" fmla="*/ 423 h 1330"/>
              <a:gd name="T4" fmla="*/ 75 w 1610"/>
              <a:gd name="T5" fmla="*/ 1194 h 1330"/>
              <a:gd name="T6" fmla="*/ 483 w 1610"/>
              <a:gd name="T7" fmla="*/ 1239 h 1330"/>
              <a:gd name="T8" fmla="*/ 483 w 1610"/>
              <a:gd name="T9" fmla="*/ 877 h 1330"/>
              <a:gd name="T10" fmla="*/ 1028 w 1610"/>
              <a:gd name="T11" fmla="*/ 423 h 1330"/>
              <a:gd name="T12" fmla="*/ 1527 w 1610"/>
              <a:gd name="T13" fmla="*/ 378 h 1330"/>
              <a:gd name="T14" fmla="*/ 1527 w 1610"/>
              <a:gd name="T15" fmla="*/ 60 h 1330"/>
              <a:gd name="T16" fmla="*/ 1209 w 1610"/>
              <a:gd name="T17" fmla="*/ 15 h 1330"/>
              <a:gd name="T18" fmla="*/ 438 w 1610"/>
              <a:gd name="T19" fmla="*/ 60 h 1330"/>
              <a:gd name="T20" fmla="*/ 120 w 1610"/>
              <a:gd name="T21" fmla="*/ 60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0"/>
              <a:gd name="T34" fmla="*/ 0 h 1330"/>
              <a:gd name="T35" fmla="*/ 1610 w 1610"/>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0" h="1330">
                <a:moveTo>
                  <a:pt x="120" y="60"/>
                </a:moveTo>
                <a:cubicBezTo>
                  <a:pt x="52" y="120"/>
                  <a:pt x="37" y="234"/>
                  <a:pt x="30" y="423"/>
                </a:cubicBezTo>
                <a:cubicBezTo>
                  <a:pt x="23" y="612"/>
                  <a:pt x="0" y="1058"/>
                  <a:pt x="75" y="1194"/>
                </a:cubicBezTo>
                <a:cubicBezTo>
                  <a:pt x="150" y="1330"/>
                  <a:pt x="415" y="1292"/>
                  <a:pt x="483" y="1239"/>
                </a:cubicBezTo>
                <a:cubicBezTo>
                  <a:pt x="551" y="1186"/>
                  <a:pt x="392" y="1013"/>
                  <a:pt x="483" y="877"/>
                </a:cubicBezTo>
                <a:cubicBezTo>
                  <a:pt x="574" y="741"/>
                  <a:pt x="854" y="506"/>
                  <a:pt x="1028" y="423"/>
                </a:cubicBezTo>
                <a:cubicBezTo>
                  <a:pt x="1202" y="340"/>
                  <a:pt x="1444" y="438"/>
                  <a:pt x="1527" y="378"/>
                </a:cubicBezTo>
                <a:cubicBezTo>
                  <a:pt x="1610" y="318"/>
                  <a:pt x="1580" y="120"/>
                  <a:pt x="1527" y="60"/>
                </a:cubicBezTo>
                <a:cubicBezTo>
                  <a:pt x="1474" y="0"/>
                  <a:pt x="1390" y="15"/>
                  <a:pt x="1209" y="15"/>
                </a:cubicBezTo>
                <a:cubicBezTo>
                  <a:pt x="1028" y="15"/>
                  <a:pt x="619" y="53"/>
                  <a:pt x="438" y="60"/>
                </a:cubicBezTo>
                <a:cubicBezTo>
                  <a:pt x="257" y="67"/>
                  <a:pt x="188" y="0"/>
                  <a:pt x="120"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0451" name="Freeform 37"/>
          <p:cNvSpPr>
            <a:spLocks/>
          </p:cNvSpPr>
          <p:nvPr/>
        </p:nvSpPr>
        <p:spPr bwMode="auto">
          <a:xfrm>
            <a:off x="5340350" y="1749425"/>
            <a:ext cx="3408363" cy="2122488"/>
          </a:xfrm>
          <a:custGeom>
            <a:avLst/>
            <a:gdLst>
              <a:gd name="T0" fmla="*/ 106 w 2147"/>
              <a:gd name="T1" fmla="*/ 877 h 1337"/>
              <a:gd name="T2" fmla="*/ 60 w 2147"/>
              <a:gd name="T3" fmla="*/ 1239 h 1337"/>
              <a:gd name="T4" fmla="*/ 469 w 2147"/>
              <a:gd name="T5" fmla="*/ 1239 h 1337"/>
              <a:gd name="T6" fmla="*/ 1104 w 2147"/>
              <a:gd name="T7" fmla="*/ 1239 h 1337"/>
              <a:gd name="T8" fmla="*/ 1421 w 2147"/>
              <a:gd name="T9" fmla="*/ 1330 h 1337"/>
              <a:gd name="T10" fmla="*/ 1603 w 2147"/>
              <a:gd name="T11" fmla="*/ 1194 h 1337"/>
              <a:gd name="T12" fmla="*/ 2011 w 2147"/>
              <a:gd name="T13" fmla="*/ 877 h 1337"/>
              <a:gd name="T14" fmla="*/ 2147 w 2147"/>
              <a:gd name="T15" fmla="*/ 650 h 1337"/>
              <a:gd name="T16" fmla="*/ 2011 w 2147"/>
              <a:gd name="T17" fmla="*/ 423 h 1337"/>
              <a:gd name="T18" fmla="*/ 1466 w 2147"/>
              <a:gd name="T19" fmla="*/ 60 h 1337"/>
              <a:gd name="T20" fmla="*/ 1194 w 2147"/>
              <a:gd name="T21" fmla="*/ 60 h 1337"/>
              <a:gd name="T22" fmla="*/ 831 w 2147"/>
              <a:gd name="T23" fmla="*/ 332 h 1337"/>
              <a:gd name="T24" fmla="*/ 423 w 2147"/>
              <a:gd name="T25" fmla="*/ 740 h 1337"/>
              <a:gd name="T26" fmla="*/ 106 w 2147"/>
              <a:gd name="T27" fmla="*/ 877 h 1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47"/>
              <a:gd name="T43" fmla="*/ 0 h 1337"/>
              <a:gd name="T44" fmla="*/ 2147 w 2147"/>
              <a:gd name="T45" fmla="*/ 1337 h 1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47" h="1337">
                <a:moveTo>
                  <a:pt x="106" y="877"/>
                </a:moveTo>
                <a:cubicBezTo>
                  <a:pt x="46" y="960"/>
                  <a:pt x="0" y="1179"/>
                  <a:pt x="60" y="1239"/>
                </a:cubicBezTo>
                <a:cubicBezTo>
                  <a:pt x="120" y="1299"/>
                  <a:pt x="295" y="1239"/>
                  <a:pt x="469" y="1239"/>
                </a:cubicBezTo>
                <a:cubicBezTo>
                  <a:pt x="643" y="1239"/>
                  <a:pt x="945" y="1224"/>
                  <a:pt x="1104" y="1239"/>
                </a:cubicBezTo>
                <a:cubicBezTo>
                  <a:pt x="1263" y="1254"/>
                  <a:pt x="1338" y="1337"/>
                  <a:pt x="1421" y="1330"/>
                </a:cubicBezTo>
                <a:cubicBezTo>
                  <a:pt x="1504" y="1323"/>
                  <a:pt x="1505" y="1270"/>
                  <a:pt x="1603" y="1194"/>
                </a:cubicBezTo>
                <a:cubicBezTo>
                  <a:pt x="1701" y="1118"/>
                  <a:pt x="1920" y="968"/>
                  <a:pt x="2011" y="877"/>
                </a:cubicBezTo>
                <a:cubicBezTo>
                  <a:pt x="2102" y="786"/>
                  <a:pt x="2147" y="726"/>
                  <a:pt x="2147" y="650"/>
                </a:cubicBezTo>
                <a:cubicBezTo>
                  <a:pt x="2147" y="574"/>
                  <a:pt x="2124" y="521"/>
                  <a:pt x="2011" y="423"/>
                </a:cubicBezTo>
                <a:cubicBezTo>
                  <a:pt x="1898" y="325"/>
                  <a:pt x="1602" y="120"/>
                  <a:pt x="1466" y="60"/>
                </a:cubicBezTo>
                <a:cubicBezTo>
                  <a:pt x="1330" y="0"/>
                  <a:pt x="1300" y="15"/>
                  <a:pt x="1194" y="60"/>
                </a:cubicBezTo>
                <a:cubicBezTo>
                  <a:pt x="1088" y="105"/>
                  <a:pt x="960" y="219"/>
                  <a:pt x="831" y="332"/>
                </a:cubicBezTo>
                <a:cubicBezTo>
                  <a:pt x="702" y="445"/>
                  <a:pt x="544" y="649"/>
                  <a:pt x="423" y="740"/>
                </a:cubicBezTo>
                <a:cubicBezTo>
                  <a:pt x="302" y="831"/>
                  <a:pt x="166" y="794"/>
                  <a:pt x="106" y="87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0452" name="Line 38"/>
          <p:cNvSpPr>
            <a:spLocks noChangeShapeType="1"/>
          </p:cNvSpPr>
          <p:nvPr/>
        </p:nvSpPr>
        <p:spPr bwMode="auto">
          <a:xfrm>
            <a:off x="1979613" y="5805488"/>
            <a:ext cx="5472112"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101511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58888"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1443" name="Rectangle 3"/>
          <p:cNvSpPr>
            <a:spLocks noGrp="1" noChangeArrowheads="1"/>
          </p:cNvSpPr>
          <p:nvPr>
            <p:ph type="body" idx="1"/>
          </p:nvPr>
        </p:nvSpPr>
        <p:spPr>
          <a:xfrm>
            <a:off x="323850" y="1485900"/>
            <a:ext cx="8569325" cy="489585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1444" name="Oval 4"/>
          <p:cNvSpPr>
            <a:spLocks noChangeArrowheads="1"/>
          </p:cNvSpPr>
          <p:nvPr/>
        </p:nvSpPr>
        <p:spPr bwMode="auto">
          <a:xfrm>
            <a:off x="38862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61445" name="Oval 5"/>
          <p:cNvSpPr>
            <a:spLocks noChangeArrowheads="1"/>
          </p:cNvSpPr>
          <p:nvPr/>
        </p:nvSpPr>
        <p:spPr bwMode="auto">
          <a:xfrm>
            <a:off x="5562600" y="18462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sp>
        <p:nvSpPr>
          <p:cNvPr id="61446"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1447"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1448"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1449"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1450" name="Oval 10"/>
          <p:cNvSpPr>
            <a:spLocks noChangeArrowheads="1"/>
          </p:cNvSpPr>
          <p:nvPr/>
        </p:nvSpPr>
        <p:spPr bwMode="auto">
          <a:xfrm>
            <a:off x="3886200" y="3294063"/>
            <a:ext cx="457200" cy="457200"/>
          </a:xfrm>
          <a:prstGeom prst="ellipse">
            <a:avLst/>
          </a:prstGeom>
          <a:solidFill>
            <a:srgbClr val="FFFF00"/>
          </a:solidFill>
          <a:ln w="28575">
            <a:solidFill>
              <a:schemeClr val="accent1"/>
            </a:solidFill>
            <a:round/>
            <a:headEnd/>
            <a:tailEnd/>
          </a:ln>
        </p:spPr>
        <p:txBody>
          <a:bodyPr wrap="none" anchor="ctr"/>
          <a:lstStyle/>
          <a:p>
            <a:endParaRPr lang="zh-TW" altLang="en-US"/>
          </a:p>
        </p:txBody>
      </p:sp>
      <p:cxnSp>
        <p:nvCxnSpPr>
          <p:cNvPr id="61451" name="AutoShape 11"/>
          <p:cNvCxnSpPr>
            <a:cxnSpLocks noChangeShapeType="1"/>
            <a:stCxn id="61444" idx="6"/>
            <a:endCxn id="61445"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1452" name="AutoShape 12"/>
          <p:cNvCxnSpPr>
            <a:cxnSpLocks noChangeShapeType="1"/>
            <a:stCxn id="61445" idx="6"/>
            <a:endCxn id="61446"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1453" name="AutoShape 13"/>
          <p:cNvCxnSpPr>
            <a:cxnSpLocks noChangeShapeType="1"/>
            <a:stCxn id="61446" idx="3"/>
            <a:endCxn id="61449"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1454" name="AutoShape 14"/>
          <p:cNvCxnSpPr>
            <a:cxnSpLocks noChangeShapeType="1"/>
            <a:stCxn id="61449" idx="2"/>
            <a:endCxn id="61450"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1455" name="AutoShape 15"/>
          <p:cNvCxnSpPr>
            <a:cxnSpLocks noChangeShapeType="1"/>
            <a:stCxn id="61450" idx="0"/>
            <a:endCxn id="61444"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1456" name="AutoShape 16"/>
          <p:cNvCxnSpPr>
            <a:cxnSpLocks noChangeShapeType="1"/>
            <a:stCxn id="61444" idx="5"/>
            <a:endCxn id="61449" idx="1"/>
          </p:cNvCxnSpPr>
          <p:nvPr/>
        </p:nvCxnSpPr>
        <p:spPr bwMode="auto">
          <a:xfrm>
            <a:off x="4276725" y="2251075"/>
            <a:ext cx="1352550" cy="109537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61457" name="AutoShape 17"/>
          <p:cNvCxnSpPr>
            <a:cxnSpLocks noChangeShapeType="1"/>
            <a:stCxn id="61449" idx="0"/>
            <a:endCxn id="61445"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1458" name="AutoShape 18"/>
          <p:cNvCxnSpPr>
            <a:cxnSpLocks noChangeShapeType="1"/>
            <a:stCxn id="61449" idx="6"/>
            <a:endCxn id="61447"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1459" name="AutoShape 19"/>
          <p:cNvCxnSpPr>
            <a:cxnSpLocks noChangeShapeType="1"/>
            <a:stCxn id="61447" idx="0"/>
            <a:endCxn id="61446"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1460" name="AutoShape 20"/>
          <p:cNvCxnSpPr>
            <a:cxnSpLocks noChangeShapeType="1"/>
            <a:stCxn id="61446" idx="5"/>
            <a:endCxn id="61448"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1461" name="AutoShape 21"/>
          <p:cNvCxnSpPr>
            <a:cxnSpLocks noChangeShapeType="1"/>
            <a:stCxn id="61447" idx="7"/>
            <a:endCxn id="61448"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1462"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1463"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1464"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1465"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1466"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1467"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1468"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61469"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1470"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1471"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1472"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1473" name="Text Box 33"/>
          <p:cNvSpPr txBox="1">
            <a:spLocks noChangeArrowheads="1"/>
          </p:cNvSpPr>
          <p:nvPr/>
        </p:nvSpPr>
        <p:spPr bwMode="auto">
          <a:xfrm>
            <a:off x="4222750" y="1389063"/>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b="1" i="1">
                <a:solidFill>
                  <a:schemeClr val="tx2"/>
                </a:solidFill>
                <a:latin typeface="Courier New" pitchFamily="49" charset="0"/>
              </a:rPr>
              <a:t>Run the algorithm:</a:t>
            </a:r>
          </a:p>
        </p:txBody>
      </p:sp>
      <p:sp>
        <p:nvSpPr>
          <p:cNvPr id="61474" name="Text Box 35"/>
          <p:cNvSpPr txBox="1">
            <a:spLocks noChangeArrowheads="1"/>
          </p:cNvSpPr>
          <p:nvPr/>
        </p:nvSpPr>
        <p:spPr bwMode="auto">
          <a:xfrm>
            <a:off x="4284663" y="1963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61475" name="Text Box 36"/>
          <p:cNvSpPr txBox="1">
            <a:spLocks noChangeArrowheads="1"/>
          </p:cNvSpPr>
          <p:nvPr/>
        </p:nvSpPr>
        <p:spPr bwMode="auto">
          <a:xfrm>
            <a:off x="5219700" y="2708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61476" name="Rectangle 37"/>
          <p:cNvSpPr>
            <a:spLocks noChangeArrowheads="1"/>
          </p:cNvSpPr>
          <p:nvPr/>
        </p:nvSpPr>
        <p:spPr bwMode="auto">
          <a:xfrm>
            <a:off x="900113"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77" name="Freeform 38"/>
          <p:cNvSpPr>
            <a:spLocks/>
          </p:cNvSpPr>
          <p:nvPr/>
        </p:nvSpPr>
        <p:spPr bwMode="auto">
          <a:xfrm>
            <a:off x="3660775" y="1628775"/>
            <a:ext cx="2555875" cy="2232025"/>
          </a:xfrm>
          <a:custGeom>
            <a:avLst/>
            <a:gdLst>
              <a:gd name="T0" fmla="*/ 120 w 1610"/>
              <a:gd name="T1" fmla="*/ 60 h 1330"/>
              <a:gd name="T2" fmla="*/ 30 w 1610"/>
              <a:gd name="T3" fmla="*/ 423 h 1330"/>
              <a:gd name="T4" fmla="*/ 75 w 1610"/>
              <a:gd name="T5" fmla="*/ 1194 h 1330"/>
              <a:gd name="T6" fmla="*/ 483 w 1610"/>
              <a:gd name="T7" fmla="*/ 1239 h 1330"/>
              <a:gd name="T8" fmla="*/ 483 w 1610"/>
              <a:gd name="T9" fmla="*/ 877 h 1330"/>
              <a:gd name="T10" fmla="*/ 1028 w 1610"/>
              <a:gd name="T11" fmla="*/ 423 h 1330"/>
              <a:gd name="T12" fmla="*/ 1527 w 1610"/>
              <a:gd name="T13" fmla="*/ 378 h 1330"/>
              <a:gd name="T14" fmla="*/ 1527 w 1610"/>
              <a:gd name="T15" fmla="*/ 60 h 1330"/>
              <a:gd name="T16" fmla="*/ 1209 w 1610"/>
              <a:gd name="T17" fmla="*/ 15 h 1330"/>
              <a:gd name="T18" fmla="*/ 438 w 1610"/>
              <a:gd name="T19" fmla="*/ 60 h 1330"/>
              <a:gd name="T20" fmla="*/ 120 w 1610"/>
              <a:gd name="T21" fmla="*/ 60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0"/>
              <a:gd name="T34" fmla="*/ 0 h 1330"/>
              <a:gd name="T35" fmla="*/ 1610 w 1610"/>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0" h="1330">
                <a:moveTo>
                  <a:pt x="120" y="60"/>
                </a:moveTo>
                <a:cubicBezTo>
                  <a:pt x="52" y="120"/>
                  <a:pt x="37" y="234"/>
                  <a:pt x="30" y="423"/>
                </a:cubicBezTo>
                <a:cubicBezTo>
                  <a:pt x="23" y="612"/>
                  <a:pt x="0" y="1058"/>
                  <a:pt x="75" y="1194"/>
                </a:cubicBezTo>
                <a:cubicBezTo>
                  <a:pt x="150" y="1330"/>
                  <a:pt x="415" y="1292"/>
                  <a:pt x="483" y="1239"/>
                </a:cubicBezTo>
                <a:cubicBezTo>
                  <a:pt x="551" y="1186"/>
                  <a:pt x="392" y="1013"/>
                  <a:pt x="483" y="877"/>
                </a:cubicBezTo>
                <a:cubicBezTo>
                  <a:pt x="574" y="741"/>
                  <a:pt x="854" y="506"/>
                  <a:pt x="1028" y="423"/>
                </a:cubicBezTo>
                <a:cubicBezTo>
                  <a:pt x="1202" y="340"/>
                  <a:pt x="1444" y="438"/>
                  <a:pt x="1527" y="378"/>
                </a:cubicBezTo>
                <a:cubicBezTo>
                  <a:pt x="1610" y="318"/>
                  <a:pt x="1580" y="120"/>
                  <a:pt x="1527" y="60"/>
                </a:cubicBezTo>
                <a:cubicBezTo>
                  <a:pt x="1474" y="0"/>
                  <a:pt x="1390" y="15"/>
                  <a:pt x="1209" y="15"/>
                </a:cubicBezTo>
                <a:cubicBezTo>
                  <a:pt x="1028" y="15"/>
                  <a:pt x="619" y="53"/>
                  <a:pt x="438" y="60"/>
                </a:cubicBezTo>
                <a:cubicBezTo>
                  <a:pt x="257" y="67"/>
                  <a:pt x="188" y="0"/>
                  <a:pt x="120" y="60"/>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1478" name="Freeform 39"/>
          <p:cNvSpPr>
            <a:spLocks/>
          </p:cNvSpPr>
          <p:nvPr/>
        </p:nvSpPr>
        <p:spPr bwMode="auto">
          <a:xfrm>
            <a:off x="5340350" y="1749425"/>
            <a:ext cx="3408363" cy="2122488"/>
          </a:xfrm>
          <a:custGeom>
            <a:avLst/>
            <a:gdLst>
              <a:gd name="T0" fmla="*/ 106 w 2147"/>
              <a:gd name="T1" fmla="*/ 877 h 1337"/>
              <a:gd name="T2" fmla="*/ 60 w 2147"/>
              <a:gd name="T3" fmla="*/ 1239 h 1337"/>
              <a:gd name="T4" fmla="*/ 469 w 2147"/>
              <a:gd name="T5" fmla="*/ 1239 h 1337"/>
              <a:gd name="T6" fmla="*/ 1104 w 2147"/>
              <a:gd name="T7" fmla="*/ 1239 h 1337"/>
              <a:gd name="T8" fmla="*/ 1421 w 2147"/>
              <a:gd name="T9" fmla="*/ 1330 h 1337"/>
              <a:gd name="T10" fmla="*/ 1603 w 2147"/>
              <a:gd name="T11" fmla="*/ 1194 h 1337"/>
              <a:gd name="T12" fmla="*/ 2011 w 2147"/>
              <a:gd name="T13" fmla="*/ 877 h 1337"/>
              <a:gd name="T14" fmla="*/ 2147 w 2147"/>
              <a:gd name="T15" fmla="*/ 650 h 1337"/>
              <a:gd name="T16" fmla="*/ 2011 w 2147"/>
              <a:gd name="T17" fmla="*/ 423 h 1337"/>
              <a:gd name="T18" fmla="*/ 1466 w 2147"/>
              <a:gd name="T19" fmla="*/ 60 h 1337"/>
              <a:gd name="T20" fmla="*/ 1194 w 2147"/>
              <a:gd name="T21" fmla="*/ 60 h 1337"/>
              <a:gd name="T22" fmla="*/ 831 w 2147"/>
              <a:gd name="T23" fmla="*/ 332 h 1337"/>
              <a:gd name="T24" fmla="*/ 423 w 2147"/>
              <a:gd name="T25" fmla="*/ 740 h 1337"/>
              <a:gd name="T26" fmla="*/ 106 w 2147"/>
              <a:gd name="T27" fmla="*/ 877 h 1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47"/>
              <a:gd name="T43" fmla="*/ 0 h 1337"/>
              <a:gd name="T44" fmla="*/ 2147 w 2147"/>
              <a:gd name="T45" fmla="*/ 1337 h 1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47" h="1337">
                <a:moveTo>
                  <a:pt x="106" y="877"/>
                </a:moveTo>
                <a:cubicBezTo>
                  <a:pt x="46" y="960"/>
                  <a:pt x="0" y="1179"/>
                  <a:pt x="60" y="1239"/>
                </a:cubicBezTo>
                <a:cubicBezTo>
                  <a:pt x="120" y="1299"/>
                  <a:pt x="295" y="1239"/>
                  <a:pt x="469" y="1239"/>
                </a:cubicBezTo>
                <a:cubicBezTo>
                  <a:pt x="643" y="1239"/>
                  <a:pt x="945" y="1224"/>
                  <a:pt x="1104" y="1239"/>
                </a:cubicBezTo>
                <a:cubicBezTo>
                  <a:pt x="1263" y="1254"/>
                  <a:pt x="1338" y="1337"/>
                  <a:pt x="1421" y="1330"/>
                </a:cubicBezTo>
                <a:cubicBezTo>
                  <a:pt x="1504" y="1323"/>
                  <a:pt x="1505" y="1270"/>
                  <a:pt x="1603" y="1194"/>
                </a:cubicBezTo>
                <a:cubicBezTo>
                  <a:pt x="1701" y="1118"/>
                  <a:pt x="1920" y="968"/>
                  <a:pt x="2011" y="877"/>
                </a:cubicBezTo>
                <a:cubicBezTo>
                  <a:pt x="2102" y="786"/>
                  <a:pt x="2147" y="726"/>
                  <a:pt x="2147" y="650"/>
                </a:cubicBezTo>
                <a:cubicBezTo>
                  <a:pt x="2147" y="574"/>
                  <a:pt x="2124" y="521"/>
                  <a:pt x="2011" y="423"/>
                </a:cubicBezTo>
                <a:cubicBezTo>
                  <a:pt x="1898" y="325"/>
                  <a:pt x="1602" y="120"/>
                  <a:pt x="1466" y="60"/>
                </a:cubicBezTo>
                <a:cubicBezTo>
                  <a:pt x="1330" y="0"/>
                  <a:pt x="1300" y="15"/>
                  <a:pt x="1194" y="60"/>
                </a:cubicBezTo>
                <a:cubicBezTo>
                  <a:pt x="1088" y="105"/>
                  <a:pt x="960" y="219"/>
                  <a:pt x="831" y="332"/>
                </a:cubicBezTo>
                <a:cubicBezTo>
                  <a:pt x="702" y="445"/>
                  <a:pt x="544" y="649"/>
                  <a:pt x="423" y="740"/>
                </a:cubicBezTo>
                <a:cubicBezTo>
                  <a:pt x="302" y="831"/>
                  <a:pt x="166" y="794"/>
                  <a:pt x="106" y="877"/>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1479" name="Line 40"/>
          <p:cNvSpPr>
            <a:spLocks noChangeShapeType="1"/>
          </p:cNvSpPr>
          <p:nvPr/>
        </p:nvSpPr>
        <p:spPr bwMode="auto">
          <a:xfrm>
            <a:off x="971550" y="4581525"/>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61480" name="Line 41"/>
          <p:cNvSpPr>
            <a:spLocks noChangeShapeType="1"/>
          </p:cNvSpPr>
          <p:nvPr/>
        </p:nvSpPr>
        <p:spPr bwMode="auto">
          <a:xfrm>
            <a:off x="1547813" y="5013325"/>
            <a:ext cx="467995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673474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76375"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2467" name="Rectangle 3"/>
          <p:cNvSpPr>
            <a:spLocks noGrp="1" noChangeArrowheads="1"/>
          </p:cNvSpPr>
          <p:nvPr>
            <p:ph type="body" idx="1"/>
          </p:nvPr>
        </p:nvSpPr>
        <p:spPr>
          <a:xfrm>
            <a:off x="250825" y="1484313"/>
            <a:ext cx="8642350"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2468"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69"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70"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71"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72"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73"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2474"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2475" name="AutoShape 11"/>
          <p:cNvCxnSpPr>
            <a:cxnSpLocks noChangeShapeType="1"/>
            <a:stCxn id="62468" idx="6"/>
            <a:endCxn id="62469"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2476" name="AutoShape 12"/>
          <p:cNvCxnSpPr>
            <a:cxnSpLocks noChangeShapeType="1"/>
            <a:stCxn id="62469" idx="6"/>
            <a:endCxn id="62470"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2477" name="AutoShape 13"/>
          <p:cNvCxnSpPr>
            <a:cxnSpLocks noChangeShapeType="1"/>
            <a:stCxn id="62470" idx="3"/>
            <a:endCxn id="62473" idx="7"/>
          </p:cNvCxnSpPr>
          <p:nvPr/>
        </p:nvCxnSpPr>
        <p:spPr bwMode="auto">
          <a:xfrm flipH="1">
            <a:off x="5953125" y="2251075"/>
            <a:ext cx="1352550" cy="1095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2478" name="AutoShape 14"/>
          <p:cNvCxnSpPr>
            <a:cxnSpLocks noChangeShapeType="1"/>
            <a:stCxn id="62473" idx="2"/>
            <a:endCxn id="62474"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2479" name="AutoShape 15"/>
          <p:cNvCxnSpPr>
            <a:cxnSpLocks noChangeShapeType="1"/>
            <a:stCxn id="62474" idx="0"/>
            <a:endCxn id="62468"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2480" name="AutoShape 16"/>
          <p:cNvCxnSpPr>
            <a:cxnSpLocks noChangeShapeType="1"/>
            <a:stCxn id="62468" idx="5"/>
            <a:endCxn id="62473"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2481" name="AutoShape 17"/>
          <p:cNvCxnSpPr>
            <a:cxnSpLocks noChangeShapeType="1"/>
            <a:stCxn id="62473" idx="0"/>
            <a:endCxn id="62469"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2482" name="AutoShape 18"/>
          <p:cNvCxnSpPr>
            <a:cxnSpLocks noChangeShapeType="1"/>
            <a:stCxn id="62473" idx="6"/>
            <a:endCxn id="62471"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2483" name="AutoShape 19"/>
          <p:cNvCxnSpPr>
            <a:cxnSpLocks noChangeShapeType="1"/>
            <a:stCxn id="62471" idx="0"/>
            <a:endCxn id="62470"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2484" name="AutoShape 20"/>
          <p:cNvCxnSpPr>
            <a:cxnSpLocks noChangeShapeType="1"/>
            <a:stCxn id="62470" idx="5"/>
            <a:endCxn id="62472"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2485" name="AutoShape 21"/>
          <p:cNvCxnSpPr>
            <a:cxnSpLocks noChangeShapeType="1"/>
            <a:stCxn id="62471" idx="7"/>
            <a:endCxn id="62472"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2486"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2487"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2488"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2489"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2490"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2491"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2492"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17</a:t>
            </a:r>
          </a:p>
        </p:txBody>
      </p:sp>
      <p:sp>
        <p:nvSpPr>
          <p:cNvPr id="62493"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2494"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2495"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2496"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2497"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2498"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2499" name="Line 37"/>
          <p:cNvSpPr>
            <a:spLocks noChangeShapeType="1"/>
          </p:cNvSpPr>
          <p:nvPr/>
        </p:nvSpPr>
        <p:spPr bwMode="auto">
          <a:xfrm>
            <a:off x="1908175" y="5876925"/>
            <a:ext cx="5616575"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1166506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403350"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3491" name="Rectangle 3"/>
          <p:cNvSpPr>
            <a:spLocks noGrp="1" noChangeArrowheads="1"/>
          </p:cNvSpPr>
          <p:nvPr>
            <p:ph type="body" idx="1"/>
          </p:nvPr>
        </p:nvSpPr>
        <p:spPr>
          <a:xfrm>
            <a:off x="250825" y="1484313"/>
            <a:ext cx="8569325"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3492"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3"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4"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5"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6"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7"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3498"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3499" name="AutoShape 11"/>
          <p:cNvCxnSpPr>
            <a:cxnSpLocks noChangeShapeType="1"/>
            <a:stCxn id="63492" idx="6"/>
            <a:endCxn id="63493"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3500" name="AutoShape 12"/>
          <p:cNvCxnSpPr>
            <a:cxnSpLocks noChangeShapeType="1"/>
            <a:stCxn id="63493" idx="6"/>
            <a:endCxn id="63494" idx="2"/>
          </p:cNvCxnSpPr>
          <p:nvPr/>
        </p:nvCxnSpPr>
        <p:spPr bwMode="auto">
          <a:xfrm>
            <a:off x="6034088" y="20748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3501" name="AutoShape 13"/>
          <p:cNvCxnSpPr>
            <a:cxnSpLocks noChangeShapeType="1"/>
            <a:stCxn id="63494" idx="3"/>
            <a:endCxn id="63497" idx="7"/>
          </p:cNvCxnSpPr>
          <p:nvPr/>
        </p:nvCxnSpPr>
        <p:spPr bwMode="auto">
          <a:xfrm flipH="1">
            <a:off x="5953125" y="2251075"/>
            <a:ext cx="1352550" cy="109537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63502" name="AutoShape 14"/>
          <p:cNvCxnSpPr>
            <a:cxnSpLocks noChangeShapeType="1"/>
            <a:stCxn id="63497" idx="2"/>
            <a:endCxn id="63498"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3503" name="AutoShape 15"/>
          <p:cNvCxnSpPr>
            <a:cxnSpLocks noChangeShapeType="1"/>
            <a:stCxn id="63498" idx="0"/>
            <a:endCxn id="63492"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3504" name="AutoShape 16"/>
          <p:cNvCxnSpPr>
            <a:cxnSpLocks noChangeShapeType="1"/>
            <a:stCxn id="63492" idx="5"/>
            <a:endCxn id="63497"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3505" name="AutoShape 17"/>
          <p:cNvCxnSpPr>
            <a:cxnSpLocks noChangeShapeType="1"/>
            <a:stCxn id="63497" idx="0"/>
            <a:endCxn id="63493"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3506" name="AutoShape 18"/>
          <p:cNvCxnSpPr>
            <a:cxnSpLocks noChangeShapeType="1"/>
            <a:stCxn id="63497" idx="6"/>
            <a:endCxn id="63495"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3507" name="AutoShape 19"/>
          <p:cNvCxnSpPr>
            <a:cxnSpLocks noChangeShapeType="1"/>
            <a:stCxn id="63495" idx="0"/>
            <a:endCxn id="63494"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3508" name="AutoShape 20"/>
          <p:cNvCxnSpPr>
            <a:cxnSpLocks noChangeShapeType="1"/>
            <a:stCxn id="63494" idx="5"/>
            <a:endCxn id="63496"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3509" name="AutoShape 21"/>
          <p:cNvCxnSpPr>
            <a:cxnSpLocks noChangeShapeType="1"/>
            <a:stCxn id="63495" idx="7"/>
            <a:endCxn id="63496"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3510"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3511"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3512"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3513"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3514"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3515"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3516" name="Text Box 28"/>
          <p:cNvSpPr txBox="1">
            <a:spLocks noChangeArrowheads="1"/>
          </p:cNvSpPr>
          <p:nvPr/>
        </p:nvSpPr>
        <p:spPr bwMode="auto">
          <a:xfrm>
            <a:off x="6443663" y="23495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2000" b="1">
                <a:solidFill>
                  <a:schemeClr val="accent1"/>
                </a:solidFill>
                <a:latin typeface="Courier New" pitchFamily="49" charset="0"/>
              </a:rPr>
              <a:t>17</a:t>
            </a:r>
          </a:p>
        </p:txBody>
      </p:sp>
      <p:sp>
        <p:nvSpPr>
          <p:cNvPr id="63517"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3518"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3519"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3520"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3521"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3522"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3523" name="Text Box 37"/>
          <p:cNvSpPr txBox="1">
            <a:spLocks noChangeArrowheads="1"/>
          </p:cNvSpPr>
          <p:nvPr/>
        </p:nvSpPr>
        <p:spPr bwMode="auto">
          <a:xfrm>
            <a:off x="5748338" y="29003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63524" name="Text Box 38"/>
          <p:cNvSpPr txBox="1">
            <a:spLocks noChangeArrowheads="1"/>
          </p:cNvSpPr>
          <p:nvPr/>
        </p:nvSpPr>
        <p:spPr bwMode="auto">
          <a:xfrm>
            <a:off x="6877050" y="1963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63525" name="Line 39"/>
          <p:cNvSpPr>
            <a:spLocks noChangeShapeType="1"/>
          </p:cNvSpPr>
          <p:nvPr/>
        </p:nvSpPr>
        <p:spPr bwMode="auto">
          <a:xfrm>
            <a:off x="1403350" y="5013325"/>
            <a:ext cx="4681538"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63526" name="Line 40"/>
          <p:cNvSpPr>
            <a:spLocks noChangeShapeType="1"/>
          </p:cNvSpPr>
          <p:nvPr/>
        </p:nvSpPr>
        <p:spPr bwMode="auto">
          <a:xfrm>
            <a:off x="898525" y="4581525"/>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750151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58888"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4515" name="Rectangle 3"/>
          <p:cNvSpPr>
            <a:spLocks noGrp="1" noChangeArrowheads="1"/>
          </p:cNvSpPr>
          <p:nvPr>
            <p:ph type="body" idx="1"/>
          </p:nvPr>
        </p:nvSpPr>
        <p:spPr>
          <a:xfrm>
            <a:off x="280988" y="1470025"/>
            <a:ext cx="8612187" cy="4838700"/>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4516"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4517"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pPr algn="ctr"/>
            <a:endParaRPr lang="zh-TW" altLang="zh-TW"/>
          </a:p>
        </p:txBody>
      </p:sp>
      <p:sp>
        <p:nvSpPr>
          <p:cNvPr id="64518"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4519"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4520"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4521"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4522"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4523" name="AutoShape 11"/>
          <p:cNvCxnSpPr>
            <a:cxnSpLocks noChangeShapeType="1"/>
            <a:stCxn id="64516" idx="6"/>
            <a:endCxn id="64517"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4524" name="AutoShape 12"/>
          <p:cNvCxnSpPr>
            <a:cxnSpLocks noChangeShapeType="1"/>
            <a:stCxn id="64517" idx="6"/>
            <a:endCxn id="64518" idx="2"/>
          </p:cNvCxnSpPr>
          <p:nvPr/>
        </p:nvCxnSpPr>
        <p:spPr bwMode="auto">
          <a:xfrm>
            <a:off x="6034088" y="2074863"/>
            <a:ext cx="1190625" cy="0"/>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64525" name="AutoShape 13"/>
          <p:cNvCxnSpPr>
            <a:cxnSpLocks noChangeShapeType="1"/>
            <a:stCxn id="64518" idx="3"/>
            <a:endCxn id="64521" idx="7"/>
          </p:cNvCxnSpPr>
          <p:nvPr/>
        </p:nvCxnSpPr>
        <p:spPr bwMode="auto">
          <a:xfrm flipH="1">
            <a:off x="5953125" y="2251075"/>
            <a:ext cx="1352550" cy="10953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4526" name="AutoShape 14"/>
          <p:cNvCxnSpPr>
            <a:cxnSpLocks noChangeShapeType="1"/>
            <a:stCxn id="64521" idx="2"/>
            <a:endCxn id="64522" idx="6"/>
          </p:cNvCxnSpPr>
          <p:nvPr/>
        </p:nvCxnSpPr>
        <p:spPr bwMode="auto">
          <a:xfrm flipH="1">
            <a:off x="4357688" y="3522663"/>
            <a:ext cx="1190625" cy="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4527" name="AutoShape 15"/>
          <p:cNvCxnSpPr>
            <a:cxnSpLocks noChangeShapeType="1"/>
            <a:stCxn id="64522" idx="0"/>
            <a:endCxn id="64516"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4528" name="AutoShape 16"/>
          <p:cNvCxnSpPr>
            <a:cxnSpLocks noChangeShapeType="1"/>
            <a:stCxn id="64516" idx="5"/>
            <a:endCxn id="64521"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4529" name="AutoShape 17"/>
          <p:cNvCxnSpPr>
            <a:cxnSpLocks noChangeShapeType="1"/>
            <a:stCxn id="64521" idx="0"/>
            <a:endCxn id="64517"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4530" name="AutoShape 18"/>
          <p:cNvCxnSpPr>
            <a:cxnSpLocks noChangeShapeType="1"/>
            <a:stCxn id="64521" idx="6"/>
            <a:endCxn id="64519"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4531" name="AutoShape 19"/>
          <p:cNvCxnSpPr>
            <a:cxnSpLocks noChangeShapeType="1"/>
            <a:stCxn id="64519" idx="0"/>
            <a:endCxn id="64518"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4532" name="AutoShape 20"/>
          <p:cNvCxnSpPr>
            <a:cxnSpLocks noChangeShapeType="1"/>
            <a:stCxn id="64518" idx="5"/>
            <a:endCxn id="64520"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4533" name="AutoShape 21"/>
          <p:cNvCxnSpPr>
            <a:cxnSpLocks noChangeShapeType="1"/>
            <a:stCxn id="64519" idx="7"/>
            <a:endCxn id="64520"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4534"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4535" name="Text Box 23"/>
          <p:cNvSpPr txBox="1">
            <a:spLocks noChangeArrowheads="1"/>
          </p:cNvSpPr>
          <p:nvPr/>
        </p:nvSpPr>
        <p:spPr bwMode="auto">
          <a:xfrm>
            <a:off x="6372225" y="17002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4536"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4537"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4538"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4539"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4540"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2000" b="1">
                <a:solidFill>
                  <a:schemeClr val="accent1"/>
                </a:solidFill>
                <a:latin typeface="Courier New" pitchFamily="49" charset="0"/>
              </a:rPr>
              <a:t>17</a:t>
            </a:r>
          </a:p>
        </p:txBody>
      </p:sp>
      <p:sp>
        <p:nvSpPr>
          <p:cNvPr id="64541"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4542"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4543"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4544"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4545"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4546"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4547" name="Text Box 38"/>
          <p:cNvSpPr txBox="1">
            <a:spLocks noChangeArrowheads="1"/>
          </p:cNvSpPr>
          <p:nvPr/>
        </p:nvSpPr>
        <p:spPr bwMode="auto">
          <a:xfrm>
            <a:off x="5940425" y="1628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64548" name="Text Box 39"/>
          <p:cNvSpPr txBox="1">
            <a:spLocks noChangeArrowheads="1"/>
          </p:cNvSpPr>
          <p:nvPr/>
        </p:nvSpPr>
        <p:spPr bwMode="auto">
          <a:xfrm>
            <a:off x="6948488"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64549" name="Line 40"/>
          <p:cNvSpPr>
            <a:spLocks noChangeShapeType="1"/>
          </p:cNvSpPr>
          <p:nvPr/>
        </p:nvSpPr>
        <p:spPr bwMode="auto">
          <a:xfrm>
            <a:off x="1403350" y="5013325"/>
            <a:ext cx="4681538"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64550" name="Line 41"/>
          <p:cNvSpPr>
            <a:spLocks noChangeShapeType="1"/>
          </p:cNvSpPr>
          <p:nvPr/>
        </p:nvSpPr>
        <p:spPr bwMode="auto">
          <a:xfrm>
            <a:off x="898525" y="4581525"/>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3727829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Descriptions(2/3)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Qin Shi Huang undertook gigantic projects, including the first version of the </a:t>
            </a:r>
            <a:r>
              <a:rPr lang="en-US" altLang="zh-TW" sz="2400" u="sng" dirty="0">
                <a:solidFill>
                  <a:srgbClr val="FF0000"/>
                </a:solidFill>
              </a:rPr>
              <a:t>Great Wall of China</a:t>
            </a:r>
            <a:r>
              <a:rPr lang="en-US" altLang="zh-TW" sz="2400" dirty="0"/>
              <a:t>, the now famous </a:t>
            </a:r>
            <a:r>
              <a:rPr lang="en-US" altLang="zh-TW" sz="2400" dirty="0" smtClean="0"/>
              <a:t>city sized </a:t>
            </a:r>
            <a:r>
              <a:rPr lang="en-US" altLang="zh-TW" sz="2400" dirty="0"/>
              <a:t>mausoleum guarded by a life-sized Terracotta Army, and a massive national road system. </a:t>
            </a:r>
            <a:endParaRPr lang="en-US" altLang="zh-TW" sz="2400" dirty="0" smtClean="0"/>
          </a:p>
          <a:p>
            <a:pPr algn="just"/>
            <a:r>
              <a:rPr lang="en-US" altLang="zh-TW" sz="2400" dirty="0" smtClean="0"/>
              <a:t>There </a:t>
            </a:r>
            <a:r>
              <a:rPr lang="en-US" altLang="zh-TW" sz="2400" dirty="0"/>
              <a:t>is a story about the road system: </a:t>
            </a:r>
            <a:endParaRPr lang="en-US" altLang="zh-TW" sz="2400" dirty="0" smtClean="0"/>
          </a:p>
          <a:p>
            <a:pPr algn="just"/>
            <a:r>
              <a:rPr lang="en-US" altLang="zh-TW" sz="2400" dirty="0"/>
              <a:t>There were n cities in China and Qin Shi Huang wanted them all be connected by n − 1 roads, in order that he could go to every city from the capital city </a:t>
            </a:r>
            <a:r>
              <a:rPr lang="en-US" altLang="zh-TW" sz="2400" dirty="0" smtClean="0"/>
              <a:t>Xian Yang</a:t>
            </a:r>
            <a:r>
              <a:rPr lang="en-US" altLang="zh-TW" sz="2400" dirty="0"/>
              <a:t>. Although Qin Shi Huang was a tyrant, he wanted the </a:t>
            </a:r>
            <a:r>
              <a:rPr lang="en-US" altLang="zh-TW" sz="2400" u="sng" dirty="0">
                <a:solidFill>
                  <a:srgbClr val="FF0000"/>
                </a:solidFill>
              </a:rPr>
              <a:t>total length of all roads to be minimum</a:t>
            </a:r>
            <a:r>
              <a:rPr lang="en-US" altLang="zh-TW" sz="2400" dirty="0" smtClean="0"/>
              <a:t>, so </a:t>
            </a:r>
            <a:r>
              <a:rPr lang="en-US" altLang="zh-TW" sz="2400" dirty="0"/>
              <a:t>that the road system may not cost too many people’s life. </a:t>
            </a:r>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58888"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5539" name="Rectangle 3"/>
          <p:cNvSpPr>
            <a:spLocks noGrp="1" noChangeArrowheads="1"/>
          </p:cNvSpPr>
          <p:nvPr>
            <p:ph type="body" idx="1"/>
          </p:nvPr>
        </p:nvSpPr>
        <p:spPr>
          <a:xfrm>
            <a:off x="250825" y="1484313"/>
            <a:ext cx="8642350"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5540"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1"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2"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3"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4"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5"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5546"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5547" name="AutoShape 11"/>
          <p:cNvCxnSpPr>
            <a:cxnSpLocks noChangeShapeType="1"/>
            <a:stCxn id="65540" idx="6"/>
            <a:endCxn id="65541"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5548" name="AutoShape 12"/>
          <p:cNvCxnSpPr>
            <a:cxnSpLocks noChangeShapeType="1"/>
            <a:stCxn id="65541" idx="6"/>
            <a:endCxn id="65542" idx="2"/>
          </p:cNvCxnSpPr>
          <p:nvPr/>
        </p:nvCxnSpPr>
        <p:spPr bwMode="auto">
          <a:xfrm>
            <a:off x="6034088" y="2074863"/>
            <a:ext cx="1190625" cy="0"/>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5549" name="AutoShape 13"/>
          <p:cNvCxnSpPr>
            <a:cxnSpLocks noChangeShapeType="1"/>
            <a:stCxn id="65542" idx="3"/>
            <a:endCxn id="65545" idx="7"/>
          </p:cNvCxnSpPr>
          <p:nvPr/>
        </p:nvCxnSpPr>
        <p:spPr bwMode="auto">
          <a:xfrm flipH="1">
            <a:off x="5953125" y="2251075"/>
            <a:ext cx="1352550" cy="10953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5550" name="AutoShape 14"/>
          <p:cNvCxnSpPr>
            <a:cxnSpLocks noChangeShapeType="1"/>
            <a:stCxn id="65545" idx="2"/>
            <a:endCxn id="65546" idx="6"/>
          </p:cNvCxnSpPr>
          <p:nvPr/>
        </p:nvCxnSpPr>
        <p:spPr bwMode="auto">
          <a:xfrm flipH="1">
            <a:off x="4357688" y="3522663"/>
            <a:ext cx="1190625" cy="0"/>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65551" name="AutoShape 15"/>
          <p:cNvCxnSpPr>
            <a:cxnSpLocks noChangeShapeType="1"/>
            <a:stCxn id="65546" idx="0"/>
            <a:endCxn id="65540"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5552" name="AutoShape 16"/>
          <p:cNvCxnSpPr>
            <a:cxnSpLocks noChangeShapeType="1"/>
            <a:stCxn id="65540" idx="5"/>
            <a:endCxn id="65545"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5553" name="AutoShape 17"/>
          <p:cNvCxnSpPr>
            <a:cxnSpLocks noChangeShapeType="1"/>
            <a:stCxn id="65545" idx="0"/>
            <a:endCxn id="65541" idx="4"/>
          </p:cNvCxnSpPr>
          <p:nvPr/>
        </p:nvCxnSpPr>
        <p:spPr bwMode="auto">
          <a:xfrm flipV="1">
            <a:off x="5791200" y="2317750"/>
            <a:ext cx="0" cy="962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65554" name="AutoShape 18"/>
          <p:cNvCxnSpPr>
            <a:cxnSpLocks noChangeShapeType="1"/>
            <a:stCxn id="65545" idx="6"/>
            <a:endCxn id="65543"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5555" name="AutoShape 19"/>
          <p:cNvCxnSpPr>
            <a:cxnSpLocks noChangeShapeType="1"/>
            <a:stCxn id="65543" idx="0"/>
            <a:endCxn id="65542"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5556" name="AutoShape 20"/>
          <p:cNvCxnSpPr>
            <a:cxnSpLocks noChangeShapeType="1"/>
            <a:stCxn id="65542" idx="5"/>
            <a:endCxn id="65544"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5557" name="AutoShape 21"/>
          <p:cNvCxnSpPr>
            <a:cxnSpLocks noChangeShapeType="1"/>
            <a:stCxn id="65543" idx="7"/>
            <a:endCxn id="65544"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5558"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5559"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5560"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5561"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5562"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5563"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5564"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2000" b="1">
                <a:solidFill>
                  <a:schemeClr val="accent1"/>
                </a:solidFill>
                <a:latin typeface="Courier New" pitchFamily="49" charset="0"/>
              </a:rPr>
              <a:t>17</a:t>
            </a:r>
          </a:p>
        </p:txBody>
      </p:sp>
      <p:sp>
        <p:nvSpPr>
          <p:cNvPr id="65565"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25</a:t>
            </a:r>
          </a:p>
        </p:txBody>
      </p:sp>
      <p:sp>
        <p:nvSpPr>
          <p:cNvPr id="65566"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5567"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5568" name="Text Box 32"/>
          <p:cNvSpPr txBox="1">
            <a:spLocks noChangeArrowheads="1"/>
          </p:cNvSpPr>
          <p:nvPr/>
        </p:nvSpPr>
        <p:spPr bwMode="auto">
          <a:xfrm>
            <a:off x="45878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5569"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5570"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5571" name="Text Box 37"/>
          <p:cNvSpPr txBox="1">
            <a:spLocks noChangeArrowheads="1"/>
          </p:cNvSpPr>
          <p:nvPr/>
        </p:nvSpPr>
        <p:spPr bwMode="auto">
          <a:xfrm>
            <a:off x="4264025" y="3043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65572" name="Text Box 38"/>
          <p:cNvSpPr txBox="1">
            <a:spLocks noChangeArrowheads="1"/>
          </p:cNvSpPr>
          <p:nvPr/>
        </p:nvSpPr>
        <p:spPr bwMode="auto">
          <a:xfrm>
            <a:off x="5172075" y="3068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65573" name="Line 39"/>
          <p:cNvSpPr>
            <a:spLocks noChangeShapeType="1"/>
          </p:cNvSpPr>
          <p:nvPr/>
        </p:nvSpPr>
        <p:spPr bwMode="auto">
          <a:xfrm>
            <a:off x="1403350" y="5013325"/>
            <a:ext cx="4681538"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65574" name="Line 40"/>
          <p:cNvSpPr>
            <a:spLocks noChangeShapeType="1"/>
          </p:cNvSpPr>
          <p:nvPr/>
        </p:nvSpPr>
        <p:spPr bwMode="auto">
          <a:xfrm>
            <a:off x="898525" y="4581525"/>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414917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31913" y="260350"/>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6563" name="Rectangle 3"/>
          <p:cNvSpPr>
            <a:spLocks noGrp="1" noChangeArrowheads="1"/>
          </p:cNvSpPr>
          <p:nvPr>
            <p:ph type="body" idx="1"/>
          </p:nvPr>
        </p:nvSpPr>
        <p:spPr>
          <a:xfrm>
            <a:off x="250825" y="1484313"/>
            <a:ext cx="8569325" cy="4824412"/>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6564"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65"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66"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67"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68"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69"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6570"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6571" name="AutoShape 11"/>
          <p:cNvCxnSpPr>
            <a:cxnSpLocks noChangeShapeType="1"/>
            <a:stCxn id="66564" idx="6"/>
            <a:endCxn id="66565"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6572" name="AutoShape 12"/>
          <p:cNvCxnSpPr>
            <a:cxnSpLocks noChangeShapeType="1"/>
            <a:stCxn id="66565" idx="6"/>
            <a:endCxn id="66566" idx="2"/>
          </p:cNvCxnSpPr>
          <p:nvPr/>
        </p:nvCxnSpPr>
        <p:spPr bwMode="auto">
          <a:xfrm>
            <a:off x="6034088" y="2074863"/>
            <a:ext cx="1190625" cy="0"/>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6573" name="AutoShape 13"/>
          <p:cNvCxnSpPr>
            <a:cxnSpLocks noChangeShapeType="1"/>
            <a:stCxn id="66566" idx="3"/>
            <a:endCxn id="66569" idx="7"/>
          </p:cNvCxnSpPr>
          <p:nvPr/>
        </p:nvCxnSpPr>
        <p:spPr bwMode="auto">
          <a:xfrm flipH="1">
            <a:off x="5953125" y="2251075"/>
            <a:ext cx="1352550" cy="10953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6574" name="AutoShape 14"/>
          <p:cNvCxnSpPr>
            <a:cxnSpLocks noChangeShapeType="1"/>
            <a:stCxn id="66569" idx="2"/>
            <a:endCxn id="66570" idx="6"/>
          </p:cNvCxnSpPr>
          <p:nvPr/>
        </p:nvCxnSpPr>
        <p:spPr bwMode="auto">
          <a:xfrm flipH="1">
            <a:off x="4357688" y="3522663"/>
            <a:ext cx="1190625" cy="0"/>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6575" name="AutoShape 15"/>
          <p:cNvCxnSpPr>
            <a:cxnSpLocks noChangeShapeType="1"/>
            <a:stCxn id="66570" idx="0"/>
            <a:endCxn id="66564"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6576" name="AutoShape 16"/>
          <p:cNvCxnSpPr>
            <a:cxnSpLocks noChangeShapeType="1"/>
            <a:stCxn id="66564" idx="5"/>
            <a:endCxn id="66569"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6577" name="AutoShape 17"/>
          <p:cNvCxnSpPr>
            <a:cxnSpLocks noChangeShapeType="1"/>
            <a:stCxn id="66569" idx="0"/>
            <a:endCxn id="66565" idx="4"/>
          </p:cNvCxnSpPr>
          <p:nvPr/>
        </p:nvCxnSpPr>
        <p:spPr bwMode="auto">
          <a:xfrm flipV="1">
            <a:off x="5791200" y="2317750"/>
            <a:ext cx="0" cy="962025"/>
          </a:xfrm>
          <a:prstGeom prst="straightConnector1">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66578" name="AutoShape 18"/>
          <p:cNvCxnSpPr>
            <a:cxnSpLocks noChangeShapeType="1"/>
            <a:stCxn id="66569" idx="6"/>
            <a:endCxn id="66567"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6579" name="AutoShape 19"/>
          <p:cNvCxnSpPr>
            <a:cxnSpLocks noChangeShapeType="1"/>
            <a:stCxn id="66567" idx="0"/>
            <a:endCxn id="66566"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6580" name="AutoShape 20"/>
          <p:cNvCxnSpPr>
            <a:cxnSpLocks noChangeShapeType="1"/>
            <a:stCxn id="66566" idx="5"/>
            <a:endCxn id="66568"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6581" name="AutoShape 21"/>
          <p:cNvCxnSpPr>
            <a:cxnSpLocks noChangeShapeType="1"/>
            <a:stCxn id="66567" idx="7"/>
            <a:endCxn id="66568"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6582"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6583"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6584"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6585"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6586"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6587"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6588"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2000" b="1">
                <a:solidFill>
                  <a:schemeClr val="accent1"/>
                </a:solidFill>
                <a:latin typeface="Courier New" pitchFamily="49" charset="0"/>
              </a:rPr>
              <a:t>17</a:t>
            </a:r>
          </a:p>
        </p:txBody>
      </p:sp>
      <p:sp>
        <p:nvSpPr>
          <p:cNvPr id="66589"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25</a:t>
            </a:r>
          </a:p>
        </p:txBody>
      </p:sp>
      <p:sp>
        <p:nvSpPr>
          <p:cNvPr id="66590"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6591"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6592"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6593"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6594"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6595" name="Text Box 37"/>
          <p:cNvSpPr txBox="1">
            <a:spLocks noChangeArrowheads="1"/>
          </p:cNvSpPr>
          <p:nvPr/>
        </p:nvSpPr>
        <p:spPr bwMode="auto">
          <a:xfrm>
            <a:off x="5919788" y="2009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u</a:t>
            </a:r>
          </a:p>
        </p:txBody>
      </p:sp>
      <p:sp>
        <p:nvSpPr>
          <p:cNvPr id="66596" name="Text Box 38"/>
          <p:cNvSpPr txBox="1">
            <a:spLocks noChangeArrowheads="1"/>
          </p:cNvSpPr>
          <p:nvPr/>
        </p:nvSpPr>
        <p:spPr bwMode="auto">
          <a:xfrm>
            <a:off x="5795963" y="2924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solidFill>
                  <a:srgbClr val="0000FF"/>
                </a:solidFill>
              </a:rPr>
              <a:t>v</a:t>
            </a:r>
          </a:p>
        </p:txBody>
      </p:sp>
      <p:sp>
        <p:nvSpPr>
          <p:cNvPr id="66597" name="Line 39"/>
          <p:cNvSpPr>
            <a:spLocks noChangeShapeType="1"/>
          </p:cNvSpPr>
          <p:nvPr/>
        </p:nvSpPr>
        <p:spPr bwMode="auto">
          <a:xfrm>
            <a:off x="1403350" y="5013325"/>
            <a:ext cx="4681538"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66598" name="Line 40"/>
          <p:cNvSpPr>
            <a:spLocks noChangeShapeType="1"/>
          </p:cNvSpPr>
          <p:nvPr/>
        </p:nvSpPr>
        <p:spPr bwMode="auto">
          <a:xfrm>
            <a:off x="898525" y="4581525"/>
            <a:ext cx="6553200"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2820907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403350"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7587" name="Rectangle 3"/>
          <p:cNvSpPr>
            <a:spLocks noGrp="1" noChangeArrowheads="1"/>
          </p:cNvSpPr>
          <p:nvPr>
            <p:ph type="body" idx="1"/>
          </p:nvPr>
        </p:nvSpPr>
        <p:spPr>
          <a:xfrm>
            <a:off x="250825" y="1484313"/>
            <a:ext cx="8569325" cy="4897437"/>
          </a:xfrm>
          <a:solidFill>
            <a:schemeClr val="bg1"/>
          </a:solidFill>
          <a:ln w="38100">
            <a:solidFill>
              <a:schemeClr val="tx1"/>
            </a:solidFill>
            <a:miter lim="800000"/>
            <a:headEnd/>
            <a:tailEnd/>
          </a:ln>
        </p:spPr>
        <p:txBody>
          <a:bodyPr/>
          <a:lstStyle/>
          <a:p>
            <a:pPr eaLnBrk="1" hangingPunct="1">
              <a:buFont typeface="Wingdings" pitchFamily="2" charset="2"/>
              <a:buNone/>
            </a:pPr>
            <a:r>
              <a:rPr lang="en-US" altLang="zh-TW" sz="2400" smtClean="0">
                <a:latin typeface="Courier New" pitchFamily="49" charset="0"/>
              </a:rPr>
              <a:t>Kruskal()</a:t>
            </a:r>
          </a:p>
          <a:p>
            <a:pPr eaLnBrk="1" hangingPunct="1">
              <a:buFont typeface="Wingdings" pitchFamily="2" charset="2"/>
              <a:buNone/>
            </a:pPr>
            <a:r>
              <a:rPr lang="en-US" altLang="zh-TW" sz="2400" smtClean="0">
                <a:latin typeface="Courier New" pitchFamily="49" charset="0"/>
              </a:rPr>
              <a:t>{ </a:t>
            </a:r>
          </a:p>
          <a:p>
            <a:pPr eaLnBrk="1" hangingPunct="1">
              <a:buFont typeface="Wingdings" pitchFamily="2" charset="2"/>
              <a:buNone/>
            </a:pPr>
            <a:r>
              <a:rPr lang="en-US" altLang="zh-TW" sz="2400" smtClean="0">
                <a:latin typeface="Courier New" pitchFamily="49" charset="0"/>
              </a:rPr>
              <a:t>   T = </a:t>
            </a:r>
            <a:r>
              <a:rPr lang="en-US" altLang="zh-TW" sz="2400" smtClean="0">
                <a:latin typeface="Courier New" pitchFamily="49" charset="0"/>
                <a:sym typeface="Symbol" pitchFamily="18" charset="2"/>
              </a:rPr>
              <a:t></a:t>
            </a:r>
            <a:r>
              <a:rPr lang="en-US" altLang="zh-TW" sz="2400" smtClean="0">
                <a:latin typeface="Courier New" pitchFamily="49" charset="0"/>
              </a:rPr>
              <a:t>;</a:t>
            </a:r>
          </a:p>
          <a:p>
            <a:pPr eaLnBrk="1" hangingPunct="1">
              <a:buFont typeface="Wingdings" pitchFamily="2" charset="2"/>
              <a:buNone/>
            </a:pPr>
            <a:r>
              <a:rPr lang="en-US" altLang="zh-TW" sz="2400" smtClean="0">
                <a:latin typeface="Courier New" pitchFamily="49" charset="0"/>
              </a:rPr>
              <a:t>   for each v </a:t>
            </a:r>
            <a:r>
              <a:rPr lang="en-US" altLang="zh-TW" sz="2400" smtClean="0">
                <a:sym typeface="Symbol" pitchFamily="18" charset="2"/>
              </a:rPr>
              <a:t></a:t>
            </a:r>
            <a:r>
              <a:rPr lang="en-US" altLang="zh-TW" sz="2400" smtClean="0">
                <a:latin typeface="Courier New" pitchFamily="49" charset="0"/>
              </a:rPr>
              <a:t> V</a:t>
            </a:r>
          </a:p>
          <a:p>
            <a:pPr eaLnBrk="1" hangingPunct="1">
              <a:buFont typeface="Wingdings" pitchFamily="2" charset="2"/>
              <a:buNone/>
            </a:pPr>
            <a:r>
              <a:rPr lang="en-US" altLang="zh-TW" sz="2400" smtClean="0">
                <a:latin typeface="Courier New" pitchFamily="49" charset="0"/>
              </a:rPr>
              <a:t>      MakeSet(v);</a:t>
            </a:r>
          </a:p>
          <a:p>
            <a:pPr eaLnBrk="1" hangingPunct="1">
              <a:buFont typeface="Wingdings" pitchFamily="2" charset="2"/>
              <a:buNone/>
            </a:pPr>
            <a:r>
              <a:rPr lang="en-US" altLang="zh-TW" sz="2400" smtClean="0">
                <a:latin typeface="Courier New" pitchFamily="49" charset="0"/>
              </a:rPr>
              <a:t>   sort E by increasing edge weight w</a:t>
            </a:r>
          </a:p>
          <a:p>
            <a:pPr eaLnBrk="1" hangingPunct="1">
              <a:buFont typeface="Wingdings" pitchFamily="2" charset="2"/>
              <a:buNone/>
            </a:pPr>
            <a:r>
              <a:rPr lang="en-US" altLang="zh-TW" sz="2400" smtClean="0">
                <a:latin typeface="Courier New" pitchFamily="49" charset="0"/>
              </a:rPr>
              <a:t>   for each (u,v) </a:t>
            </a:r>
            <a:r>
              <a:rPr lang="en-US" altLang="zh-TW" sz="2400" smtClean="0">
                <a:latin typeface="Courier New" pitchFamily="49" charset="0"/>
                <a:sym typeface="Symbol" pitchFamily="18" charset="2"/>
              </a:rPr>
              <a:t></a:t>
            </a:r>
            <a:r>
              <a:rPr lang="en-US" altLang="zh-TW" sz="2400" smtClean="0">
                <a:latin typeface="Courier New" pitchFamily="49" charset="0"/>
              </a:rPr>
              <a:t> E (in sorted order)</a:t>
            </a:r>
          </a:p>
          <a:p>
            <a:pPr eaLnBrk="1" hangingPunct="1">
              <a:buFont typeface="Wingdings" pitchFamily="2" charset="2"/>
              <a:buNone/>
            </a:pPr>
            <a:r>
              <a:rPr lang="en-US" altLang="zh-TW" sz="2400" smtClean="0">
                <a:latin typeface="Courier New" pitchFamily="49" charset="0"/>
              </a:rPr>
              <a:t>      if FindSet(u) </a:t>
            </a:r>
            <a:r>
              <a:rPr lang="en-US" altLang="zh-TW" sz="2400" smtClean="0">
                <a:latin typeface="Courier New" pitchFamily="49" charset="0"/>
                <a:sym typeface="Symbol" pitchFamily="18" charset="2"/>
              </a:rPr>
              <a:t> FindSet(v)</a:t>
            </a:r>
          </a:p>
          <a:p>
            <a:pPr eaLnBrk="1" hangingPunct="1">
              <a:buFont typeface="Wingdings" pitchFamily="2" charset="2"/>
              <a:buNone/>
            </a:pPr>
            <a:r>
              <a:rPr lang="en-US" altLang="zh-TW" sz="2400" smtClean="0">
                <a:latin typeface="Courier New" pitchFamily="49" charset="0"/>
                <a:sym typeface="Symbol" pitchFamily="18" charset="2"/>
              </a:rPr>
              <a:t>         T = T </a:t>
            </a:r>
            <a:r>
              <a:rPr lang="en-US" altLang="zh-TW" sz="2400" smtClean="0">
                <a:latin typeface="Microsoft Sans Serif" pitchFamily="34" charset="0"/>
                <a:sym typeface="Math B" pitchFamily="2" charset="2"/>
              </a:rPr>
              <a:t>U</a:t>
            </a:r>
            <a:r>
              <a:rPr lang="en-US" altLang="zh-TW" sz="2400" smtClean="0">
                <a:latin typeface="Courier New" pitchFamily="49" charset="0"/>
                <a:sym typeface="Math B" pitchFamily="2" charset="2"/>
              </a:rPr>
              <a:t> {{u,v}};</a:t>
            </a:r>
          </a:p>
          <a:p>
            <a:pPr eaLnBrk="1" hangingPunct="1">
              <a:buFont typeface="Wingdings" pitchFamily="2" charset="2"/>
              <a:buNone/>
            </a:pPr>
            <a:r>
              <a:rPr lang="en-US" altLang="zh-TW" sz="2400" smtClean="0">
                <a:latin typeface="Courier New" pitchFamily="49" charset="0"/>
                <a:sym typeface="Math B" pitchFamily="2" charset="2"/>
              </a:rPr>
              <a:t>         Union(FindSet(u), FindSet(v));</a:t>
            </a:r>
          </a:p>
          <a:p>
            <a:pPr eaLnBrk="1" hangingPunct="1">
              <a:buFont typeface="Wingdings" pitchFamily="2" charset="2"/>
              <a:buNone/>
            </a:pPr>
            <a:r>
              <a:rPr lang="en-US" altLang="zh-TW" sz="2400" smtClean="0">
                <a:latin typeface="Courier New" pitchFamily="49" charset="0"/>
                <a:sym typeface="Math B" pitchFamily="2" charset="2"/>
              </a:rPr>
              <a:t>}</a:t>
            </a:r>
          </a:p>
        </p:txBody>
      </p:sp>
      <p:sp>
        <p:nvSpPr>
          <p:cNvPr id="67588" name="Oval 4"/>
          <p:cNvSpPr>
            <a:spLocks noChangeArrowheads="1"/>
          </p:cNvSpPr>
          <p:nvPr/>
        </p:nvSpPr>
        <p:spPr bwMode="auto">
          <a:xfrm>
            <a:off x="38862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89" name="Oval 5"/>
          <p:cNvSpPr>
            <a:spLocks noChangeArrowheads="1"/>
          </p:cNvSpPr>
          <p:nvPr/>
        </p:nvSpPr>
        <p:spPr bwMode="auto">
          <a:xfrm>
            <a:off x="55626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90" name="Oval 6"/>
          <p:cNvSpPr>
            <a:spLocks noChangeArrowheads="1"/>
          </p:cNvSpPr>
          <p:nvPr/>
        </p:nvSpPr>
        <p:spPr bwMode="auto">
          <a:xfrm>
            <a:off x="7239000" y="1846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91" name="Oval 7"/>
          <p:cNvSpPr>
            <a:spLocks noChangeArrowheads="1"/>
          </p:cNvSpPr>
          <p:nvPr/>
        </p:nvSpPr>
        <p:spPr bwMode="auto">
          <a:xfrm>
            <a:off x="72390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92" name="Oval 8"/>
          <p:cNvSpPr>
            <a:spLocks noChangeArrowheads="1"/>
          </p:cNvSpPr>
          <p:nvPr/>
        </p:nvSpPr>
        <p:spPr bwMode="auto">
          <a:xfrm>
            <a:off x="8229600" y="26082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93" name="Oval 9"/>
          <p:cNvSpPr>
            <a:spLocks noChangeArrowheads="1"/>
          </p:cNvSpPr>
          <p:nvPr/>
        </p:nvSpPr>
        <p:spPr bwMode="auto">
          <a:xfrm>
            <a:off x="55626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sp>
        <p:nvSpPr>
          <p:cNvPr id="67594" name="Oval 10"/>
          <p:cNvSpPr>
            <a:spLocks noChangeArrowheads="1"/>
          </p:cNvSpPr>
          <p:nvPr/>
        </p:nvSpPr>
        <p:spPr bwMode="auto">
          <a:xfrm>
            <a:off x="3886200" y="3294063"/>
            <a:ext cx="457200" cy="457200"/>
          </a:xfrm>
          <a:prstGeom prst="ellipse">
            <a:avLst/>
          </a:prstGeom>
          <a:solidFill>
            <a:schemeClr val="accent1"/>
          </a:solidFill>
          <a:ln w="28575">
            <a:solidFill>
              <a:schemeClr val="accent1"/>
            </a:solidFill>
            <a:round/>
            <a:headEnd/>
            <a:tailEnd/>
          </a:ln>
        </p:spPr>
        <p:txBody>
          <a:bodyPr wrap="none" anchor="ctr"/>
          <a:lstStyle/>
          <a:p>
            <a:endParaRPr lang="zh-TW" altLang="en-US"/>
          </a:p>
        </p:txBody>
      </p:sp>
      <p:cxnSp>
        <p:nvCxnSpPr>
          <p:cNvPr id="67595" name="AutoShape 11"/>
          <p:cNvCxnSpPr>
            <a:cxnSpLocks noChangeShapeType="1"/>
            <a:stCxn id="67588" idx="6"/>
            <a:endCxn id="67589" idx="2"/>
          </p:cNvCxnSpPr>
          <p:nvPr/>
        </p:nvCxnSpPr>
        <p:spPr bwMode="auto">
          <a:xfrm>
            <a:off x="4357688" y="20748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7596" name="AutoShape 12"/>
          <p:cNvCxnSpPr>
            <a:cxnSpLocks noChangeShapeType="1"/>
            <a:stCxn id="67589" idx="6"/>
            <a:endCxn id="67590" idx="2"/>
          </p:cNvCxnSpPr>
          <p:nvPr/>
        </p:nvCxnSpPr>
        <p:spPr bwMode="auto">
          <a:xfrm>
            <a:off x="6034088" y="2074863"/>
            <a:ext cx="1190625" cy="0"/>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7597" name="AutoShape 13"/>
          <p:cNvCxnSpPr>
            <a:cxnSpLocks noChangeShapeType="1"/>
            <a:stCxn id="67590" idx="3"/>
            <a:endCxn id="67593" idx="7"/>
          </p:cNvCxnSpPr>
          <p:nvPr/>
        </p:nvCxnSpPr>
        <p:spPr bwMode="auto">
          <a:xfrm flipH="1">
            <a:off x="5953125" y="2251075"/>
            <a:ext cx="1352550" cy="10953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7598" name="AutoShape 14"/>
          <p:cNvCxnSpPr>
            <a:cxnSpLocks noChangeShapeType="1"/>
            <a:stCxn id="67593" idx="2"/>
            <a:endCxn id="67594" idx="6"/>
          </p:cNvCxnSpPr>
          <p:nvPr/>
        </p:nvCxnSpPr>
        <p:spPr bwMode="auto">
          <a:xfrm flipH="1">
            <a:off x="4357688" y="3522663"/>
            <a:ext cx="1190625" cy="0"/>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7599" name="AutoShape 15"/>
          <p:cNvCxnSpPr>
            <a:cxnSpLocks noChangeShapeType="1"/>
            <a:stCxn id="67594" idx="0"/>
            <a:endCxn id="67588" idx="4"/>
          </p:cNvCxnSpPr>
          <p:nvPr/>
        </p:nvCxnSpPr>
        <p:spPr bwMode="auto">
          <a:xfrm flipV="1">
            <a:off x="41148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7600" name="AutoShape 16"/>
          <p:cNvCxnSpPr>
            <a:cxnSpLocks noChangeShapeType="1"/>
            <a:stCxn id="67588" idx="5"/>
            <a:endCxn id="67593" idx="1"/>
          </p:cNvCxnSpPr>
          <p:nvPr/>
        </p:nvCxnSpPr>
        <p:spPr bwMode="auto">
          <a:xfrm>
            <a:off x="4276725" y="2251075"/>
            <a:ext cx="1352550" cy="1095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7601" name="AutoShape 17"/>
          <p:cNvCxnSpPr>
            <a:cxnSpLocks noChangeShapeType="1"/>
            <a:stCxn id="67593" idx="0"/>
            <a:endCxn id="67589" idx="4"/>
          </p:cNvCxnSpPr>
          <p:nvPr/>
        </p:nvCxnSpPr>
        <p:spPr bwMode="auto">
          <a:xfrm flipV="1">
            <a:off x="5791200" y="2317750"/>
            <a:ext cx="0" cy="96202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7602" name="AutoShape 18"/>
          <p:cNvCxnSpPr>
            <a:cxnSpLocks noChangeShapeType="1"/>
            <a:stCxn id="67593" idx="6"/>
            <a:endCxn id="67591" idx="2"/>
          </p:cNvCxnSpPr>
          <p:nvPr/>
        </p:nvCxnSpPr>
        <p:spPr bwMode="auto">
          <a:xfrm>
            <a:off x="6034088" y="3522663"/>
            <a:ext cx="1190625" cy="0"/>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7603" name="AutoShape 19"/>
          <p:cNvCxnSpPr>
            <a:cxnSpLocks noChangeShapeType="1"/>
            <a:stCxn id="67591" idx="0"/>
            <a:endCxn id="67590" idx="4"/>
          </p:cNvCxnSpPr>
          <p:nvPr/>
        </p:nvCxnSpPr>
        <p:spPr bwMode="auto">
          <a:xfrm flipV="1">
            <a:off x="7467600" y="2317750"/>
            <a:ext cx="0" cy="96202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cxnSp>
        <p:nvCxnSpPr>
          <p:cNvPr id="67604" name="AutoShape 20"/>
          <p:cNvCxnSpPr>
            <a:cxnSpLocks noChangeShapeType="1"/>
            <a:stCxn id="67590" idx="5"/>
            <a:endCxn id="67592" idx="1"/>
          </p:cNvCxnSpPr>
          <p:nvPr/>
        </p:nvCxnSpPr>
        <p:spPr bwMode="auto">
          <a:xfrm>
            <a:off x="7629525" y="2251075"/>
            <a:ext cx="666750" cy="409575"/>
          </a:xfrm>
          <a:prstGeom prst="straightConnector1">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cxnSp>
      <p:cxnSp>
        <p:nvCxnSpPr>
          <p:cNvPr id="67605" name="AutoShape 21"/>
          <p:cNvCxnSpPr>
            <a:cxnSpLocks noChangeShapeType="1"/>
            <a:stCxn id="67591" idx="7"/>
            <a:endCxn id="67592" idx="3"/>
          </p:cNvCxnSpPr>
          <p:nvPr/>
        </p:nvCxnSpPr>
        <p:spPr bwMode="auto">
          <a:xfrm flipV="1">
            <a:off x="7629525" y="3013075"/>
            <a:ext cx="666750" cy="333375"/>
          </a:xfrm>
          <a:prstGeom prst="straightConnector1">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67606" name="Text Box 22"/>
          <p:cNvSpPr txBox="1">
            <a:spLocks noChangeArrowheads="1"/>
          </p:cNvSpPr>
          <p:nvPr/>
        </p:nvSpPr>
        <p:spPr bwMode="auto">
          <a:xfrm>
            <a:off x="4738688" y="17287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a:t>
            </a:r>
          </a:p>
        </p:txBody>
      </p:sp>
      <p:sp>
        <p:nvSpPr>
          <p:cNvPr id="67607" name="Text Box 23"/>
          <p:cNvSpPr txBox="1">
            <a:spLocks noChangeArrowheads="1"/>
          </p:cNvSpPr>
          <p:nvPr/>
        </p:nvSpPr>
        <p:spPr bwMode="auto">
          <a:xfrm>
            <a:off x="6354763" y="1738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19</a:t>
            </a:r>
          </a:p>
        </p:txBody>
      </p:sp>
      <p:sp>
        <p:nvSpPr>
          <p:cNvPr id="67608" name="Text Box 24"/>
          <p:cNvSpPr txBox="1">
            <a:spLocks noChangeArrowheads="1"/>
          </p:cNvSpPr>
          <p:nvPr/>
        </p:nvSpPr>
        <p:spPr bwMode="auto">
          <a:xfrm>
            <a:off x="7937500" y="2119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9</a:t>
            </a:r>
          </a:p>
        </p:txBody>
      </p:sp>
      <p:sp>
        <p:nvSpPr>
          <p:cNvPr id="67609" name="Text Box 25"/>
          <p:cNvSpPr txBox="1">
            <a:spLocks noChangeArrowheads="1"/>
          </p:cNvSpPr>
          <p:nvPr/>
        </p:nvSpPr>
        <p:spPr bwMode="auto">
          <a:xfrm>
            <a:off x="7939088" y="31861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a:t>
            </a:r>
          </a:p>
        </p:txBody>
      </p:sp>
      <p:sp>
        <p:nvSpPr>
          <p:cNvPr id="67610" name="Text Box 26"/>
          <p:cNvSpPr txBox="1">
            <a:spLocks noChangeArrowheads="1"/>
          </p:cNvSpPr>
          <p:nvPr/>
        </p:nvSpPr>
        <p:spPr bwMode="auto">
          <a:xfrm>
            <a:off x="7443788" y="269398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5</a:t>
            </a:r>
          </a:p>
        </p:txBody>
      </p:sp>
      <p:sp>
        <p:nvSpPr>
          <p:cNvPr id="67611" name="Text Box 27"/>
          <p:cNvSpPr txBox="1">
            <a:spLocks noChangeArrowheads="1"/>
          </p:cNvSpPr>
          <p:nvPr/>
        </p:nvSpPr>
        <p:spPr bwMode="auto">
          <a:xfrm>
            <a:off x="65690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13</a:t>
            </a:r>
          </a:p>
        </p:txBody>
      </p:sp>
      <p:sp>
        <p:nvSpPr>
          <p:cNvPr id="67612" name="Text Box 28"/>
          <p:cNvSpPr txBox="1">
            <a:spLocks noChangeArrowheads="1"/>
          </p:cNvSpPr>
          <p:nvPr/>
        </p:nvSpPr>
        <p:spPr bwMode="auto">
          <a:xfrm>
            <a:off x="652145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2000" b="1">
                <a:solidFill>
                  <a:schemeClr val="accent1"/>
                </a:solidFill>
                <a:latin typeface="Courier New" pitchFamily="49" charset="0"/>
              </a:rPr>
              <a:t>17</a:t>
            </a:r>
          </a:p>
        </p:txBody>
      </p:sp>
      <p:sp>
        <p:nvSpPr>
          <p:cNvPr id="67613" name="Text Box 29"/>
          <p:cNvSpPr txBox="1">
            <a:spLocks noChangeArrowheads="1"/>
          </p:cNvSpPr>
          <p:nvPr/>
        </p:nvSpPr>
        <p:spPr bwMode="auto">
          <a:xfrm>
            <a:off x="5745163" y="25003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25</a:t>
            </a:r>
          </a:p>
        </p:txBody>
      </p:sp>
      <p:sp>
        <p:nvSpPr>
          <p:cNvPr id="67614" name="Text Box 30"/>
          <p:cNvSpPr txBox="1">
            <a:spLocks noChangeArrowheads="1"/>
          </p:cNvSpPr>
          <p:nvPr/>
        </p:nvSpPr>
        <p:spPr bwMode="auto">
          <a:xfrm>
            <a:off x="4572000" y="2287588"/>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en-US" altLang="zh-TW" sz="2000" b="1">
                <a:solidFill>
                  <a:schemeClr val="accent1"/>
                </a:solidFill>
                <a:latin typeface="Courier New" pitchFamily="49" charset="0"/>
              </a:rPr>
              <a:t>14</a:t>
            </a:r>
          </a:p>
        </p:txBody>
      </p:sp>
      <p:sp>
        <p:nvSpPr>
          <p:cNvPr id="67615" name="Text Box 31"/>
          <p:cNvSpPr txBox="1">
            <a:spLocks noChangeArrowheads="1"/>
          </p:cNvSpPr>
          <p:nvPr/>
        </p:nvSpPr>
        <p:spPr bwMode="auto">
          <a:xfrm>
            <a:off x="3746500" y="2500313"/>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8</a:t>
            </a:r>
          </a:p>
        </p:txBody>
      </p:sp>
      <p:sp>
        <p:nvSpPr>
          <p:cNvPr id="67616" name="Text Box 32"/>
          <p:cNvSpPr txBox="1">
            <a:spLocks noChangeArrowheads="1"/>
          </p:cNvSpPr>
          <p:nvPr/>
        </p:nvSpPr>
        <p:spPr bwMode="auto">
          <a:xfrm>
            <a:off x="4511675" y="3186113"/>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solidFill>
                  <a:schemeClr val="accent1"/>
                </a:solidFill>
                <a:latin typeface="Courier New" pitchFamily="49" charset="0"/>
              </a:rPr>
              <a:t>21</a:t>
            </a:r>
          </a:p>
        </p:txBody>
      </p:sp>
      <p:sp>
        <p:nvSpPr>
          <p:cNvPr id="67617" name="Rectangle 35"/>
          <p:cNvSpPr>
            <a:spLocks noChangeArrowheads="1"/>
          </p:cNvSpPr>
          <p:nvPr/>
        </p:nvSpPr>
        <p:spPr bwMode="auto">
          <a:xfrm>
            <a:off x="827088" y="4149725"/>
            <a:ext cx="6840537" cy="1871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7618" name="Freeform 36"/>
          <p:cNvSpPr>
            <a:spLocks/>
          </p:cNvSpPr>
          <p:nvPr/>
        </p:nvSpPr>
        <p:spPr bwMode="auto">
          <a:xfrm>
            <a:off x="3611563" y="1484313"/>
            <a:ext cx="5184775" cy="2424112"/>
          </a:xfrm>
          <a:custGeom>
            <a:avLst/>
            <a:gdLst>
              <a:gd name="T0" fmla="*/ 151 w 3266"/>
              <a:gd name="T1" fmla="*/ 83 h 1428"/>
              <a:gd name="T2" fmla="*/ 106 w 3266"/>
              <a:gd name="T3" fmla="*/ 582 h 1428"/>
              <a:gd name="T4" fmla="*/ 106 w 3266"/>
              <a:gd name="T5" fmla="*/ 1307 h 1428"/>
              <a:gd name="T6" fmla="*/ 560 w 3266"/>
              <a:gd name="T7" fmla="*/ 1307 h 1428"/>
              <a:gd name="T8" fmla="*/ 1104 w 3266"/>
              <a:gd name="T9" fmla="*/ 1262 h 1428"/>
              <a:gd name="T10" fmla="*/ 1285 w 3266"/>
              <a:gd name="T11" fmla="*/ 1353 h 1428"/>
              <a:gd name="T12" fmla="*/ 1558 w 3266"/>
              <a:gd name="T13" fmla="*/ 1353 h 1428"/>
              <a:gd name="T14" fmla="*/ 2057 w 3266"/>
              <a:gd name="T15" fmla="*/ 1307 h 1428"/>
              <a:gd name="T16" fmla="*/ 2419 w 3266"/>
              <a:gd name="T17" fmla="*/ 1398 h 1428"/>
              <a:gd name="T18" fmla="*/ 2918 w 3266"/>
              <a:gd name="T19" fmla="*/ 1171 h 1428"/>
              <a:gd name="T20" fmla="*/ 3236 w 3266"/>
              <a:gd name="T21" fmla="*/ 854 h 1428"/>
              <a:gd name="T22" fmla="*/ 3100 w 3266"/>
              <a:gd name="T23" fmla="*/ 491 h 1428"/>
              <a:gd name="T24" fmla="*/ 2555 w 3266"/>
              <a:gd name="T25" fmla="*/ 128 h 1428"/>
              <a:gd name="T26" fmla="*/ 2238 w 3266"/>
              <a:gd name="T27" fmla="*/ 128 h 1428"/>
              <a:gd name="T28" fmla="*/ 1467 w 3266"/>
              <a:gd name="T29" fmla="*/ 128 h 1428"/>
              <a:gd name="T30" fmla="*/ 1013 w 3266"/>
              <a:gd name="T31" fmla="*/ 83 h 1428"/>
              <a:gd name="T32" fmla="*/ 151 w 3266"/>
              <a:gd name="T33" fmla="*/ 83 h 1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66"/>
              <a:gd name="T52" fmla="*/ 0 h 1428"/>
              <a:gd name="T53" fmla="*/ 3266 w 3266"/>
              <a:gd name="T54" fmla="*/ 1428 h 14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66" h="1428">
                <a:moveTo>
                  <a:pt x="151" y="83"/>
                </a:moveTo>
                <a:cubicBezTo>
                  <a:pt x="0" y="166"/>
                  <a:pt x="113" y="378"/>
                  <a:pt x="106" y="582"/>
                </a:cubicBezTo>
                <a:cubicBezTo>
                  <a:pt x="99" y="786"/>
                  <a:pt x="30" y="1186"/>
                  <a:pt x="106" y="1307"/>
                </a:cubicBezTo>
                <a:cubicBezTo>
                  <a:pt x="182" y="1428"/>
                  <a:pt x="394" y="1314"/>
                  <a:pt x="560" y="1307"/>
                </a:cubicBezTo>
                <a:cubicBezTo>
                  <a:pt x="726" y="1300"/>
                  <a:pt x="983" y="1254"/>
                  <a:pt x="1104" y="1262"/>
                </a:cubicBezTo>
                <a:cubicBezTo>
                  <a:pt x="1225" y="1270"/>
                  <a:pt x="1209" y="1338"/>
                  <a:pt x="1285" y="1353"/>
                </a:cubicBezTo>
                <a:cubicBezTo>
                  <a:pt x="1361" y="1368"/>
                  <a:pt x="1429" y="1361"/>
                  <a:pt x="1558" y="1353"/>
                </a:cubicBezTo>
                <a:cubicBezTo>
                  <a:pt x="1687" y="1345"/>
                  <a:pt x="1914" y="1300"/>
                  <a:pt x="2057" y="1307"/>
                </a:cubicBezTo>
                <a:cubicBezTo>
                  <a:pt x="2200" y="1314"/>
                  <a:pt x="2276" y="1421"/>
                  <a:pt x="2419" y="1398"/>
                </a:cubicBezTo>
                <a:cubicBezTo>
                  <a:pt x="2562" y="1375"/>
                  <a:pt x="2782" y="1262"/>
                  <a:pt x="2918" y="1171"/>
                </a:cubicBezTo>
                <a:cubicBezTo>
                  <a:pt x="3054" y="1080"/>
                  <a:pt x="3206" y="967"/>
                  <a:pt x="3236" y="854"/>
                </a:cubicBezTo>
                <a:cubicBezTo>
                  <a:pt x="3266" y="741"/>
                  <a:pt x="3213" y="612"/>
                  <a:pt x="3100" y="491"/>
                </a:cubicBezTo>
                <a:cubicBezTo>
                  <a:pt x="2987" y="370"/>
                  <a:pt x="2699" y="189"/>
                  <a:pt x="2555" y="128"/>
                </a:cubicBezTo>
                <a:cubicBezTo>
                  <a:pt x="2411" y="67"/>
                  <a:pt x="2419" y="128"/>
                  <a:pt x="2238" y="128"/>
                </a:cubicBezTo>
                <a:cubicBezTo>
                  <a:pt x="2057" y="128"/>
                  <a:pt x="1671" y="136"/>
                  <a:pt x="1467" y="128"/>
                </a:cubicBezTo>
                <a:cubicBezTo>
                  <a:pt x="1263" y="120"/>
                  <a:pt x="1232" y="90"/>
                  <a:pt x="1013" y="83"/>
                </a:cubicBezTo>
                <a:cubicBezTo>
                  <a:pt x="794" y="76"/>
                  <a:pt x="302" y="0"/>
                  <a:pt x="151" y="83"/>
                </a:cubicBezTo>
                <a:close/>
              </a:path>
            </a:pathLst>
          </a:cu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Tree>
    <p:extLst>
      <p:ext uri="{BB962C8B-B14F-4D97-AF65-F5344CB8AC3E}">
        <p14:creationId xmlns:p14="http://schemas.microsoft.com/office/powerpoint/2010/main" val="1258460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87450" y="404813"/>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8611" name="Rectangle 3"/>
          <p:cNvSpPr>
            <a:spLocks noChangeArrowheads="1"/>
          </p:cNvSpPr>
          <p:nvPr/>
        </p:nvSpPr>
        <p:spPr bwMode="auto">
          <a:xfrm>
            <a:off x="539750" y="1773238"/>
            <a:ext cx="8229600" cy="4895850"/>
          </a:xfrm>
          <a:prstGeom prst="rect">
            <a:avLst/>
          </a:prstGeom>
          <a:solidFill>
            <a:schemeClr val="bg1"/>
          </a:solidFill>
          <a:ln w="38100">
            <a:solidFill>
              <a:schemeClr val="tx1"/>
            </a:solidFill>
            <a:miter lim="800000"/>
            <a:headEnd/>
            <a:tailEnd/>
          </a:ln>
        </p:spPr>
        <p:txBody>
          <a:bodyPr lIns="92075" tIns="46038" rIns="92075" bIns="46038"/>
          <a:lstStyle/>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Kruskal()</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T = </a:t>
            </a:r>
            <a:r>
              <a:rPr lang="en-US" altLang="zh-TW" b="1">
                <a:solidFill>
                  <a:schemeClr val="bg2"/>
                </a:solidFill>
                <a:latin typeface="Courier New" pitchFamily="49" charset="0"/>
                <a:sym typeface="Symbol" pitchFamily="18" charset="2"/>
              </a:rPr>
              <a:t></a:t>
            </a:r>
            <a:r>
              <a:rPr lang="en-US" altLang="zh-TW" b="1">
                <a:solidFill>
                  <a:schemeClr val="bg2"/>
                </a:solidFill>
                <a:latin typeface="Courier New" pitchFamily="49" charset="0"/>
              </a:rPr>
              <a:t>;</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for each v </a:t>
            </a:r>
            <a:r>
              <a:rPr lang="en-US" altLang="zh-TW" b="1">
                <a:solidFill>
                  <a:schemeClr val="bg2"/>
                </a:solidFill>
                <a:sym typeface="Symbol" pitchFamily="18" charset="2"/>
              </a:rPr>
              <a:t></a:t>
            </a:r>
            <a:r>
              <a:rPr lang="en-US" altLang="zh-TW" b="1">
                <a:solidFill>
                  <a:schemeClr val="bg2"/>
                </a:solidFill>
                <a:latin typeface="Courier New" pitchFamily="49" charset="0"/>
              </a:rPr>
              <a:t> V</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MakeSet(v);</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sort E by increasing edge weight w</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for each (u,v) </a:t>
            </a:r>
            <a:r>
              <a:rPr lang="en-US" altLang="zh-TW" b="1">
                <a:solidFill>
                  <a:schemeClr val="bg2"/>
                </a:solidFill>
                <a:latin typeface="Courier New" pitchFamily="49" charset="0"/>
                <a:sym typeface="Symbol" pitchFamily="18" charset="2"/>
              </a:rPr>
              <a:t></a:t>
            </a:r>
            <a:r>
              <a:rPr lang="en-US" altLang="zh-TW" b="1">
                <a:solidFill>
                  <a:schemeClr val="bg2"/>
                </a:solidFill>
                <a:latin typeface="Courier New" pitchFamily="49" charset="0"/>
              </a:rPr>
              <a:t> E (in sorted order)</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rPr>
              <a:t>      if FindSet(u) </a:t>
            </a:r>
            <a:r>
              <a:rPr lang="en-US" altLang="zh-TW" b="1">
                <a:solidFill>
                  <a:schemeClr val="bg2"/>
                </a:solidFill>
                <a:latin typeface="Courier New" pitchFamily="49" charset="0"/>
                <a:sym typeface="Symbol" pitchFamily="18" charset="2"/>
              </a:rPr>
              <a:t> FindSet(v)</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sym typeface="Symbol" pitchFamily="18" charset="2"/>
              </a:rPr>
              <a:t>         T = T </a:t>
            </a:r>
            <a:r>
              <a:rPr lang="en-US" altLang="zh-TW" sz="2000" b="1">
                <a:solidFill>
                  <a:schemeClr val="bg2"/>
                </a:solidFill>
                <a:latin typeface="Arial" charset="0"/>
                <a:sym typeface="Math B" pitchFamily="2" charset="2"/>
              </a:rPr>
              <a:t>U</a:t>
            </a:r>
            <a:r>
              <a:rPr lang="en-US" altLang="zh-TW" b="1">
                <a:solidFill>
                  <a:schemeClr val="bg2"/>
                </a:solidFill>
                <a:latin typeface="Courier New" pitchFamily="49" charset="0"/>
                <a:sym typeface="Math B" pitchFamily="2" charset="2"/>
              </a:rPr>
              <a:t> {{u,v}};</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sym typeface="Math B" pitchFamily="2" charset="2"/>
              </a:rPr>
              <a:t>         Union(FindSet(u), FindSet(v));</a:t>
            </a:r>
          </a:p>
          <a:p>
            <a:pPr marL="342900" indent="-342900" eaLnBrk="0" hangingPunct="0">
              <a:spcBef>
                <a:spcPct val="20000"/>
              </a:spcBef>
              <a:buClr>
                <a:schemeClr val="accent1"/>
              </a:buClr>
              <a:buSzPct val="75000"/>
              <a:buFont typeface="Monotype Sorts" pitchFamily="2" charset="2"/>
              <a:buNone/>
            </a:pPr>
            <a:r>
              <a:rPr lang="en-US" altLang="zh-TW" b="1">
                <a:solidFill>
                  <a:schemeClr val="bg2"/>
                </a:solidFill>
                <a:latin typeface="Courier New" pitchFamily="49" charset="0"/>
                <a:sym typeface="Math B" pitchFamily="2" charset="2"/>
              </a:rPr>
              <a:t>}</a:t>
            </a:r>
          </a:p>
        </p:txBody>
      </p:sp>
      <p:sp>
        <p:nvSpPr>
          <p:cNvPr id="68612" name="Text Box 4"/>
          <p:cNvSpPr txBox="1">
            <a:spLocks noChangeArrowheads="1"/>
          </p:cNvSpPr>
          <p:nvPr/>
        </p:nvSpPr>
        <p:spPr bwMode="auto">
          <a:xfrm>
            <a:off x="2700338" y="2205038"/>
            <a:ext cx="513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3600" b="1" i="1">
                <a:solidFill>
                  <a:srgbClr val="0000FF"/>
                </a:solidFill>
              </a:rPr>
              <a:t>What is the running time?</a:t>
            </a:r>
          </a:p>
        </p:txBody>
      </p:sp>
    </p:spTree>
    <p:extLst>
      <p:ext uri="{BB962C8B-B14F-4D97-AF65-F5344CB8AC3E}">
        <p14:creationId xmlns:p14="http://schemas.microsoft.com/office/powerpoint/2010/main" val="821854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331913" y="333375"/>
            <a:ext cx="7315200" cy="838200"/>
          </a:xfrm>
        </p:spPr>
        <p:txBody>
          <a:bodyPr/>
          <a:lstStyle/>
          <a:p>
            <a:pPr eaLnBrk="1" hangingPunct="1"/>
            <a:r>
              <a:rPr lang="en-US" altLang="zh-TW" smtClean="0"/>
              <a:t>Kruskal</a:t>
            </a:r>
            <a:r>
              <a:rPr lang="en-US" altLang="zh-TW" smtClean="0">
                <a:latin typeface="Arial" charset="0"/>
              </a:rPr>
              <a:t>’</a:t>
            </a:r>
            <a:r>
              <a:rPr lang="en-US" altLang="zh-TW" smtClean="0"/>
              <a:t>s Algorithm</a:t>
            </a:r>
          </a:p>
        </p:txBody>
      </p:sp>
      <p:sp>
        <p:nvSpPr>
          <p:cNvPr id="69635" name="Rectangle 3"/>
          <p:cNvSpPr>
            <a:spLocks noChangeArrowheads="1"/>
          </p:cNvSpPr>
          <p:nvPr/>
        </p:nvSpPr>
        <p:spPr bwMode="auto">
          <a:xfrm>
            <a:off x="395288" y="1557338"/>
            <a:ext cx="8229600" cy="5184775"/>
          </a:xfrm>
          <a:prstGeom prst="rect">
            <a:avLst/>
          </a:prstGeom>
          <a:solidFill>
            <a:schemeClr val="bg1"/>
          </a:solidFill>
          <a:ln w="38100">
            <a:solidFill>
              <a:schemeClr val="tx1"/>
            </a:solidFill>
            <a:miter lim="800000"/>
            <a:headEnd/>
            <a:tailEnd/>
          </a:ln>
        </p:spPr>
        <p:txBody>
          <a:bodyPr lIns="92075" tIns="46038" rIns="92075" bIns="46038"/>
          <a:lstStyle/>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Kruskal()</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T = </a:t>
            </a:r>
            <a:r>
              <a:rPr lang="en-US" altLang="zh-TW" b="1">
                <a:latin typeface="Courier New" pitchFamily="49" charset="0"/>
                <a:sym typeface="Symbol" pitchFamily="18" charset="2"/>
              </a:rPr>
              <a:t></a:t>
            </a:r>
            <a:r>
              <a:rPr lang="en-US" altLang="zh-TW" b="1">
                <a:latin typeface="Courier New" pitchFamily="49" charset="0"/>
              </a:rPr>
              <a:t>;</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for each v </a:t>
            </a:r>
            <a:r>
              <a:rPr lang="en-US" altLang="zh-TW">
                <a:sym typeface="Symbol" pitchFamily="18" charset="2"/>
              </a:rPr>
              <a:t></a:t>
            </a:r>
            <a:r>
              <a:rPr lang="en-US" altLang="zh-TW" b="1">
                <a:latin typeface="Courier New" pitchFamily="49" charset="0"/>
              </a:rPr>
              <a:t> V</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MakeSet(v);</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sort E by increasing edge weight w</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for each (u,v) </a:t>
            </a:r>
            <a:r>
              <a:rPr lang="en-US" altLang="zh-TW" b="1">
                <a:latin typeface="Courier New" pitchFamily="49" charset="0"/>
                <a:sym typeface="Symbol" pitchFamily="18" charset="2"/>
              </a:rPr>
              <a:t></a:t>
            </a:r>
            <a:r>
              <a:rPr lang="en-US" altLang="zh-TW" b="1">
                <a:latin typeface="Courier New" pitchFamily="49" charset="0"/>
              </a:rPr>
              <a:t> E (in sorted order)</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rPr>
              <a:t>      if FindSet(u) </a:t>
            </a:r>
            <a:r>
              <a:rPr lang="en-US" altLang="zh-TW" b="1">
                <a:latin typeface="Courier New" pitchFamily="49" charset="0"/>
                <a:sym typeface="Symbol" pitchFamily="18" charset="2"/>
              </a:rPr>
              <a:t> FindSet(v)</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sym typeface="Symbol" pitchFamily="18" charset="2"/>
              </a:rPr>
              <a:t>         T = T </a:t>
            </a:r>
            <a:r>
              <a:rPr lang="en-US" altLang="zh-TW" sz="2000" b="1">
                <a:latin typeface="Arial" charset="0"/>
                <a:sym typeface="Math B" pitchFamily="2" charset="2"/>
              </a:rPr>
              <a:t>U</a:t>
            </a:r>
            <a:r>
              <a:rPr lang="en-US" altLang="zh-TW" b="1">
                <a:latin typeface="Courier New" pitchFamily="49" charset="0"/>
                <a:sym typeface="Math B" pitchFamily="2" charset="2"/>
              </a:rPr>
              <a:t> {{u,v}};</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sym typeface="Math B" pitchFamily="2" charset="2"/>
              </a:rPr>
              <a:t>         Union(FindSet(u), FindSet(v));</a:t>
            </a:r>
          </a:p>
          <a:p>
            <a:pPr marL="342900" indent="-342900" eaLnBrk="0" hangingPunct="0">
              <a:spcBef>
                <a:spcPct val="20000"/>
              </a:spcBef>
              <a:buClr>
                <a:schemeClr val="accent1"/>
              </a:buClr>
              <a:buSzPct val="75000"/>
              <a:buFont typeface="Monotype Sorts" pitchFamily="2" charset="2"/>
              <a:buNone/>
            </a:pPr>
            <a:r>
              <a:rPr lang="en-US" altLang="zh-TW" b="1">
                <a:latin typeface="Courier New" pitchFamily="49" charset="0"/>
                <a:sym typeface="Math B" pitchFamily="2" charset="2"/>
              </a:rPr>
              <a:t>}</a:t>
            </a:r>
          </a:p>
        </p:txBody>
      </p:sp>
      <p:sp>
        <p:nvSpPr>
          <p:cNvPr id="69636" name="Text Box 4"/>
          <p:cNvSpPr txBox="1">
            <a:spLocks noChangeArrowheads="1"/>
          </p:cNvSpPr>
          <p:nvPr/>
        </p:nvSpPr>
        <p:spPr bwMode="auto">
          <a:xfrm>
            <a:off x="4995863" y="1989138"/>
            <a:ext cx="30781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b="1">
                <a:solidFill>
                  <a:srgbClr val="FF0000"/>
                </a:solidFill>
              </a:rPr>
              <a:t>1 Sort</a:t>
            </a:r>
          </a:p>
          <a:p>
            <a:pPr algn="r"/>
            <a:r>
              <a:rPr lang="en-US" altLang="zh-TW" b="1">
                <a:solidFill>
                  <a:srgbClr val="FF0000"/>
                </a:solidFill>
              </a:rPr>
              <a:t>  O(V) MakeSet() calls</a:t>
            </a:r>
          </a:p>
          <a:p>
            <a:pPr algn="r"/>
            <a:r>
              <a:rPr lang="en-US" altLang="zh-TW" b="1">
                <a:solidFill>
                  <a:srgbClr val="FF0000"/>
                </a:solidFill>
              </a:rPr>
              <a:t>O(E) FindSet() calls</a:t>
            </a:r>
            <a:br>
              <a:rPr lang="en-US" altLang="zh-TW" b="1">
                <a:solidFill>
                  <a:srgbClr val="FF0000"/>
                </a:solidFill>
              </a:rPr>
            </a:br>
            <a:r>
              <a:rPr lang="en-US" altLang="zh-TW" b="1">
                <a:solidFill>
                  <a:srgbClr val="FF0000"/>
                </a:solidFill>
              </a:rPr>
              <a:t>O(V) Union() calls</a:t>
            </a:r>
            <a:r>
              <a:rPr lang="en-US" altLang="zh-TW" b="1"/>
              <a:t>  </a:t>
            </a:r>
          </a:p>
        </p:txBody>
      </p:sp>
      <p:sp>
        <p:nvSpPr>
          <p:cNvPr id="69637" name="Text Box 5"/>
          <p:cNvSpPr txBox="1">
            <a:spLocks noChangeArrowheads="1"/>
          </p:cNvSpPr>
          <p:nvPr/>
        </p:nvSpPr>
        <p:spPr bwMode="auto">
          <a:xfrm>
            <a:off x="2700338" y="1484313"/>
            <a:ext cx="513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r"/>
            <a:r>
              <a:rPr lang="en-US" altLang="zh-TW" sz="3600" b="1" i="1">
                <a:solidFill>
                  <a:srgbClr val="0000FF"/>
                </a:solidFill>
              </a:rPr>
              <a:t>What is the running time?</a:t>
            </a:r>
          </a:p>
        </p:txBody>
      </p:sp>
    </p:spTree>
    <p:extLst>
      <p:ext uri="{BB962C8B-B14F-4D97-AF65-F5344CB8AC3E}">
        <p14:creationId xmlns:p14="http://schemas.microsoft.com/office/powerpoint/2010/main" val="3623630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331913" y="430213"/>
            <a:ext cx="7315200" cy="1270000"/>
          </a:xfrm>
        </p:spPr>
        <p:txBody>
          <a:bodyPr/>
          <a:lstStyle/>
          <a:p>
            <a:pPr eaLnBrk="1" hangingPunct="1"/>
            <a:r>
              <a:rPr lang="en-US" altLang="zh-TW" smtClean="0"/>
              <a:t>Kruskal</a:t>
            </a:r>
            <a:r>
              <a:rPr lang="en-US" altLang="zh-TW" smtClean="0">
                <a:latin typeface="Arial" charset="0"/>
              </a:rPr>
              <a:t>’</a:t>
            </a:r>
            <a:r>
              <a:rPr lang="en-US" altLang="zh-TW" smtClean="0"/>
              <a:t>s Algorithm: Running Time</a:t>
            </a:r>
          </a:p>
        </p:txBody>
      </p:sp>
      <p:sp>
        <p:nvSpPr>
          <p:cNvPr id="70659" name="Rectangle 3"/>
          <p:cNvSpPr>
            <a:spLocks noGrp="1" noChangeArrowheads="1"/>
          </p:cNvSpPr>
          <p:nvPr>
            <p:ph type="body" idx="1"/>
          </p:nvPr>
        </p:nvSpPr>
        <p:spPr>
          <a:xfrm>
            <a:off x="395288" y="1758950"/>
            <a:ext cx="8424862" cy="4191000"/>
          </a:xfrm>
        </p:spPr>
        <p:txBody>
          <a:bodyPr/>
          <a:lstStyle/>
          <a:p>
            <a:pPr eaLnBrk="1" hangingPunct="1"/>
            <a:r>
              <a:rPr lang="en-US" altLang="zh-TW" smtClean="0"/>
              <a:t>To summarize: </a:t>
            </a:r>
          </a:p>
          <a:p>
            <a:pPr lvl="1" eaLnBrk="1" hangingPunct="1"/>
            <a:r>
              <a:rPr lang="en-US" altLang="zh-TW" u="sng" smtClean="0">
                <a:solidFill>
                  <a:srgbClr val="FF0000"/>
                </a:solidFill>
              </a:rPr>
              <a:t>Sort edges: O(E lg E) </a:t>
            </a:r>
          </a:p>
          <a:p>
            <a:pPr lvl="1" eaLnBrk="1" hangingPunct="1"/>
            <a:r>
              <a:rPr lang="en-US" altLang="zh-TW" smtClean="0"/>
              <a:t>O(V) MakeSet()’s</a:t>
            </a:r>
          </a:p>
          <a:p>
            <a:pPr lvl="1" eaLnBrk="1" hangingPunct="1"/>
            <a:r>
              <a:rPr lang="en-US" altLang="zh-TW" smtClean="0"/>
              <a:t>O(E) FindSet()’s</a:t>
            </a:r>
          </a:p>
          <a:p>
            <a:pPr lvl="1" eaLnBrk="1" hangingPunct="1"/>
            <a:r>
              <a:rPr lang="en-US" altLang="zh-TW" smtClean="0"/>
              <a:t>O(V) Union()’s </a:t>
            </a:r>
          </a:p>
          <a:p>
            <a:pPr eaLnBrk="1" hangingPunct="1"/>
            <a:r>
              <a:rPr lang="en-US" altLang="zh-TW" smtClean="0"/>
              <a:t>Upshot: </a:t>
            </a:r>
          </a:p>
          <a:p>
            <a:pPr lvl="1" eaLnBrk="1" hangingPunct="1"/>
            <a:r>
              <a:rPr lang="en-US" altLang="zh-TW" smtClean="0"/>
              <a:t>Overall thus O(E lg E)</a:t>
            </a:r>
          </a:p>
        </p:txBody>
      </p:sp>
    </p:spTree>
    <p:extLst>
      <p:ext uri="{BB962C8B-B14F-4D97-AF65-F5344CB8AC3E}">
        <p14:creationId xmlns:p14="http://schemas.microsoft.com/office/powerpoint/2010/main" val="480418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76672"/>
            <a:ext cx="7315200" cy="838200"/>
          </a:xfrm>
        </p:spPr>
        <p:txBody>
          <a:bodyPr/>
          <a:lstStyle/>
          <a:p>
            <a:r>
              <a:rPr lang="en-US" altLang="zh-TW" dirty="0" smtClean="0"/>
              <a:t>Solution</a:t>
            </a:r>
            <a:endParaRPr lang="zh-TW" altLang="en-US" dirty="0"/>
          </a:p>
        </p:txBody>
      </p:sp>
      <p:sp>
        <p:nvSpPr>
          <p:cNvPr id="3" name="內容版面配置區 2"/>
          <p:cNvSpPr>
            <a:spLocks noGrp="1"/>
          </p:cNvSpPr>
          <p:nvPr>
            <p:ph idx="1"/>
          </p:nvPr>
        </p:nvSpPr>
        <p:spPr>
          <a:xfrm>
            <a:off x="1259632" y="1484784"/>
            <a:ext cx="7315200" cy="4191000"/>
          </a:xfrm>
        </p:spPr>
        <p:txBody>
          <a:bodyPr/>
          <a:lstStyle/>
          <a:p>
            <a:pPr marL="514350" indent="-514350">
              <a:buAutoNum type="arabicPeriod"/>
            </a:pPr>
            <a:r>
              <a:rPr lang="en-US" altLang="zh-TW" dirty="0" smtClean="0"/>
              <a:t>Minimum Spanning Tree, W.</a:t>
            </a:r>
          </a:p>
          <a:p>
            <a:pPr marL="514350" indent="-514350">
              <a:buAutoNum type="arabicPeriod"/>
            </a:pPr>
            <a:r>
              <a:rPr lang="en-US" altLang="zh-TW" dirty="0" smtClean="0"/>
              <a:t>Use DFS to find the maximum segment k from any vertex u to vertex v in MST.</a:t>
            </a:r>
          </a:p>
          <a:p>
            <a:pPr marL="514350" indent="-514350">
              <a:buAutoNum type="arabicPeriod"/>
            </a:pPr>
            <a:r>
              <a:rPr lang="en-US" altLang="zh-TW" smtClean="0"/>
              <a:t>Find maximum </a:t>
            </a:r>
            <a:endParaRPr lang="en-US" altLang="zh-TW" dirty="0" smtClean="0"/>
          </a:p>
          <a:p>
            <a:pPr marL="400050" lvl="1" indent="0">
              <a:buNone/>
            </a:pPr>
            <a:r>
              <a:rPr lang="en-US" altLang="zh-TW" sz="3600" dirty="0" smtClean="0">
                <a:solidFill>
                  <a:srgbClr val="FF0000"/>
                </a:solidFill>
              </a:rPr>
              <a:t>A/B = (P(u)+P(v)) / (W-k)</a:t>
            </a:r>
            <a:endParaRPr lang="zh-TW" altLang="en-US" sz="3600" dirty="0">
              <a:solidFill>
                <a:srgbClr val="FF0000"/>
              </a:solidFill>
            </a:endParaRPr>
          </a:p>
        </p:txBody>
      </p:sp>
    </p:spTree>
    <p:extLst>
      <p:ext uri="{BB962C8B-B14F-4D97-AF65-F5344CB8AC3E}">
        <p14:creationId xmlns:p14="http://schemas.microsoft.com/office/powerpoint/2010/main" val="2217540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1" name="文字方塊 90"/>
          <p:cNvSpPr txBox="1"/>
          <p:nvPr/>
        </p:nvSpPr>
        <p:spPr>
          <a:xfrm>
            <a:off x="3544674" y="3580344"/>
            <a:ext cx="415498" cy="369332"/>
          </a:xfrm>
          <a:prstGeom prst="rect">
            <a:avLst/>
          </a:prstGeom>
          <a:noFill/>
        </p:spPr>
        <p:txBody>
          <a:bodyPr wrap="none" rtlCol="0">
            <a:spAutoFit/>
          </a:bodyPr>
          <a:lstStyle/>
          <a:p>
            <a:r>
              <a:rPr lang="en-US" altLang="zh-TW" sz="1800" b="1" dirty="0" smtClean="0">
                <a:solidFill>
                  <a:srgbClr val="FF0000"/>
                </a:solidFill>
              </a:rPr>
              <a:t>15</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Tree>
    <p:extLst>
      <p:ext uri="{BB962C8B-B14F-4D97-AF65-F5344CB8AC3E}">
        <p14:creationId xmlns:p14="http://schemas.microsoft.com/office/powerpoint/2010/main" val="482810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597477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33904" y="2273333"/>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A/B=(100+30)/(55-20)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=3.17</a:t>
            </a:r>
            <a:endParaRPr lang="zh-TW" altLang="en-US" sz="2000" b="1" dirty="0">
              <a:latin typeface="Verdana" pitchFamily="34" charset="0"/>
              <a:cs typeface="Verdana" pitchFamily="34" charset="0"/>
            </a:endParaRPr>
          </a:p>
        </p:txBody>
      </p:sp>
      <p:sp>
        <p:nvSpPr>
          <p:cNvPr id="4" name="手繪多邊形 3"/>
          <p:cNvSpPr/>
          <p:nvPr/>
        </p:nvSpPr>
        <p:spPr>
          <a:xfrm>
            <a:off x="4148667" y="1507108"/>
            <a:ext cx="3064933" cy="990559"/>
          </a:xfrm>
          <a:custGeom>
            <a:avLst/>
            <a:gdLst>
              <a:gd name="connsiteX0" fmla="*/ 3064933 w 3064933"/>
              <a:gd name="connsiteY0" fmla="*/ 990559 h 990559"/>
              <a:gd name="connsiteX1" fmla="*/ 1549400 w 3064933"/>
              <a:gd name="connsiteY1" fmla="*/ 42292 h 990559"/>
              <a:gd name="connsiteX2" fmla="*/ 0 w 3064933"/>
              <a:gd name="connsiteY2" fmla="*/ 253959 h 990559"/>
            </a:gdLst>
            <a:ahLst/>
            <a:cxnLst>
              <a:cxn ang="0">
                <a:pos x="connsiteX0" y="connsiteY0"/>
              </a:cxn>
              <a:cxn ang="0">
                <a:pos x="connsiteX1" y="connsiteY1"/>
              </a:cxn>
              <a:cxn ang="0">
                <a:pos x="connsiteX2" y="connsiteY2"/>
              </a:cxn>
            </a:cxnLst>
            <a:rect l="l" t="t" r="r" b="b"/>
            <a:pathLst>
              <a:path w="3064933" h="990559">
                <a:moveTo>
                  <a:pt x="3064933" y="990559"/>
                </a:moveTo>
                <a:cubicBezTo>
                  <a:pt x="2562577" y="577809"/>
                  <a:pt x="2060222" y="165059"/>
                  <a:pt x="1549400" y="42292"/>
                </a:cubicBezTo>
                <a:cubicBezTo>
                  <a:pt x="1038578" y="-80475"/>
                  <a:pt x="519289" y="86742"/>
                  <a:pt x="0" y="253959"/>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21625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Descriptions(3/3)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A </a:t>
            </a:r>
            <a:r>
              <a:rPr lang="en-US" altLang="zh-TW" sz="2400" dirty="0" err="1"/>
              <a:t>daoshi</a:t>
            </a:r>
            <a:r>
              <a:rPr lang="en-US" altLang="zh-TW" sz="2400" dirty="0"/>
              <a:t> (some kind of monk) named </a:t>
            </a:r>
            <a:r>
              <a:rPr lang="en-US" altLang="zh-TW" sz="2400" dirty="0" err="1"/>
              <a:t>Xu</a:t>
            </a:r>
            <a:r>
              <a:rPr lang="en-US" altLang="zh-TW" sz="2400" dirty="0"/>
              <a:t> Fu told Qin Shi Huang that he could </a:t>
            </a:r>
            <a:r>
              <a:rPr lang="en-US" altLang="zh-TW" sz="2400" u="sng" dirty="0">
                <a:solidFill>
                  <a:srgbClr val="FF0000"/>
                </a:solidFill>
              </a:rPr>
              <a:t>build a road by magic and that magic road would cost no money and no labor</a:t>
            </a:r>
            <a:r>
              <a:rPr lang="en-US" altLang="zh-TW" sz="2400" dirty="0"/>
              <a:t>. But </a:t>
            </a:r>
            <a:r>
              <a:rPr lang="en-US" altLang="zh-TW" sz="2400" dirty="0" err="1"/>
              <a:t>Xu</a:t>
            </a:r>
            <a:r>
              <a:rPr lang="en-US" altLang="zh-TW" sz="2400" dirty="0"/>
              <a:t> Fu could only build </a:t>
            </a:r>
            <a:r>
              <a:rPr lang="en-US" altLang="zh-TW" sz="2400" u="sng" dirty="0">
                <a:solidFill>
                  <a:srgbClr val="FF0000"/>
                </a:solidFill>
              </a:rPr>
              <a:t>ONE magic road</a:t>
            </a:r>
            <a:r>
              <a:rPr lang="en-US" altLang="zh-TW" sz="2400" dirty="0"/>
              <a:t> for Qin Shi Huang. So Qin Shi Huang had to decide where to build the magic road. Qin Shi Huang wanted the total length of all none magic roads to be as small as possible, </a:t>
            </a:r>
            <a:r>
              <a:rPr lang="en-US" altLang="zh-TW" sz="2400" u="sng" dirty="0">
                <a:solidFill>
                  <a:srgbClr val="FF0000"/>
                </a:solidFill>
              </a:rPr>
              <a:t>but </a:t>
            </a:r>
            <a:r>
              <a:rPr lang="en-US" altLang="zh-TW" sz="2400" u="sng" dirty="0" err="1">
                <a:solidFill>
                  <a:srgbClr val="FF0000"/>
                </a:solidFill>
              </a:rPr>
              <a:t>Xu</a:t>
            </a:r>
            <a:r>
              <a:rPr lang="en-US" altLang="zh-TW" sz="2400" u="sng" dirty="0">
                <a:solidFill>
                  <a:srgbClr val="FF0000"/>
                </a:solidFill>
              </a:rPr>
              <a:t> Fu wanted the magic road to benefit as many people as </a:t>
            </a:r>
            <a:r>
              <a:rPr lang="en-US" altLang="zh-TW" sz="2400" u="sng" dirty="0" smtClean="0">
                <a:solidFill>
                  <a:srgbClr val="FF0000"/>
                </a:solidFill>
              </a:rPr>
              <a:t>possible</a:t>
            </a:r>
            <a:r>
              <a:rPr lang="en-US" altLang="zh-TW" sz="2400" dirty="0" smtClean="0">
                <a:solidFill>
                  <a:schemeClr val="bg2"/>
                </a:solidFill>
              </a:rPr>
              <a:t>.</a:t>
            </a:r>
          </a:p>
          <a:p>
            <a:pPr algn="just"/>
            <a:r>
              <a:rPr lang="en-US" altLang="zh-TW" sz="2400" dirty="0"/>
              <a:t>So Qin Shi Huang decided that the value of </a:t>
            </a:r>
            <a:r>
              <a:rPr lang="en-US" altLang="zh-TW" sz="2400" u="sng" dirty="0">
                <a:solidFill>
                  <a:srgbClr val="FF0000"/>
                </a:solidFill>
              </a:rPr>
              <a:t>A/B (the ratio of A to B) must be the </a:t>
            </a:r>
            <a:r>
              <a:rPr lang="en-US" altLang="zh-TW" sz="2400" u="sng" dirty="0" smtClean="0">
                <a:solidFill>
                  <a:srgbClr val="FF0000"/>
                </a:solidFill>
              </a:rPr>
              <a:t>maximum</a:t>
            </a:r>
          </a:p>
          <a:p>
            <a:pPr lvl="1" algn="just"/>
            <a:r>
              <a:rPr lang="en-US" altLang="zh-TW" sz="2000" dirty="0" smtClean="0"/>
              <a:t>A </a:t>
            </a:r>
            <a:r>
              <a:rPr lang="en-US" altLang="zh-TW" sz="2000" dirty="0"/>
              <a:t>is the </a:t>
            </a:r>
            <a:r>
              <a:rPr lang="en-US" altLang="zh-TW" sz="2000" u="sng" dirty="0">
                <a:solidFill>
                  <a:srgbClr val="FF0000"/>
                </a:solidFill>
              </a:rPr>
              <a:t>total population of the two cites connected by the magic </a:t>
            </a:r>
            <a:r>
              <a:rPr lang="en-US" altLang="zh-TW" sz="2000" u="sng" dirty="0" smtClean="0">
                <a:solidFill>
                  <a:srgbClr val="FF0000"/>
                </a:solidFill>
              </a:rPr>
              <a:t>road</a:t>
            </a:r>
          </a:p>
          <a:p>
            <a:pPr lvl="1" algn="just"/>
            <a:r>
              <a:rPr lang="en-US" altLang="zh-TW" sz="2000" dirty="0" smtClean="0"/>
              <a:t>B </a:t>
            </a:r>
            <a:r>
              <a:rPr lang="en-US" altLang="zh-TW" sz="2000" dirty="0"/>
              <a:t>is the </a:t>
            </a:r>
            <a:r>
              <a:rPr lang="en-US" altLang="zh-TW" sz="2000" u="sng" dirty="0">
                <a:solidFill>
                  <a:srgbClr val="FF0000"/>
                </a:solidFill>
              </a:rPr>
              <a:t>total length of none magic roads</a:t>
            </a:r>
            <a:r>
              <a:rPr lang="en-US" altLang="zh-TW" sz="2000" dirty="0"/>
              <a:t>. </a:t>
            </a:r>
            <a:endParaRPr lang="en-US" altLang="zh-TW" sz="2000" dirty="0">
              <a:solidFill>
                <a:srgbClr val="FF0000"/>
              </a:solidFill>
            </a:endParaRPr>
          </a:p>
        </p:txBody>
      </p:sp>
    </p:spTree>
    <p:extLst>
      <p:ext uri="{BB962C8B-B14F-4D97-AF65-F5344CB8AC3E}">
        <p14:creationId xmlns:p14="http://schemas.microsoft.com/office/powerpoint/2010/main" val="97002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5988142" y="2224144"/>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A/B=(80+30)/(55-20)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=3.14</a:t>
            </a:r>
            <a:endParaRPr lang="zh-TW" altLang="en-US" sz="2000" b="1" dirty="0">
              <a:latin typeface="Verdana" pitchFamily="34" charset="0"/>
              <a:cs typeface="Verdana" pitchFamily="34" charset="0"/>
            </a:endParaRPr>
          </a:p>
        </p:txBody>
      </p:sp>
      <p:sp>
        <p:nvSpPr>
          <p:cNvPr id="5" name="手繪多邊形 4"/>
          <p:cNvSpPr/>
          <p:nvPr/>
        </p:nvSpPr>
        <p:spPr>
          <a:xfrm>
            <a:off x="2260600" y="1288380"/>
            <a:ext cx="4953000" cy="1658020"/>
          </a:xfrm>
          <a:custGeom>
            <a:avLst/>
            <a:gdLst>
              <a:gd name="connsiteX0" fmla="*/ 4953000 w 4953000"/>
              <a:gd name="connsiteY0" fmla="*/ 1175420 h 1658020"/>
              <a:gd name="connsiteX1" fmla="*/ 1684867 w 4953000"/>
              <a:gd name="connsiteY1" fmla="*/ 7020 h 1658020"/>
              <a:gd name="connsiteX2" fmla="*/ 0 w 4953000"/>
              <a:gd name="connsiteY2" fmla="*/ 1658020 h 1658020"/>
            </a:gdLst>
            <a:ahLst/>
            <a:cxnLst>
              <a:cxn ang="0">
                <a:pos x="connsiteX0" y="connsiteY0"/>
              </a:cxn>
              <a:cxn ang="0">
                <a:pos x="connsiteX1" y="connsiteY1"/>
              </a:cxn>
              <a:cxn ang="0">
                <a:pos x="connsiteX2" y="connsiteY2"/>
              </a:cxn>
            </a:cxnLst>
            <a:rect l="l" t="t" r="r" b="b"/>
            <a:pathLst>
              <a:path w="4953000" h="1658020">
                <a:moveTo>
                  <a:pt x="4953000" y="1175420"/>
                </a:moveTo>
                <a:cubicBezTo>
                  <a:pt x="3731683" y="551003"/>
                  <a:pt x="2510367" y="-73413"/>
                  <a:pt x="1684867" y="7020"/>
                </a:cubicBezTo>
                <a:cubicBezTo>
                  <a:pt x="859367" y="87453"/>
                  <a:pt x="429683" y="872736"/>
                  <a:pt x="0" y="165802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90253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0" name="文字方塊 39"/>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A/B=(30+20)/(55-20)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=1.42</a:t>
            </a:r>
            <a:endParaRPr lang="zh-TW" altLang="en-US" sz="2000" b="1" dirty="0">
              <a:latin typeface="Verdana" pitchFamily="34" charset="0"/>
              <a:cs typeface="Verdana" pitchFamily="34" charset="0"/>
            </a:endParaRPr>
          </a:p>
        </p:txBody>
      </p:sp>
      <p:sp>
        <p:nvSpPr>
          <p:cNvPr id="4" name="手繪多邊形 3"/>
          <p:cNvSpPr/>
          <p:nvPr/>
        </p:nvSpPr>
        <p:spPr>
          <a:xfrm>
            <a:off x="2179355" y="1278781"/>
            <a:ext cx="5059645" cy="4317686"/>
          </a:xfrm>
          <a:custGeom>
            <a:avLst/>
            <a:gdLst>
              <a:gd name="connsiteX0" fmla="*/ 5059645 w 5059645"/>
              <a:gd name="connsiteY0" fmla="*/ 1142686 h 4317686"/>
              <a:gd name="connsiteX1" fmla="*/ 1791512 w 5059645"/>
              <a:gd name="connsiteY1" fmla="*/ 8152 h 4317686"/>
              <a:gd name="connsiteX2" fmla="*/ 132045 w 5059645"/>
              <a:gd name="connsiteY2" fmla="*/ 1659152 h 4317686"/>
              <a:gd name="connsiteX3" fmla="*/ 225178 w 5059645"/>
              <a:gd name="connsiteY3" fmla="*/ 4317686 h 4317686"/>
            </a:gdLst>
            <a:ahLst/>
            <a:cxnLst>
              <a:cxn ang="0">
                <a:pos x="connsiteX0" y="connsiteY0"/>
              </a:cxn>
              <a:cxn ang="0">
                <a:pos x="connsiteX1" y="connsiteY1"/>
              </a:cxn>
              <a:cxn ang="0">
                <a:pos x="connsiteX2" y="connsiteY2"/>
              </a:cxn>
              <a:cxn ang="0">
                <a:pos x="connsiteX3" y="connsiteY3"/>
              </a:cxn>
            </a:cxnLst>
            <a:rect l="l" t="t" r="r" b="b"/>
            <a:pathLst>
              <a:path w="5059645" h="4317686">
                <a:moveTo>
                  <a:pt x="5059645" y="1142686"/>
                </a:moveTo>
                <a:cubicBezTo>
                  <a:pt x="3836212" y="532380"/>
                  <a:pt x="2612779" y="-77926"/>
                  <a:pt x="1791512" y="8152"/>
                </a:cubicBezTo>
                <a:cubicBezTo>
                  <a:pt x="970245" y="94230"/>
                  <a:pt x="393101" y="940896"/>
                  <a:pt x="132045" y="1659152"/>
                </a:cubicBezTo>
                <a:cubicBezTo>
                  <a:pt x="-129011" y="2377408"/>
                  <a:pt x="48083" y="3347547"/>
                  <a:pt x="225178" y="431768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727406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05063" y="1290050"/>
            <a:ext cx="5100070" cy="5057043"/>
          </a:xfrm>
          <a:custGeom>
            <a:avLst/>
            <a:gdLst>
              <a:gd name="connsiteX0" fmla="*/ 5100070 w 5100070"/>
              <a:gd name="connsiteY0" fmla="*/ 1097550 h 5057043"/>
              <a:gd name="connsiteX1" fmla="*/ 1721870 w 5100070"/>
              <a:gd name="connsiteY1" fmla="*/ 13817 h 5057043"/>
              <a:gd name="connsiteX2" fmla="*/ 104737 w 5100070"/>
              <a:gd name="connsiteY2" fmla="*/ 1774883 h 5057043"/>
              <a:gd name="connsiteX3" fmla="*/ 528070 w 5100070"/>
              <a:gd name="connsiteY3" fmla="*/ 4712817 h 5057043"/>
              <a:gd name="connsiteX4" fmla="*/ 3508337 w 5100070"/>
              <a:gd name="connsiteY4" fmla="*/ 4882150 h 505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070" h="5057043">
                <a:moveTo>
                  <a:pt x="5100070" y="1097550"/>
                </a:moveTo>
                <a:cubicBezTo>
                  <a:pt x="3827247" y="499239"/>
                  <a:pt x="2554425" y="-99072"/>
                  <a:pt x="1721870" y="13817"/>
                </a:cubicBezTo>
                <a:cubicBezTo>
                  <a:pt x="889315" y="126706"/>
                  <a:pt x="303704" y="991716"/>
                  <a:pt x="104737" y="1774883"/>
                </a:cubicBezTo>
                <a:cubicBezTo>
                  <a:pt x="-94230" y="2558050"/>
                  <a:pt x="-39196" y="4194939"/>
                  <a:pt x="528070" y="4712817"/>
                </a:cubicBezTo>
                <a:cubicBezTo>
                  <a:pt x="1095336" y="5230695"/>
                  <a:pt x="2301836" y="5056422"/>
                  <a:pt x="3508337" y="488215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A/B=(30+50)/(55-20)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=2.28</a:t>
            </a:r>
            <a:endParaRPr lang="zh-TW" altLang="en-US" sz="2000" b="1" dirty="0">
              <a:latin typeface="Verdana" pitchFamily="34" charset="0"/>
              <a:cs typeface="Verdana" pitchFamily="34" charset="0"/>
            </a:endParaRPr>
          </a:p>
        </p:txBody>
      </p:sp>
      <p:sp>
        <p:nvSpPr>
          <p:cNvPr id="42" name="文字方塊 41"/>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410211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A/B=(100+80)/(55-10)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=4.00</a:t>
            </a:r>
            <a:endParaRPr lang="zh-TW" altLang="en-US" sz="2000" b="1" dirty="0">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82319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31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062369" y="1744133"/>
            <a:ext cx="1434364" cy="3835400"/>
          </a:xfrm>
          <a:custGeom>
            <a:avLst/>
            <a:gdLst>
              <a:gd name="connsiteX0" fmla="*/ 1434364 w 1434364"/>
              <a:gd name="connsiteY0" fmla="*/ 0 h 3835400"/>
              <a:gd name="connsiteX1" fmla="*/ 62764 w 1434364"/>
              <a:gd name="connsiteY1" fmla="*/ 1464734 h 3835400"/>
              <a:gd name="connsiteX2" fmla="*/ 359098 w 1434364"/>
              <a:gd name="connsiteY2" fmla="*/ 3835400 h 3835400"/>
            </a:gdLst>
            <a:ahLst/>
            <a:cxnLst>
              <a:cxn ang="0">
                <a:pos x="connsiteX0" y="connsiteY0"/>
              </a:cxn>
              <a:cxn ang="0">
                <a:pos x="connsiteX1" y="connsiteY1"/>
              </a:cxn>
              <a:cxn ang="0">
                <a:pos x="connsiteX2" y="connsiteY2"/>
              </a:cxn>
            </a:cxnLst>
            <a:rect l="l" t="t" r="r" b="b"/>
            <a:pathLst>
              <a:path w="1434364" h="3835400">
                <a:moveTo>
                  <a:pt x="1434364" y="0"/>
                </a:moveTo>
                <a:cubicBezTo>
                  <a:pt x="838169" y="412750"/>
                  <a:pt x="241975" y="825501"/>
                  <a:pt x="62764" y="1464734"/>
                </a:cubicBezTo>
                <a:cubicBezTo>
                  <a:pt x="-116447" y="2103967"/>
                  <a:pt x="121325" y="2969683"/>
                  <a:pt x="359098" y="383540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A/B=(100+20)/(55-12)</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=2.79</a:t>
            </a:r>
            <a:endParaRPr lang="zh-TW" altLang="en-US" sz="2000" b="1" dirty="0">
              <a:latin typeface="Verdana" pitchFamily="34" charset="0"/>
              <a:cs typeface="Verdana" pitchFamily="34" charset="0"/>
            </a:endParaRPr>
          </a:p>
        </p:txBody>
      </p:sp>
      <p:sp>
        <p:nvSpPr>
          <p:cNvPr id="42" name="文字方塊 41"/>
          <p:cNvSpPr txBox="1"/>
          <p:nvPr/>
        </p:nvSpPr>
        <p:spPr>
          <a:xfrm>
            <a:off x="2383158" y="3758666"/>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832217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1928681" y="1744133"/>
            <a:ext cx="3608519" cy="4557415"/>
          </a:xfrm>
          <a:custGeom>
            <a:avLst/>
            <a:gdLst>
              <a:gd name="connsiteX0" fmla="*/ 1525719 w 3608519"/>
              <a:gd name="connsiteY0" fmla="*/ 0 h 4557415"/>
              <a:gd name="connsiteX1" fmla="*/ 103319 w 3608519"/>
              <a:gd name="connsiteY1" fmla="*/ 1625600 h 4557415"/>
              <a:gd name="connsiteX2" fmla="*/ 501252 w 3608519"/>
              <a:gd name="connsiteY2" fmla="*/ 4258734 h 4557415"/>
              <a:gd name="connsiteX3" fmla="*/ 3608519 w 3608519"/>
              <a:gd name="connsiteY3" fmla="*/ 4385734 h 4557415"/>
            </a:gdLst>
            <a:ahLst/>
            <a:cxnLst>
              <a:cxn ang="0">
                <a:pos x="connsiteX0" y="connsiteY0"/>
              </a:cxn>
              <a:cxn ang="0">
                <a:pos x="connsiteX1" y="connsiteY1"/>
              </a:cxn>
              <a:cxn ang="0">
                <a:pos x="connsiteX2" y="connsiteY2"/>
              </a:cxn>
              <a:cxn ang="0">
                <a:pos x="connsiteX3" y="connsiteY3"/>
              </a:cxn>
            </a:cxnLst>
            <a:rect l="l" t="t" r="r" b="b"/>
            <a:pathLst>
              <a:path w="3608519" h="4557415">
                <a:moveTo>
                  <a:pt x="1525719" y="0"/>
                </a:moveTo>
                <a:cubicBezTo>
                  <a:pt x="899891" y="457905"/>
                  <a:pt x="274063" y="915811"/>
                  <a:pt x="103319" y="1625600"/>
                </a:cubicBezTo>
                <a:cubicBezTo>
                  <a:pt x="-67425" y="2335389"/>
                  <a:pt x="-82948" y="3798712"/>
                  <a:pt x="501252" y="4258734"/>
                </a:cubicBezTo>
                <a:cubicBezTo>
                  <a:pt x="1085452" y="4718756"/>
                  <a:pt x="2346985" y="4552245"/>
                  <a:pt x="3608519" y="4385734"/>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4803178" y="5553589"/>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=3.57</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3837998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36168" y="3403600"/>
            <a:ext cx="371565" cy="2429933"/>
          </a:xfrm>
          <a:custGeom>
            <a:avLst/>
            <a:gdLst>
              <a:gd name="connsiteX0" fmla="*/ 15965 w 371565"/>
              <a:gd name="connsiteY0" fmla="*/ 0 h 2429933"/>
              <a:gd name="connsiteX1" fmla="*/ 41365 w 371565"/>
              <a:gd name="connsiteY1" fmla="*/ 1659467 h 2429933"/>
              <a:gd name="connsiteX2" fmla="*/ 371565 w 371565"/>
              <a:gd name="connsiteY2" fmla="*/ 2429933 h 2429933"/>
            </a:gdLst>
            <a:ahLst/>
            <a:cxnLst>
              <a:cxn ang="0">
                <a:pos x="connsiteX0" y="connsiteY0"/>
              </a:cxn>
              <a:cxn ang="0">
                <a:pos x="connsiteX1" y="connsiteY1"/>
              </a:cxn>
              <a:cxn ang="0">
                <a:pos x="connsiteX2" y="connsiteY2"/>
              </a:cxn>
            </a:cxnLst>
            <a:rect l="l" t="t" r="r" b="b"/>
            <a:pathLst>
              <a:path w="371565" h="2429933">
                <a:moveTo>
                  <a:pt x="15965" y="0"/>
                </a:moveTo>
                <a:cubicBezTo>
                  <a:pt x="-969" y="627239"/>
                  <a:pt x="-17902" y="1254478"/>
                  <a:pt x="41365" y="1659467"/>
                </a:cubicBezTo>
                <a:cubicBezTo>
                  <a:pt x="100632" y="2064456"/>
                  <a:pt x="236098" y="2247194"/>
                  <a:pt x="371565" y="2429933"/>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2481289" y="363362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A/B=(80+20)/(55-12)</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=2.32</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961412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66058" y="3462867"/>
            <a:ext cx="3430409" cy="2892097"/>
          </a:xfrm>
          <a:custGeom>
            <a:avLst/>
            <a:gdLst>
              <a:gd name="connsiteX0" fmla="*/ 111475 w 3430409"/>
              <a:gd name="connsiteY0" fmla="*/ 0 h 2892097"/>
              <a:gd name="connsiteX1" fmla="*/ 407809 w 3430409"/>
              <a:gd name="connsiteY1" fmla="*/ 2633133 h 2892097"/>
              <a:gd name="connsiteX2" fmla="*/ 3430409 w 3430409"/>
              <a:gd name="connsiteY2" fmla="*/ 2650066 h 2892097"/>
            </a:gdLst>
            <a:ahLst/>
            <a:cxnLst>
              <a:cxn ang="0">
                <a:pos x="connsiteX0" y="connsiteY0"/>
              </a:cxn>
              <a:cxn ang="0">
                <a:pos x="connsiteX1" y="connsiteY1"/>
              </a:cxn>
              <a:cxn ang="0">
                <a:pos x="connsiteX2" y="connsiteY2"/>
              </a:cxn>
            </a:cxnLst>
            <a:rect l="l" t="t" r="r" b="b"/>
            <a:pathLst>
              <a:path w="3430409" h="2892097">
                <a:moveTo>
                  <a:pt x="111475" y="0"/>
                </a:moveTo>
                <a:cubicBezTo>
                  <a:pt x="-16936" y="1095727"/>
                  <a:pt x="-145347" y="2191455"/>
                  <a:pt x="407809" y="2633133"/>
                </a:cubicBezTo>
                <a:cubicBezTo>
                  <a:pt x="960965" y="3074811"/>
                  <a:pt x="2195687" y="2862438"/>
                  <a:pt x="3430409" y="2650066"/>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=3.09</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799488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3225800" y="5960533"/>
            <a:ext cx="2362200" cy="355634"/>
          </a:xfrm>
          <a:custGeom>
            <a:avLst/>
            <a:gdLst>
              <a:gd name="connsiteX0" fmla="*/ 0 w 2362200"/>
              <a:gd name="connsiteY0" fmla="*/ 0 h 355634"/>
              <a:gd name="connsiteX1" fmla="*/ 1244600 w 2362200"/>
              <a:gd name="connsiteY1" fmla="*/ 355600 h 355634"/>
              <a:gd name="connsiteX2" fmla="*/ 2362200 w 2362200"/>
              <a:gd name="connsiteY2" fmla="*/ 16934 h 355634"/>
            </a:gdLst>
            <a:ahLst/>
            <a:cxnLst>
              <a:cxn ang="0">
                <a:pos x="connsiteX0" y="connsiteY0"/>
              </a:cxn>
              <a:cxn ang="0">
                <a:pos x="connsiteX1" y="connsiteY1"/>
              </a:cxn>
              <a:cxn ang="0">
                <a:pos x="connsiteX2" y="connsiteY2"/>
              </a:cxn>
            </a:cxnLst>
            <a:rect l="l" t="t" r="r" b="b"/>
            <a:pathLst>
              <a:path w="2362200" h="355634">
                <a:moveTo>
                  <a:pt x="0" y="0"/>
                </a:moveTo>
                <a:cubicBezTo>
                  <a:pt x="425450" y="176389"/>
                  <a:pt x="850900" y="352778"/>
                  <a:pt x="1244600" y="355600"/>
                </a:cubicBezTo>
                <a:cubicBezTo>
                  <a:pt x="1638300" y="358422"/>
                  <a:pt x="2000250" y="187678"/>
                  <a:pt x="2362200" y="16934"/>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A/B=(20+50)/(55-13)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=1.66</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98863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A/B=(100+80)/(55-10)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a:t>
            </a:r>
            <a:r>
              <a:rPr lang="en-US" altLang="zh-TW" sz="2000" b="1" dirty="0" smtClean="0">
                <a:solidFill>
                  <a:srgbClr val="FF0000"/>
                </a:solidFill>
                <a:latin typeface="Verdana" pitchFamily="34" charset="0"/>
                <a:ea typeface="Verdana" pitchFamily="34" charset="0"/>
                <a:cs typeface="Verdana" pitchFamily="34" charset="0"/>
              </a:rPr>
              <a:t>4.00</a:t>
            </a:r>
            <a:endParaRPr lang="zh-TW" altLang="en-US" sz="2000" b="1" dirty="0">
              <a:solidFill>
                <a:srgbClr val="FF0000"/>
              </a:solidFill>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983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sz="2800" dirty="0"/>
              <a:t>The first line contains an integer t meaning that there are </a:t>
            </a:r>
            <a:r>
              <a:rPr lang="en-US" altLang="zh-TW" sz="2800" u="sng" dirty="0">
                <a:solidFill>
                  <a:srgbClr val="FF0000"/>
                </a:solidFill>
              </a:rPr>
              <a:t>t test cases </a:t>
            </a:r>
            <a:r>
              <a:rPr lang="en-US" altLang="zh-TW" sz="2800" dirty="0"/>
              <a:t>(t ≤ 10). </a:t>
            </a:r>
            <a:endParaRPr lang="en-US" altLang="zh-TW" sz="2800" dirty="0" smtClean="0"/>
          </a:p>
          <a:p>
            <a:pPr algn="just"/>
            <a:r>
              <a:rPr lang="en-US" altLang="zh-TW" sz="2800" dirty="0" smtClean="0"/>
              <a:t>For </a:t>
            </a:r>
            <a:r>
              <a:rPr lang="en-US" altLang="zh-TW" sz="2800" dirty="0"/>
              <a:t>each test case: </a:t>
            </a:r>
            <a:endParaRPr lang="en-US" altLang="zh-TW" sz="2800" dirty="0" smtClean="0"/>
          </a:p>
          <a:p>
            <a:pPr lvl="1" algn="just"/>
            <a:r>
              <a:rPr lang="en-US" altLang="zh-TW" sz="2400" dirty="0" smtClean="0"/>
              <a:t>The </a:t>
            </a:r>
            <a:r>
              <a:rPr lang="en-US" altLang="zh-TW" sz="2400" dirty="0"/>
              <a:t>first line is an integer </a:t>
            </a:r>
            <a:r>
              <a:rPr lang="en-US" altLang="zh-TW" sz="2400" u="sng" dirty="0">
                <a:solidFill>
                  <a:srgbClr val="FF0000"/>
                </a:solidFill>
              </a:rPr>
              <a:t>n meaning that there are n cities</a:t>
            </a:r>
            <a:r>
              <a:rPr lang="en-US" altLang="zh-TW" sz="2400" dirty="0"/>
              <a:t> (2 &lt; n ≤ 1000). </a:t>
            </a:r>
            <a:r>
              <a:rPr lang="en-US" altLang="zh-TW" sz="2400" dirty="0" smtClean="0"/>
              <a:t>Then </a:t>
            </a:r>
            <a:r>
              <a:rPr lang="en-US" altLang="zh-TW" sz="2400" dirty="0"/>
              <a:t>n lines follow. </a:t>
            </a:r>
            <a:endParaRPr lang="en-US" altLang="zh-TW" sz="2400" dirty="0" smtClean="0"/>
          </a:p>
          <a:p>
            <a:pPr lvl="1" algn="just"/>
            <a:r>
              <a:rPr lang="en-US" altLang="zh-TW" sz="2400" dirty="0" smtClean="0"/>
              <a:t>Each </a:t>
            </a:r>
            <a:r>
              <a:rPr lang="en-US" altLang="zh-TW" sz="2400" dirty="0"/>
              <a:t>line contains three integers </a:t>
            </a:r>
            <a:r>
              <a:rPr lang="en-US" altLang="zh-TW" sz="2400" u="sng" dirty="0">
                <a:solidFill>
                  <a:srgbClr val="FF0000"/>
                </a:solidFill>
              </a:rPr>
              <a:t>X, Y and P </a:t>
            </a:r>
            <a:r>
              <a:rPr lang="en-US" altLang="zh-TW" sz="2400" dirty="0"/>
              <a:t>(0 ≤ X, Y ≤ 1000, 0 &lt; P &lt; 100000). </a:t>
            </a:r>
            <a:endParaRPr lang="en-US" altLang="zh-TW" sz="2400" dirty="0" smtClean="0"/>
          </a:p>
          <a:p>
            <a:pPr lvl="2" algn="just"/>
            <a:r>
              <a:rPr lang="en-US" altLang="zh-TW" dirty="0" smtClean="0"/>
              <a:t>(</a:t>
            </a:r>
            <a:r>
              <a:rPr lang="en-US" altLang="zh-TW" dirty="0"/>
              <a:t>X, Y ) is the </a:t>
            </a:r>
            <a:r>
              <a:rPr lang="en-US" altLang="zh-TW" u="sng" dirty="0">
                <a:solidFill>
                  <a:srgbClr val="FF0000"/>
                </a:solidFill>
              </a:rPr>
              <a:t>coordinate of a </a:t>
            </a:r>
            <a:r>
              <a:rPr lang="en-US" altLang="zh-TW" u="sng" dirty="0" smtClean="0">
                <a:solidFill>
                  <a:srgbClr val="FF0000"/>
                </a:solidFill>
              </a:rPr>
              <a:t>city</a:t>
            </a:r>
            <a:r>
              <a:rPr lang="en-US" altLang="zh-TW" dirty="0" smtClean="0"/>
              <a:t>.</a:t>
            </a:r>
          </a:p>
          <a:p>
            <a:pPr lvl="2" algn="just"/>
            <a:r>
              <a:rPr lang="en-US" altLang="zh-TW" dirty="0" smtClean="0"/>
              <a:t>P </a:t>
            </a:r>
            <a:r>
              <a:rPr lang="en-US" altLang="zh-TW" dirty="0"/>
              <a:t>is the </a:t>
            </a:r>
            <a:r>
              <a:rPr lang="en-US" altLang="zh-TW" u="sng" dirty="0">
                <a:solidFill>
                  <a:srgbClr val="FF0000"/>
                </a:solidFill>
              </a:rPr>
              <a:t>population of that city</a:t>
            </a:r>
            <a:r>
              <a:rPr lang="en-US" altLang="zh-TW" dirty="0"/>
              <a:t>. </a:t>
            </a:r>
            <a:endParaRPr lang="en-US" altLang="zh-TW" dirty="0" smtClean="0"/>
          </a:p>
          <a:p>
            <a:pPr lvl="2" algn="just"/>
            <a:r>
              <a:rPr lang="en-US" altLang="zh-TW" dirty="0" smtClean="0"/>
              <a:t>It </a:t>
            </a:r>
            <a:r>
              <a:rPr lang="en-US" altLang="zh-TW" dirty="0"/>
              <a:t>is guaranteed that each city has a distinct location.</a:t>
            </a:r>
            <a:endParaRPr lang="en-US" altLang="zh-TW" dirty="0" smtClean="0"/>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700088"/>
            <a:ext cx="6657975" cy="5457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8583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69" y="1994"/>
            <a:ext cx="7237340" cy="40030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28" y="4052267"/>
            <a:ext cx="8162925" cy="2905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6481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528638"/>
            <a:ext cx="8448675" cy="5800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2716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7" y="0"/>
            <a:ext cx="6086475" cy="6829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589" y="2276872"/>
            <a:ext cx="4748411" cy="13506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8784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57163"/>
            <a:ext cx="7610475" cy="6543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44531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22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sz="2800" dirty="0"/>
              <a:t>For each test case, print </a:t>
            </a:r>
            <a:r>
              <a:rPr lang="en-US" altLang="zh-TW" sz="2800" u="sng" dirty="0">
                <a:solidFill>
                  <a:srgbClr val="FF0000"/>
                </a:solidFill>
              </a:rPr>
              <a:t>a line indicating the above mentioned maximum ratio A/B</a:t>
            </a:r>
            <a:r>
              <a:rPr lang="en-US" altLang="zh-TW" sz="2800" dirty="0"/>
              <a:t>. </a:t>
            </a:r>
            <a:endParaRPr lang="en-US" altLang="zh-TW" sz="2800" dirty="0" smtClean="0"/>
          </a:p>
          <a:p>
            <a:pPr algn="just"/>
            <a:r>
              <a:rPr lang="en-US" altLang="zh-TW" sz="2800" dirty="0" smtClean="0"/>
              <a:t>The </a:t>
            </a:r>
            <a:r>
              <a:rPr lang="en-US" altLang="zh-TW" sz="2800" dirty="0"/>
              <a:t>result should be </a:t>
            </a:r>
            <a:r>
              <a:rPr lang="en-US" altLang="zh-TW" sz="2800" u="sng" dirty="0">
                <a:solidFill>
                  <a:srgbClr val="FF0000"/>
                </a:solidFill>
              </a:rPr>
              <a:t>rounded to 2 digits after decimal point</a:t>
            </a:r>
            <a:r>
              <a:rPr lang="en-US" altLang="zh-TW" sz="2800" dirty="0"/>
              <a:t>. </a:t>
            </a:r>
            <a:endParaRPr lang="en-US" altLang="zh-TW" sz="2800"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1760" y="-2738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4392488"/>
          </a:xfrm>
          <a:solidFill>
            <a:schemeClr val="bg1"/>
          </a:solidFill>
          <a:ln>
            <a:solidFill>
              <a:schemeClr val="tx1"/>
            </a:solidFill>
          </a:ln>
        </p:spPr>
        <p:txBody>
          <a:bodyPr/>
          <a:lstStyle/>
          <a:p>
            <a:pPr marL="0" indent="0" algn="just">
              <a:buNone/>
            </a:pPr>
            <a:r>
              <a:rPr lang="en-US" altLang="zh-TW" sz="2400" dirty="0"/>
              <a:t>2 </a:t>
            </a:r>
            <a:endParaRPr lang="en-US" altLang="zh-TW" sz="2400" dirty="0" smtClean="0"/>
          </a:p>
          <a:p>
            <a:pPr marL="0" indent="0" algn="just">
              <a:buNone/>
            </a:pPr>
            <a:r>
              <a:rPr lang="en-US" altLang="zh-TW" sz="2400" dirty="0" smtClean="0"/>
              <a:t>4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200 </a:t>
            </a:r>
            <a:r>
              <a:rPr lang="en-US" altLang="zh-TW" sz="2400" dirty="0"/>
              <a:t>2 </a:t>
            </a:r>
            <a:r>
              <a:rPr lang="en-US" altLang="zh-TW" sz="2400" dirty="0" smtClean="0"/>
              <a:t>80 </a:t>
            </a:r>
          </a:p>
          <a:p>
            <a:pPr marL="0" indent="0" algn="just">
              <a:buNone/>
            </a:pPr>
            <a:r>
              <a:rPr lang="en-US" altLang="zh-TW" sz="2400" dirty="0" smtClean="0"/>
              <a:t>200 </a:t>
            </a:r>
            <a:r>
              <a:rPr lang="en-US" altLang="zh-TW" sz="2400" dirty="0"/>
              <a:t>1 100 </a:t>
            </a:r>
            <a:endParaRPr lang="en-US" altLang="zh-TW" sz="2400" dirty="0" smtClean="0"/>
          </a:p>
          <a:p>
            <a:pPr marL="0" indent="0" algn="just">
              <a:buNone/>
            </a:pPr>
            <a:r>
              <a:rPr lang="en-US" altLang="zh-TW" sz="2400" dirty="0" smtClean="0"/>
              <a:t>3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 </a:t>
            </a:r>
            <a:r>
              <a:rPr lang="en-US" altLang="zh-TW" sz="2400" dirty="0"/>
              <a:t>2 40</a:t>
            </a:r>
            <a:endParaRPr lang="en-US" altLang="zh-TW" sz="2400" dirty="0" smtClean="0"/>
          </a:p>
        </p:txBody>
      </p:sp>
      <p:sp>
        <p:nvSpPr>
          <p:cNvPr id="4" name="內容版面配置區 2"/>
          <p:cNvSpPr txBox="1">
            <a:spLocks/>
          </p:cNvSpPr>
          <p:nvPr/>
        </p:nvSpPr>
        <p:spPr bwMode="auto">
          <a:xfrm>
            <a:off x="5940152" y="692696"/>
            <a:ext cx="2088232" cy="216024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65.00 </a:t>
            </a:r>
            <a:endParaRPr lang="en-US" altLang="zh-TW" sz="2400" dirty="0" smtClean="0"/>
          </a:p>
          <a:p>
            <a:pPr marL="0" indent="0" algn="just">
              <a:buNone/>
            </a:pPr>
            <a:r>
              <a:rPr lang="en-US" altLang="zh-TW" sz="2400" dirty="0" smtClean="0"/>
              <a:t>70.00</a:t>
            </a:r>
            <a:endParaRPr lang="en-US" altLang="zh-TW" sz="2400" kern="0" dirty="0" smtClean="0"/>
          </a:p>
        </p:txBody>
      </p:sp>
      <p:sp>
        <p:nvSpPr>
          <p:cNvPr id="6" name="文字方塊 5"/>
          <p:cNvSpPr txBox="1"/>
          <p:nvPr/>
        </p:nvSpPr>
        <p:spPr>
          <a:xfrm>
            <a:off x="1691680" y="179195"/>
            <a:ext cx="2451312"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test cases</a:t>
            </a:r>
            <a:endParaRPr lang="zh-TW" altLang="en-US" b="1" dirty="0">
              <a:solidFill>
                <a:srgbClr val="FF0000"/>
              </a:solidFill>
            </a:endParaRPr>
          </a:p>
        </p:txBody>
      </p:sp>
      <p:cxnSp>
        <p:nvCxnSpPr>
          <p:cNvPr id="8" name="直線單箭頭接點 7"/>
          <p:cNvCxnSpPr/>
          <p:nvPr/>
        </p:nvCxnSpPr>
        <p:spPr bwMode="auto">
          <a:xfrm flipH="1">
            <a:off x="1331640" y="476672"/>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1961785" y="687099"/>
            <a:ext cx="1911101"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cities</a:t>
            </a:r>
            <a:endParaRPr lang="zh-TW" altLang="en-US" b="1" dirty="0">
              <a:solidFill>
                <a:srgbClr val="FF0000"/>
              </a:solidFill>
            </a:endParaRPr>
          </a:p>
        </p:txBody>
      </p:sp>
      <p:cxnSp>
        <p:nvCxnSpPr>
          <p:cNvPr id="24" name="直線單箭頭接點 23"/>
          <p:cNvCxnSpPr/>
          <p:nvPr/>
        </p:nvCxnSpPr>
        <p:spPr bwMode="auto">
          <a:xfrm flipH="1">
            <a:off x="1331640" y="980728"/>
            <a:ext cx="630145" cy="432048"/>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bwMode="auto">
          <a:xfrm>
            <a:off x="1043608" y="1205136"/>
            <a:ext cx="2252972" cy="2160240"/>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8" name="直線單箭頭接點 27"/>
          <p:cNvCxnSpPr/>
          <p:nvPr/>
        </p:nvCxnSpPr>
        <p:spPr bwMode="auto">
          <a:xfrm flipH="1">
            <a:off x="1547664" y="1412776"/>
            <a:ext cx="639390" cy="18002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2285365" y="1207089"/>
            <a:ext cx="1662635" cy="461665"/>
          </a:xfrm>
          <a:prstGeom prst="rect">
            <a:avLst/>
          </a:prstGeom>
          <a:noFill/>
        </p:spPr>
        <p:txBody>
          <a:bodyPr wrap="none" rtlCol="0">
            <a:spAutoFit/>
          </a:bodyPr>
          <a:lstStyle/>
          <a:p>
            <a:r>
              <a:rPr lang="en-US" altLang="zh-TW" b="1" dirty="0" err="1" smtClean="0">
                <a:solidFill>
                  <a:srgbClr val="FF0000"/>
                </a:solidFill>
              </a:rPr>
              <a:t>coordidate</a:t>
            </a:r>
            <a:r>
              <a:rPr lang="en-US" altLang="zh-TW" b="1" dirty="0" smtClean="0">
                <a:solidFill>
                  <a:srgbClr val="FF0000"/>
                </a:solidFill>
              </a:rPr>
              <a:t> </a:t>
            </a:r>
            <a:endParaRPr lang="zh-TW" altLang="en-US" b="1" dirty="0">
              <a:solidFill>
                <a:srgbClr val="FF0000"/>
              </a:solidFill>
            </a:endParaRPr>
          </a:p>
        </p:txBody>
      </p:sp>
      <p:sp>
        <p:nvSpPr>
          <p:cNvPr id="47" name="矩形 46"/>
          <p:cNvSpPr/>
          <p:nvPr/>
        </p:nvSpPr>
        <p:spPr bwMode="auto">
          <a:xfrm>
            <a:off x="1043608" y="3356992"/>
            <a:ext cx="2252972" cy="1728192"/>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1043608" y="1628800"/>
            <a:ext cx="504056" cy="360040"/>
          </a:xfrm>
          <a:prstGeom prst="rect">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文字方塊 52"/>
          <p:cNvSpPr txBox="1"/>
          <p:nvPr/>
        </p:nvSpPr>
        <p:spPr>
          <a:xfrm>
            <a:off x="2449444" y="1772816"/>
            <a:ext cx="1604927" cy="461665"/>
          </a:xfrm>
          <a:prstGeom prst="rect">
            <a:avLst/>
          </a:prstGeom>
          <a:noFill/>
        </p:spPr>
        <p:txBody>
          <a:bodyPr wrap="none" rtlCol="0">
            <a:spAutoFit/>
          </a:bodyPr>
          <a:lstStyle/>
          <a:p>
            <a:r>
              <a:rPr lang="en-US" altLang="zh-TW" b="1" dirty="0" smtClean="0">
                <a:solidFill>
                  <a:srgbClr val="FF0000"/>
                </a:solidFill>
              </a:rPr>
              <a:t>population</a:t>
            </a:r>
            <a:endParaRPr lang="zh-TW" altLang="en-US" b="1" dirty="0">
              <a:solidFill>
                <a:srgbClr val="FF0000"/>
              </a:solidFill>
            </a:endParaRPr>
          </a:p>
        </p:txBody>
      </p:sp>
      <p:cxnSp>
        <p:nvCxnSpPr>
          <p:cNvPr id="56" name="直線單箭頭接點 55"/>
          <p:cNvCxnSpPr>
            <a:stCxn id="53" idx="1"/>
          </p:cNvCxnSpPr>
          <p:nvPr/>
        </p:nvCxnSpPr>
        <p:spPr bwMode="auto">
          <a:xfrm flipH="1" flipV="1">
            <a:off x="1961785" y="1808820"/>
            <a:ext cx="487659" cy="19482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flipV="1">
            <a:off x="4621698" y="3373397"/>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單箭頭接點 68"/>
          <p:cNvCxnSpPr/>
          <p:nvPr/>
        </p:nvCxnSpPr>
        <p:spPr bwMode="auto">
          <a:xfrm>
            <a:off x="4439954" y="4597533"/>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橢圓 43"/>
          <p:cNvSpPr/>
          <p:nvPr/>
        </p:nvSpPr>
        <p:spPr bwMode="auto">
          <a:xfrm>
            <a:off x="5066983" y="416548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0" name="文字方塊 49"/>
          <p:cNvSpPr txBox="1"/>
          <p:nvPr/>
        </p:nvSpPr>
        <p:spPr>
          <a:xfrm>
            <a:off x="4730993" y="4320534"/>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70" name="橢圓 69"/>
          <p:cNvSpPr/>
          <p:nvPr/>
        </p:nvSpPr>
        <p:spPr bwMode="auto">
          <a:xfrm>
            <a:off x="5066983"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1" name="文字方塊 70"/>
          <p:cNvSpPr txBox="1"/>
          <p:nvPr/>
        </p:nvSpPr>
        <p:spPr>
          <a:xfrm>
            <a:off x="4710942" y="3522929"/>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72" name="橢圓 71"/>
          <p:cNvSpPr/>
          <p:nvPr/>
        </p:nvSpPr>
        <p:spPr bwMode="auto">
          <a:xfrm>
            <a:off x="7213986" y="4173869"/>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3" name="文字方塊 72"/>
          <p:cNvSpPr txBox="1"/>
          <p:nvPr/>
        </p:nvSpPr>
        <p:spPr>
          <a:xfrm>
            <a:off x="6888351" y="3528446"/>
            <a:ext cx="825867" cy="276999"/>
          </a:xfrm>
          <a:prstGeom prst="rect">
            <a:avLst/>
          </a:prstGeom>
          <a:noFill/>
        </p:spPr>
        <p:txBody>
          <a:bodyPr wrap="none" rtlCol="0">
            <a:spAutoFit/>
          </a:bodyPr>
          <a:lstStyle/>
          <a:p>
            <a:r>
              <a:rPr lang="en-US" altLang="zh-TW" sz="1200" b="1" dirty="0" smtClean="0"/>
              <a:t>(200,2,80)</a:t>
            </a:r>
            <a:endParaRPr lang="zh-TW" altLang="en-US" sz="1200" b="1" dirty="0"/>
          </a:p>
        </p:txBody>
      </p:sp>
      <p:sp>
        <p:nvSpPr>
          <p:cNvPr id="74" name="橢圓 73"/>
          <p:cNvSpPr/>
          <p:nvPr/>
        </p:nvSpPr>
        <p:spPr bwMode="auto">
          <a:xfrm>
            <a:off x="7213986"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5" name="文字方塊 74"/>
          <p:cNvSpPr txBox="1"/>
          <p:nvPr/>
        </p:nvSpPr>
        <p:spPr>
          <a:xfrm>
            <a:off x="6887239" y="4309501"/>
            <a:ext cx="902811" cy="276999"/>
          </a:xfrm>
          <a:prstGeom prst="rect">
            <a:avLst/>
          </a:prstGeom>
          <a:noFill/>
        </p:spPr>
        <p:txBody>
          <a:bodyPr wrap="none" rtlCol="0">
            <a:spAutoFit/>
          </a:bodyPr>
          <a:lstStyle/>
          <a:p>
            <a:r>
              <a:rPr lang="en-US" altLang="zh-TW" sz="1200" b="1" dirty="0" smtClean="0"/>
              <a:t>(200,1,100)</a:t>
            </a:r>
            <a:endParaRPr lang="zh-TW" altLang="en-US" sz="1200" b="1" dirty="0"/>
          </a:p>
        </p:txBody>
      </p:sp>
      <p:cxnSp>
        <p:nvCxnSpPr>
          <p:cNvPr id="80" name="直線接點 79"/>
          <p:cNvCxnSpPr>
            <a:stCxn id="70" idx="4"/>
            <a:endCxn id="44" idx="0"/>
          </p:cNvCxnSpPr>
          <p:nvPr/>
        </p:nvCxnSpPr>
        <p:spPr bwMode="auto">
          <a:xfrm>
            <a:off x="5138991" y="3949461"/>
            <a:ext cx="0" cy="216024"/>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接點 81"/>
          <p:cNvCxnSpPr>
            <a:stCxn id="74" idx="4"/>
            <a:endCxn id="72" idx="0"/>
          </p:cNvCxnSpPr>
          <p:nvPr/>
        </p:nvCxnSpPr>
        <p:spPr bwMode="auto">
          <a:xfrm>
            <a:off x="7285994" y="3949461"/>
            <a:ext cx="0" cy="224408"/>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7301285" y="385346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6" name="文字方塊 85"/>
          <p:cNvSpPr txBox="1"/>
          <p:nvPr/>
        </p:nvSpPr>
        <p:spPr>
          <a:xfrm>
            <a:off x="4838909" y="3869571"/>
            <a:ext cx="300082" cy="369332"/>
          </a:xfrm>
          <a:prstGeom prst="rect">
            <a:avLst/>
          </a:prstGeom>
          <a:noFill/>
        </p:spPr>
        <p:txBody>
          <a:bodyPr wrap="none" rtlCol="0">
            <a:spAutoFit/>
          </a:bodyPr>
          <a:lstStyle/>
          <a:p>
            <a:r>
              <a:rPr lang="en-US" altLang="zh-TW" sz="1800" b="1" dirty="0" smtClean="0"/>
              <a:t>1</a:t>
            </a:r>
            <a:endParaRPr lang="zh-TW" altLang="en-US" sz="1800" b="1" dirty="0"/>
          </a:p>
        </p:txBody>
      </p:sp>
      <p:cxnSp>
        <p:nvCxnSpPr>
          <p:cNvPr id="88" name="直線接點 87"/>
          <p:cNvCxnSpPr>
            <a:stCxn id="70" idx="6"/>
            <a:endCxn id="72" idx="1"/>
          </p:cNvCxnSpPr>
          <p:nvPr/>
        </p:nvCxnSpPr>
        <p:spPr bwMode="auto">
          <a:xfrm>
            <a:off x="5210999" y="3877453"/>
            <a:ext cx="2024078" cy="317507"/>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字方塊 91"/>
          <p:cNvSpPr txBox="1"/>
          <p:nvPr/>
        </p:nvSpPr>
        <p:spPr>
          <a:xfrm>
            <a:off x="4763499" y="2903711"/>
            <a:ext cx="1750800" cy="461665"/>
          </a:xfrm>
          <a:prstGeom prst="rect">
            <a:avLst/>
          </a:prstGeom>
          <a:noFill/>
        </p:spPr>
        <p:txBody>
          <a:bodyPr wrap="none" rtlCol="0">
            <a:spAutoFit/>
          </a:bodyPr>
          <a:lstStyle/>
          <a:p>
            <a:r>
              <a:rPr lang="en-US" altLang="zh-TW" dirty="0" smtClean="0"/>
              <a:t>130/2=65.00</a:t>
            </a:r>
            <a:endParaRPr lang="zh-TW" altLang="en-US" dirty="0"/>
          </a:p>
        </p:txBody>
      </p:sp>
      <p:cxnSp>
        <p:nvCxnSpPr>
          <p:cNvPr id="93" name="直線單箭頭接點 92"/>
          <p:cNvCxnSpPr/>
          <p:nvPr/>
        </p:nvCxnSpPr>
        <p:spPr bwMode="auto">
          <a:xfrm flipV="1">
            <a:off x="4644008" y="5301208"/>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單箭頭接點 93"/>
          <p:cNvCxnSpPr/>
          <p:nvPr/>
        </p:nvCxnSpPr>
        <p:spPr bwMode="auto">
          <a:xfrm>
            <a:off x="4462264" y="6525344"/>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橢圓 94"/>
          <p:cNvSpPr/>
          <p:nvPr/>
        </p:nvSpPr>
        <p:spPr bwMode="auto">
          <a:xfrm>
            <a:off x="5089293" y="609329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文字方塊 95"/>
          <p:cNvSpPr txBox="1"/>
          <p:nvPr/>
        </p:nvSpPr>
        <p:spPr>
          <a:xfrm>
            <a:off x="4753303" y="6248345"/>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97" name="橢圓 96"/>
          <p:cNvSpPr/>
          <p:nvPr/>
        </p:nvSpPr>
        <p:spPr bwMode="auto">
          <a:xfrm>
            <a:off x="5089293"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8" name="文字方塊 97"/>
          <p:cNvSpPr txBox="1"/>
          <p:nvPr/>
        </p:nvSpPr>
        <p:spPr>
          <a:xfrm>
            <a:off x="4733252" y="5450740"/>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101" name="橢圓 100"/>
          <p:cNvSpPr/>
          <p:nvPr/>
        </p:nvSpPr>
        <p:spPr bwMode="auto">
          <a:xfrm>
            <a:off x="5580112"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2" name="文字方塊 101"/>
          <p:cNvSpPr txBox="1"/>
          <p:nvPr/>
        </p:nvSpPr>
        <p:spPr>
          <a:xfrm>
            <a:off x="5652120" y="5515257"/>
            <a:ext cx="671979" cy="276999"/>
          </a:xfrm>
          <a:prstGeom prst="rect">
            <a:avLst/>
          </a:prstGeom>
          <a:noFill/>
        </p:spPr>
        <p:txBody>
          <a:bodyPr wrap="none" rtlCol="0">
            <a:spAutoFit/>
          </a:bodyPr>
          <a:lstStyle/>
          <a:p>
            <a:r>
              <a:rPr lang="en-US" altLang="zh-TW" sz="1200" b="1" dirty="0" smtClean="0"/>
              <a:t>(2,2,40)</a:t>
            </a:r>
            <a:endParaRPr lang="zh-TW" altLang="en-US" sz="1200" b="1" dirty="0"/>
          </a:p>
        </p:txBody>
      </p:sp>
      <p:cxnSp>
        <p:nvCxnSpPr>
          <p:cNvPr id="105" name="直線接點 104"/>
          <p:cNvCxnSpPr>
            <a:stCxn id="97" idx="4"/>
            <a:endCxn id="95" idx="0"/>
          </p:cNvCxnSpPr>
          <p:nvPr/>
        </p:nvCxnSpPr>
        <p:spPr bwMode="auto">
          <a:xfrm>
            <a:off x="5161301" y="5877272"/>
            <a:ext cx="0" cy="216024"/>
          </a:xfrm>
          <a:prstGeom prst="line">
            <a:avLst/>
          </a:prstGeom>
          <a:solidFill>
            <a:schemeClr val="accent1"/>
          </a:solidFill>
          <a:ln w="28575" cap="flat" cmpd="sng" algn="ctr">
            <a:solidFill>
              <a:srgbClr val="0000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文字方塊 109"/>
          <p:cNvSpPr txBox="1"/>
          <p:nvPr/>
        </p:nvSpPr>
        <p:spPr>
          <a:xfrm>
            <a:off x="4861219" y="579738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13" name="文字方塊 112"/>
          <p:cNvSpPr txBox="1"/>
          <p:nvPr/>
        </p:nvSpPr>
        <p:spPr>
          <a:xfrm>
            <a:off x="4785809" y="4831522"/>
            <a:ext cx="1596912" cy="461665"/>
          </a:xfrm>
          <a:prstGeom prst="rect">
            <a:avLst/>
          </a:prstGeom>
          <a:noFill/>
        </p:spPr>
        <p:txBody>
          <a:bodyPr wrap="none" rtlCol="0">
            <a:spAutoFit/>
          </a:bodyPr>
          <a:lstStyle/>
          <a:p>
            <a:r>
              <a:rPr lang="en-US" altLang="zh-TW" dirty="0" smtClean="0"/>
              <a:t>70/1=70.00</a:t>
            </a:r>
            <a:endParaRPr lang="zh-TW" altLang="en-US" dirty="0"/>
          </a:p>
        </p:txBody>
      </p:sp>
      <p:cxnSp>
        <p:nvCxnSpPr>
          <p:cNvPr id="114" name="直線接點 113"/>
          <p:cNvCxnSpPr>
            <a:stCxn id="101" idx="2"/>
            <a:endCxn id="97" idx="6"/>
          </p:cNvCxnSpPr>
          <p:nvPr/>
        </p:nvCxnSpPr>
        <p:spPr bwMode="auto">
          <a:xfrm flipH="1">
            <a:off x="5233309" y="5805264"/>
            <a:ext cx="346803"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73150" y="549275"/>
            <a:ext cx="7315200" cy="838200"/>
          </a:xfrm>
        </p:spPr>
        <p:txBody>
          <a:bodyPr/>
          <a:lstStyle/>
          <a:p>
            <a:pPr eaLnBrk="1" hangingPunct="1"/>
            <a:r>
              <a:rPr lang="en-US" altLang="zh-TW" smtClean="0">
                <a:sym typeface="Symbol" pitchFamily="18" charset="2"/>
              </a:rPr>
              <a:t>Kruskal</a:t>
            </a:r>
            <a:r>
              <a:rPr lang="en-US" altLang="zh-TW" smtClean="0">
                <a:latin typeface="Arial" charset="0"/>
                <a:sym typeface="Symbol" pitchFamily="18" charset="2"/>
              </a:rPr>
              <a:t>’</a:t>
            </a:r>
            <a:r>
              <a:rPr lang="en-US" altLang="zh-TW" smtClean="0">
                <a:sym typeface="Symbol" pitchFamily="18" charset="2"/>
              </a:rPr>
              <a:t>s Algorithm</a:t>
            </a:r>
          </a:p>
        </p:txBody>
      </p:sp>
      <p:sp>
        <p:nvSpPr>
          <p:cNvPr id="43011" name="Rectangle 3"/>
          <p:cNvSpPr>
            <a:spLocks noGrp="1" noChangeArrowheads="1"/>
          </p:cNvSpPr>
          <p:nvPr>
            <p:ph type="body" idx="1"/>
          </p:nvPr>
        </p:nvSpPr>
        <p:spPr>
          <a:xfrm>
            <a:off x="1331913" y="1268413"/>
            <a:ext cx="7315200" cy="4191000"/>
          </a:xfrm>
          <a:noFill/>
        </p:spPr>
        <p:txBody>
          <a:bodyPr/>
          <a:lstStyle/>
          <a:p>
            <a:pPr eaLnBrk="1" hangingPunct="1"/>
            <a:r>
              <a:rPr lang="en-US" altLang="zh-TW" smtClean="0">
                <a:sym typeface="Symbol" pitchFamily="18" charset="2"/>
              </a:rPr>
              <a:t>Answer: </a:t>
            </a:r>
            <a:r>
              <a:rPr lang="en-US" altLang="zh-TW" u="sng" smtClean="0">
                <a:solidFill>
                  <a:srgbClr val="0000FF"/>
                </a:solidFill>
                <a:sym typeface="Symbol" pitchFamily="18" charset="2"/>
              </a:rPr>
              <a:t>Minimum Cost=46</a:t>
            </a:r>
          </a:p>
        </p:txBody>
      </p:sp>
      <p:sp>
        <p:nvSpPr>
          <p:cNvPr id="43012" name="Oval 4"/>
          <p:cNvSpPr>
            <a:spLocks noChangeArrowheads="1"/>
          </p:cNvSpPr>
          <p:nvPr/>
        </p:nvSpPr>
        <p:spPr bwMode="auto">
          <a:xfrm>
            <a:off x="1600200" y="38100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H</a:t>
            </a:r>
          </a:p>
        </p:txBody>
      </p:sp>
      <p:sp>
        <p:nvSpPr>
          <p:cNvPr id="43013" name="Oval 5"/>
          <p:cNvSpPr>
            <a:spLocks noChangeArrowheads="1"/>
          </p:cNvSpPr>
          <p:nvPr/>
        </p:nvSpPr>
        <p:spPr bwMode="auto">
          <a:xfrm>
            <a:off x="4648200" y="38100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B</a:t>
            </a:r>
          </a:p>
        </p:txBody>
      </p:sp>
      <p:sp>
        <p:nvSpPr>
          <p:cNvPr id="43014" name="Oval 6"/>
          <p:cNvSpPr>
            <a:spLocks noChangeArrowheads="1"/>
          </p:cNvSpPr>
          <p:nvPr/>
        </p:nvSpPr>
        <p:spPr bwMode="auto">
          <a:xfrm>
            <a:off x="7315200" y="38100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C</a:t>
            </a:r>
          </a:p>
        </p:txBody>
      </p:sp>
      <p:sp>
        <p:nvSpPr>
          <p:cNvPr id="43015" name="Oval 7"/>
          <p:cNvSpPr>
            <a:spLocks noChangeArrowheads="1"/>
          </p:cNvSpPr>
          <p:nvPr/>
        </p:nvSpPr>
        <p:spPr bwMode="auto">
          <a:xfrm>
            <a:off x="1600200" y="54102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G</a:t>
            </a:r>
          </a:p>
        </p:txBody>
      </p:sp>
      <p:sp>
        <p:nvSpPr>
          <p:cNvPr id="43016" name="Oval 8"/>
          <p:cNvSpPr>
            <a:spLocks noChangeArrowheads="1"/>
          </p:cNvSpPr>
          <p:nvPr/>
        </p:nvSpPr>
        <p:spPr bwMode="auto">
          <a:xfrm>
            <a:off x="4648200" y="54102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E</a:t>
            </a:r>
          </a:p>
        </p:txBody>
      </p:sp>
      <p:sp>
        <p:nvSpPr>
          <p:cNvPr id="43017" name="Oval 9"/>
          <p:cNvSpPr>
            <a:spLocks noChangeArrowheads="1"/>
          </p:cNvSpPr>
          <p:nvPr/>
        </p:nvSpPr>
        <p:spPr bwMode="auto">
          <a:xfrm>
            <a:off x="7315200" y="54102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D</a:t>
            </a:r>
          </a:p>
        </p:txBody>
      </p:sp>
      <p:sp>
        <p:nvSpPr>
          <p:cNvPr id="43018" name="Oval 10"/>
          <p:cNvSpPr>
            <a:spLocks noChangeArrowheads="1"/>
          </p:cNvSpPr>
          <p:nvPr/>
        </p:nvSpPr>
        <p:spPr bwMode="auto">
          <a:xfrm>
            <a:off x="3124200" y="60960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F</a:t>
            </a:r>
          </a:p>
        </p:txBody>
      </p:sp>
      <p:sp>
        <p:nvSpPr>
          <p:cNvPr id="43019" name="Oval 11"/>
          <p:cNvSpPr>
            <a:spLocks noChangeArrowheads="1"/>
          </p:cNvSpPr>
          <p:nvPr/>
        </p:nvSpPr>
        <p:spPr bwMode="auto">
          <a:xfrm>
            <a:off x="3124200" y="3124200"/>
            <a:ext cx="5334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TW" sz="2000" b="1"/>
              <a:t>A</a:t>
            </a:r>
          </a:p>
        </p:txBody>
      </p:sp>
      <p:cxnSp>
        <p:nvCxnSpPr>
          <p:cNvPr id="43020" name="AutoShape 12"/>
          <p:cNvCxnSpPr>
            <a:cxnSpLocks noChangeShapeType="1"/>
            <a:stCxn id="43019" idx="5"/>
            <a:endCxn id="43013" idx="1"/>
          </p:cNvCxnSpPr>
          <p:nvPr/>
        </p:nvCxnSpPr>
        <p:spPr bwMode="auto">
          <a:xfrm>
            <a:off x="3579813" y="3598863"/>
            <a:ext cx="1146175" cy="2698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1" name="AutoShape 13"/>
          <p:cNvCxnSpPr>
            <a:cxnSpLocks noChangeShapeType="1"/>
            <a:stCxn id="43019" idx="3"/>
            <a:endCxn id="43012" idx="7"/>
          </p:cNvCxnSpPr>
          <p:nvPr/>
        </p:nvCxnSpPr>
        <p:spPr bwMode="auto">
          <a:xfrm flipH="1">
            <a:off x="2055813" y="3598863"/>
            <a:ext cx="1146175" cy="2698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2" name="AutoShape 14"/>
          <p:cNvCxnSpPr>
            <a:cxnSpLocks noChangeShapeType="1"/>
            <a:stCxn id="43012" idx="6"/>
            <a:endCxn id="43013" idx="2"/>
          </p:cNvCxnSpPr>
          <p:nvPr/>
        </p:nvCxnSpPr>
        <p:spPr bwMode="auto">
          <a:xfrm>
            <a:off x="2152650" y="4076700"/>
            <a:ext cx="247650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3" name="AutoShape 15"/>
          <p:cNvCxnSpPr>
            <a:cxnSpLocks noChangeShapeType="1"/>
            <a:stCxn id="43015" idx="0"/>
            <a:endCxn id="43012" idx="4"/>
          </p:cNvCxnSpPr>
          <p:nvPr/>
        </p:nvCxnSpPr>
        <p:spPr bwMode="auto">
          <a:xfrm flipV="1">
            <a:off x="1866900" y="4362450"/>
            <a:ext cx="0" cy="1028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4" name="AutoShape 16"/>
          <p:cNvCxnSpPr>
            <a:cxnSpLocks noChangeShapeType="1"/>
            <a:stCxn id="43015" idx="5"/>
            <a:endCxn id="43018" idx="1"/>
          </p:cNvCxnSpPr>
          <p:nvPr/>
        </p:nvCxnSpPr>
        <p:spPr bwMode="auto">
          <a:xfrm>
            <a:off x="2055813" y="5884863"/>
            <a:ext cx="1146175" cy="2698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5" name="AutoShape 17"/>
          <p:cNvCxnSpPr>
            <a:cxnSpLocks noChangeShapeType="1"/>
            <a:stCxn id="43018" idx="7"/>
            <a:endCxn id="43016" idx="3"/>
          </p:cNvCxnSpPr>
          <p:nvPr/>
        </p:nvCxnSpPr>
        <p:spPr bwMode="auto">
          <a:xfrm flipV="1">
            <a:off x="3579813" y="5884863"/>
            <a:ext cx="1146175" cy="2698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6" name="AutoShape 18"/>
          <p:cNvCxnSpPr>
            <a:cxnSpLocks noChangeShapeType="1"/>
            <a:stCxn id="43016" idx="0"/>
            <a:endCxn id="43013" idx="4"/>
          </p:cNvCxnSpPr>
          <p:nvPr/>
        </p:nvCxnSpPr>
        <p:spPr bwMode="auto">
          <a:xfrm flipV="1">
            <a:off x="4914900" y="4362450"/>
            <a:ext cx="0" cy="1028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7" name="AutoShape 19"/>
          <p:cNvCxnSpPr>
            <a:cxnSpLocks noChangeShapeType="1"/>
            <a:stCxn id="43013" idx="6"/>
            <a:endCxn id="43014" idx="2"/>
          </p:cNvCxnSpPr>
          <p:nvPr/>
        </p:nvCxnSpPr>
        <p:spPr bwMode="auto">
          <a:xfrm>
            <a:off x="5200650" y="4076700"/>
            <a:ext cx="209550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8" name="AutoShape 20"/>
          <p:cNvCxnSpPr>
            <a:cxnSpLocks noChangeShapeType="1"/>
            <a:stCxn id="43016" idx="6"/>
            <a:endCxn id="43017" idx="2"/>
          </p:cNvCxnSpPr>
          <p:nvPr/>
        </p:nvCxnSpPr>
        <p:spPr bwMode="auto">
          <a:xfrm>
            <a:off x="5200650" y="5676900"/>
            <a:ext cx="209550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3029" name="AutoShape 21"/>
          <p:cNvCxnSpPr>
            <a:cxnSpLocks noChangeShapeType="1"/>
            <a:stCxn id="43018" idx="0"/>
            <a:endCxn id="43012" idx="5"/>
          </p:cNvCxnSpPr>
          <p:nvPr/>
        </p:nvCxnSpPr>
        <p:spPr bwMode="auto">
          <a:xfrm rot="5400000" flipH="1">
            <a:off x="1827213" y="4513263"/>
            <a:ext cx="1792287" cy="1335087"/>
          </a:xfrm>
          <a:prstGeom prst="curvedConnector3">
            <a:avLst>
              <a:gd name="adj1" fmla="val 47829"/>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3030" name="Text Box 22"/>
          <p:cNvSpPr txBox="1">
            <a:spLocks noChangeArrowheads="1"/>
          </p:cNvSpPr>
          <p:nvPr/>
        </p:nvSpPr>
        <p:spPr bwMode="auto">
          <a:xfrm>
            <a:off x="1466850" y="45862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14</a:t>
            </a:r>
          </a:p>
        </p:txBody>
      </p:sp>
      <p:sp>
        <p:nvSpPr>
          <p:cNvPr id="43031" name="Text Box 23"/>
          <p:cNvSpPr txBox="1">
            <a:spLocks noChangeArrowheads="1"/>
          </p:cNvSpPr>
          <p:nvPr/>
        </p:nvSpPr>
        <p:spPr bwMode="auto">
          <a:xfrm>
            <a:off x="2762250" y="487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10</a:t>
            </a:r>
          </a:p>
        </p:txBody>
      </p:sp>
      <p:sp>
        <p:nvSpPr>
          <p:cNvPr id="43032" name="Text Box 24"/>
          <p:cNvSpPr txBox="1">
            <a:spLocks noChangeArrowheads="1"/>
          </p:cNvSpPr>
          <p:nvPr/>
        </p:nvSpPr>
        <p:spPr bwMode="auto">
          <a:xfrm>
            <a:off x="2438400" y="5943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3</a:t>
            </a:r>
          </a:p>
        </p:txBody>
      </p:sp>
      <p:sp>
        <p:nvSpPr>
          <p:cNvPr id="43033" name="Text Box 25"/>
          <p:cNvSpPr txBox="1">
            <a:spLocks noChangeArrowheads="1"/>
          </p:cNvSpPr>
          <p:nvPr/>
        </p:nvSpPr>
        <p:spPr bwMode="auto">
          <a:xfrm>
            <a:off x="24384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6</a:t>
            </a:r>
          </a:p>
        </p:txBody>
      </p:sp>
      <p:sp>
        <p:nvSpPr>
          <p:cNvPr id="43034" name="Text Box 26"/>
          <p:cNvSpPr txBox="1">
            <a:spLocks noChangeArrowheads="1"/>
          </p:cNvSpPr>
          <p:nvPr/>
        </p:nvSpPr>
        <p:spPr bwMode="auto">
          <a:xfrm>
            <a:off x="410845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4</a:t>
            </a:r>
          </a:p>
        </p:txBody>
      </p:sp>
      <p:sp>
        <p:nvSpPr>
          <p:cNvPr id="43035" name="Text Box 27"/>
          <p:cNvSpPr txBox="1">
            <a:spLocks noChangeArrowheads="1"/>
          </p:cNvSpPr>
          <p:nvPr/>
        </p:nvSpPr>
        <p:spPr bwMode="auto">
          <a:xfrm>
            <a:off x="3200400" y="3724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5</a:t>
            </a:r>
          </a:p>
        </p:txBody>
      </p:sp>
      <p:sp>
        <p:nvSpPr>
          <p:cNvPr id="43036" name="Text Box 28"/>
          <p:cNvSpPr txBox="1">
            <a:spLocks noChangeArrowheads="1"/>
          </p:cNvSpPr>
          <p:nvPr/>
        </p:nvSpPr>
        <p:spPr bwMode="auto">
          <a:xfrm>
            <a:off x="4946650" y="4632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2</a:t>
            </a:r>
          </a:p>
        </p:txBody>
      </p:sp>
      <p:sp>
        <p:nvSpPr>
          <p:cNvPr id="43037" name="Text Box 29"/>
          <p:cNvSpPr txBox="1">
            <a:spLocks noChangeArrowheads="1"/>
          </p:cNvSpPr>
          <p:nvPr/>
        </p:nvSpPr>
        <p:spPr bwMode="auto">
          <a:xfrm>
            <a:off x="6089650" y="3733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9</a:t>
            </a:r>
          </a:p>
        </p:txBody>
      </p:sp>
      <p:sp>
        <p:nvSpPr>
          <p:cNvPr id="43038" name="Text Box 30"/>
          <p:cNvSpPr txBox="1">
            <a:spLocks noChangeArrowheads="1"/>
          </p:cNvSpPr>
          <p:nvPr/>
        </p:nvSpPr>
        <p:spPr bwMode="auto">
          <a:xfrm>
            <a:off x="6032500" y="53181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15</a:t>
            </a:r>
          </a:p>
        </p:txBody>
      </p:sp>
      <p:sp>
        <p:nvSpPr>
          <p:cNvPr id="43039" name="Text Box 31"/>
          <p:cNvSpPr txBox="1">
            <a:spLocks noChangeArrowheads="1"/>
          </p:cNvSpPr>
          <p:nvPr/>
        </p:nvSpPr>
        <p:spPr bwMode="auto">
          <a:xfrm>
            <a:off x="4025900" y="5969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r>
              <a:rPr lang="en-US" altLang="zh-TW" sz="2000" b="1"/>
              <a:t>8</a:t>
            </a:r>
          </a:p>
        </p:txBody>
      </p:sp>
      <p:sp>
        <p:nvSpPr>
          <p:cNvPr id="43040" name="Line 32"/>
          <p:cNvSpPr>
            <a:spLocks noChangeShapeType="1"/>
          </p:cNvSpPr>
          <p:nvPr/>
        </p:nvSpPr>
        <p:spPr bwMode="auto">
          <a:xfrm>
            <a:off x="2338388"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1" name="Line 33"/>
          <p:cNvSpPr>
            <a:spLocks noChangeShapeType="1"/>
          </p:cNvSpPr>
          <p:nvPr/>
        </p:nvSpPr>
        <p:spPr bwMode="auto">
          <a:xfrm>
            <a:off x="2913063"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2" name="Line 34"/>
          <p:cNvSpPr>
            <a:spLocks noChangeShapeType="1"/>
          </p:cNvSpPr>
          <p:nvPr/>
        </p:nvSpPr>
        <p:spPr bwMode="auto">
          <a:xfrm>
            <a:off x="3492500"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3" name="Line 35"/>
          <p:cNvSpPr>
            <a:spLocks noChangeShapeType="1"/>
          </p:cNvSpPr>
          <p:nvPr/>
        </p:nvSpPr>
        <p:spPr bwMode="auto">
          <a:xfrm>
            <a:off x="4138613"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4" name="Line 36"/>
          <p:cNvSpPr>
            <a:spLocks noChangeShapeType="1"/>
          </p:cNvSpPr>
          <p:nvPr/>
        </p:nvSpPr>
        <p:spPr bwMode="auto">
          <a:xfrm>
            <a:off x="4643438"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5" name="Line 37"/>
          <p:cNvSpPr>
            <a:spLocks noChangeShapeType="1"/>
          </p:cNvSpPr>
          <p:nvPr/>
        </p:nvSpPr>
        <p:spPr bwMode="auto">
          <a:xfrm>
            <a:off x="5218113"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6" name="Line 38"/>
          <p:cNvSpPr>
            <a:spLocks noChangeShapeType="1"/>
          </p:cNvSpPr>
          <p:nvPr/>
        </p:nvSpPr>
        <p:spPr bwMode="auto">
          <a:xfrm>
            <a:off x="5867400"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7" name="Line 39"/>
          <p:cNvSpPr>
            <a:spLocks noChangeShapeType="1"/>
          </p:cNvSpPr>
          <p:nvPr/>
        </p:nvSpPr>
        <p:spPr bwMode="auto">
          <a:xfrm>
            <a:off x="6515100"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8" name="Line 40"/>
          <p:cNvSpPr>
            <a:spLocks noChangeShapeType="1"/>
          </p:cNvSpPr>
          <p:nvPr/>
        </p:nvSpPr>
        <p:spPr bwMode="auto">
          <a:xfrm>
            <a:off x="7018338"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49" name="Line 41"/>
          <p:cNvSpPr>
            <a:spLocks noChangeShapeType="1"/>
          </p:cNvSpPr>
          <p:nvPr/>
        </p:nvSpPr>
        <p:spPr bwMode="auto">
          <a:xfrm>
            <a:off x="7666038" y="1989138"/>
            <a:ext cx="0" cy="9350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50" name="Text Box 45"/>
          <p:cNvSpPr txBox="1">
            <a:spLocks noChangeArrowheads="1"/>
          </p:cNvSpPr>
          <p:nvPr/>
        </p:nvSpPr>
        <p:spPr bwMode="auto">
          <a:xfrm>
            <a:off x="1978025" y="2152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2</a:t>
            </a:r>
          </a:p>
        </p:txBody>
      </p:sp>
      <p:sp>
        <p:nvSpPr>
          <p:cNvPr id="43051" name="Text Box 46"/>
          <p:cNvSpPr txBox="1">
            <a:spLocks noChangeArrowheads="1"/>
          </p:cNvSpPr>
          <p:nvPr/>
        </p:nvSpPr>
        <p:spPr bwMode="auto">
          <a:xfrm>
            <a:off x="2624138"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3</a:t>
            </a:r>
          </a:p>
        </p:txBody>
      </p:sp>
      <p:sp>
        <p:nvSpPr>
          <p:cNvPr id="43052" name="Text Box 47"/>
          <p:cNvSpPr txBox="1">
            <a:spLocks noChangeArrowheads="1"/>
          </p:cNvSpPr>
          <p:nvPr/>
        </p:nvSpPr>
        <p:spPr bwMode="auto">
          <a:xfrm>
            <a:off x="3154363"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4</a:t>
            </a:r>
          </a:p>
        </p:txBody>
      </p:sp>
      <p:sp>
        <p:nvSpPr>
          <p:cNvPr id="43053" name="Text Box 48"/>
          <p:cNvSpPr txBox="1">
            <a:spLocks noChangeArrowheads="1"/>
          </p:cNvSpPr>
          <p:nvPr/>
        </p:nvSpPr>
        <p:spPr bwMode="auto">
          <a:xfrm>
            <a:off x="3849688" y="210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5</a:t>
            </a:r>
          </a:p>
        </p:txBody>
      </p:sp>
      <p:sp>
        <p:nvSpPr>
          <p:cNvPr id="43054" name="Text Box 49"/>
          <p:cNvSpPr txBox="1">
            <a:spLocks noChangeArrowheads="1"/>
          </p:cNvSpPr>
          <p:nvPr/>
        </p:nvSpPr>
        <p:spPr bwMode="auto">
          <a:xfrm>
            <a:off x="4354513" y="210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6</a:t>
            </a:r>
          </a:p>
        </p:txBody>
      </p:sp>
      <p:sp>
        <p:nvSpPr>
          <p:cNvPr id="43055" name="Text Box 50"/>
          <p:cNvSpPr txBox="1">
            <a:spLocks noChangeArrowheads="1"/>
          </p:cNvSpPr>
          <p:nvPr/>
        </p:nvSpPr>
        <p:spPr bwMode="auto">
          <a:xfrm>
            <a:off x="4881563" y="210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8</a:t>
            </a:r>
          </a:p>
        </p:txBody>
      </p:sp>
      <p:sp>
        <p:nvSpPr>
          <p:cNvPr id="43056" name="Text Box 51"/>
          <p:cNvSpPr txBox="1">
            <a:spLocks noChangeArrowheads="1"/>
          </p:cNvSpPr>
          <p:nvPr/>
        </p:nvSpPr>
        <p:spPr bwMode="auto">
          <a:xfrm>
            <a:off x="5529263" y="2081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9</a:t>
            </a:r>
          </a:p>
        </p:txBody>
      </p:sp>
      <p:sp>
        <p:nvSpPr>
          <p:cNvPr id="43057" name="Text Box 52"/>
          <p:cNvSpPr txBox="1">
            <a:spLocks noChangeArrowheads="1"/>
          </p:cNvSpPr>
          <p:nvPr/>
        </p:nvSpPr>
        <p:spPr bwMode="auto">
          <a:xfrm>
            <a:off x="6024563" y="2108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10</a:t>
            </a:r>
          </a:p>
        </p:txBody>
      </p:sp>
      <p:sp>
        <p:nvSpPr>
          <p:cNvPr id="43058" name="Text Box 53"/>
          <p:cNvSpPr txBox="1">
            <a:spLocks noChangeArrowheads="1"/>
          </p:cNvSpPr>
          <p:nvPr/>
        </p:nvSpPr>
        <p:spPr bwMode="auto">
          <a:xfrm>
            <a:off x="6513513" y="2108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14</a:t>
            </a:r>
          </a:p>
        </p:txBody>
      </p:sp>
      <p:sp>
        <p:nvSpPr>
          <p:cNvPr id="43059" name="Text Box 54"/>
          <p:cNvSpPr txBox="1">
            <a:spLocks noChangeArrowheads="1"/>
          </p:cNvSpPr>
          <p:nvPr/>
        </p:nvSpPr>
        <p:spPr bwMode="auto">
          <a:xfrm>
            <a:off x="7177088" y="2133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a:t>15</a:t>
            </a:r>
          </a:p>
        </p:txBody>
      </p:sp>
      <p:sp>
        <p:nvSpPr>
          <p:cNvPr id="371767" name="Line 55"/>
          <p:cNvSpPr>
            <a:spLocks noChangeShapeType="1"/>
          </p:cNvSpPr>
          <p:nvPr/>
        </p:nvSpPr>
        <p:spPr bwMode="auto">
          <a:xfrm>
            <a:off x="2338388"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68" name="Line 56"/>
          <p:cNvSpPr>
            <a:spLocks noChangeShapeType="1"/>
          </p:cNvSpPr>
          <p:nvPr/>
        </p:nvSpPr>
        <p:spPr bwMode="auto">
          <a:xfrm>
            <a:off x="4932363" y="4365625"/>
            <a:ext cx="0" cy="1079500"/>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69" name="Line 57"/>
          <p:cNvSpPr>
            <a:spLocks noChangeShapeType="1"/>
          </p:cNvSpPr>
          <p:nvPr/>
        </p:nvSpPr>
        <p:spPr bwMode="auto">
          <a:xfrm>
            <a:off x="2914650"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0" name="Line 58"/>
          <p:cNvSpPr>
            <a:spLocks noChangeShapeType="1"/>
          </p:cNvSpPr>
          <p:nvPr/>
        </p:nvSpPr>
        <p:spPr bwMode="auto">
          <a:xfrm>
            <a:off x="2051050" y="5876925"/>
            <a:ext cx="1152525" cy="288925"/>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1" name="Line 59"/>
          <p:cNvSpPr>
            <a:spLocks noChangeShapeType="1"/>
          </p:cNvSpPr>
          <p:nvPr/>
        </p:nvSpPr>
        <p:spPr bwMode="auto">
          <a:xfrm>
            <a:off x="3490913"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2" name="Line 60"/>
          <p:cNvSpPr>
            <a:spLocks noChangeShapeType="1"/>
          </p:cNvSpPr>
          <p:nvPr/>
        </p:nvSpPr>
        <p:spPr bwMode="auto">
          <a:xfrm>
            <a:off x="3563938" y="3573463"/>
            <a:ext cx="1152525" cy="2873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3" name="Line 61"/>
          <p:cNvSpPr>
            <a:spLocks noChangeShapeType="1"/>
          </p:cNvSpPr>
          <p:nvPr/>
        </p:nvSpPr>
        <p:spPr bwMode="auto">
          <a:xfrm>
            <a:off x="4138613"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4" name="Line 62"/>
          <p:cNvSpPr>
            <a:spLocks noChangeShapeType="1"/>
          </p:cNvSpPr>
          <p:nvPr/>
        </p:nvSpPr>
        <p:spPr bwMode="auto">
          <a:xfrm>
            <a:off x="2124075" y="4076700"/>
            <a:ext cx="2519363" cy="0"/>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5" name="Line 63"/>
          <p:cNvSpPr>
            <a:spLocks noChangeShapeType="1"/>
          </p:cNvSpPr>
          <p:nvPr/>
        </p:nvSpPr>
        <p:spPr bwMode="auto">
          <a:xfrm flipV="1">
            <a:off x="2051050" y="3573463"/>
            <a:ext cx="1152525" cy="2873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6" name="Line 64"/>
          <p:cNvSpPr>
            <a:spLocks noChangeShapeType="1"/>
          </p:cNvSpPr>
          <p:nvPr/>
        </p:nvSpPr>
        <p:spPr bwMode="auto">
          <a:xfrm>
            <a:off x="4643438"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7" name="Line 65"/>
          <p:cNvSpPr>
            <a:spLocks noChangeShapeType="1"/>
          </p:cNvSpPr>
          <p:nvPr/>
        </p:nvSpPr>
        <p:spPr bwMode="auto">
          <a:xfrm>
            <a:off x="5218113"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8" name="Line 66"/>
          <p:cNvSpPr>
            <a:spLocks noChangeShapeType="1"/>
          </p:cNvSpPr>
          <p:nvPr/>
        </p:nvSpPr>
        <p:spPr bwMode="auto">
          <a:xfrm flipV="1">
            <a:off x="3563938" y="5876925"/>
            <a:ext cx="1152525" cy="288925"/>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79" name="Line 67"/>
          <p:cNvSpPr>
            <a:spLocks noChangeShapeType="1"/>
          </p:cNvSpPr>
          <p:nvPr/>
        </p:nvSpPr>
        <p:spPr bwMode="auto">
          <a:xfrm>
            <a:off x="5219700" y="4076700"/>
            <a:ext cx="2089150" cy="0"/>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80" name="Line 68"/>
          <p:cNvSpPr>
            <a:spLocks noChangeShapeType="1"/>
          </p:cNvSpPr>
          <p:nvPr/>
        </p:nvSpPr>
        <p:spPr bwMode="auto">
          <a:xfrm>
            <a:off x="5867400"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81" name="Line 69"/>
          <p:cNvSpPr>
            <a:spLocks noChangeShapeType="1"/>
          </p:cNvSpPr>
          <p:nvPr/>
        </p:nvSpPr>
        <p:spPr bwMode="auto">
          <a:xfrm>
            <a:off x="6515100"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cxnSp>
        <p:nvCxnSpPr>
          <p:cNvPr id="371783" name="AutoShape 71"/>
          <p:cNvCxnSpPr>
            <a:cxnSpLocks noChangeShapeType="1"/>
          </p:cNvCxnSpPr>
          <p:nvPr/>
        </p:nvCxnSpPr>
        <p:spPr bwMode="auto">
          <a:xfrm rot="5400000" flipH="1">
            <a:off x="1822450" y="4521200"/>
            <a:ext cx="1792288" cy="1335088"/>
          </a:xfrm>
          <a:prstGeom prst="curvedConnector3">
            <a:avLst>
              <a:gd name="adj1" fmla="val 47829"/>
            </a:avLst>
          </a:prstGeom>
          <a:noFill/>
          <a:ln w="76200">
            <a:solidFill>
              <a:srgbClr val="FF0000"/>
            </a:solidFill>
            <a:round/>
            <a:headEnd/>
            <a:tailEnd/>
          </a:ln>
          <a:extLst>
            <a:ext uri="{909E8E84-426E-40DD-AFC4-6F175D3DCCD1}">
              <a14:hiddenFill xmlns:a14="http://schemas.microsoft.com/office/drawing/2010/main">
                <a:noFill/>
              </a14:hiddenFill>
            </a:ext>
          </a:extLst>
        </p:spPr>
      </p:cxnSp>
      <p:sp>
        <p:nvSpPr>
          <p:cNvPr id="371784" name="Line 72"/>
          <p:cNvSpPr>
            <a:spLocks noChangeShapeType="1"/>
          </p:cNvSpPr>
          <p:nvPr/>
        </p:nvSpPr>
        <p:spPr bwMode="auto">
          <a:xfrm>
            <a:off x="7018338"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85" name="Line 73"/>
          <p:cNvSpPr>
            <a:spLocks noChangeShapeType="1"/>
          </p:cNvSpPr>
          <p:nvPr/>
        </p:nvSpPr>
        <p:spPr bwMode="auto">
          <a:xfrm flipV="1">
            <a:off x="1835150" y="4292600"/>
            <a:ext cx="73025" cy="1152525"/>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86" name="Line 74"/>
          <p:cNvSpPr>
            <a:spLocks noChangeShapeType="1"/>
          </p:cNvSpPr>
          <p:nvPr/>
        </p:nvSpPr>
        <p:spPr bwMode="auto">
          <a:xfrm>
            <a:off x="5219700" y="5661025"/>
            <a:ext cx="2089150" cy="0"/>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71787" name="Line 75"/>
          <p:cNvSpPr>
            <a:spLocks noChangeShapeType="1"/>
          </p:cNvSpPr>
          <p:nvPr/>
        </p:nvSpPr>
        <p:spPr bwMode="auto">
          <a:xfrm>
            <a:off x="7667625" y="1989138"/>
            <a:ext cx="0" cy="935037"/>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43080" name="Text Box 76"/>
          <p:cNvSpPr txBox="1">
            <a:spLocks noChangeArrowheads="1"/>
          </p:cNvSpPr>
          <p:nvPr/>
        </p:nvSpPr>
        <p:spPr bwMode="auto">
          <a:xfrm>
            <a:off x="-36513" y="2117725"/>
            <a:ext cx="1952626"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r>
              <a:rPr lang="en-US" altLang="zh-TW" sz="2800" b="1"/>
              <a:t>Sort Edges:</a:t>
            </a:r>
          </a:p>
        </p:txBody>
      </p:sp>
    </p:spTree>
    <p:extLst>
      <p:ext uri="{BB962C8B-B14F-4D97-AF65-F5344CB8AC3E}">
        <p14:creationId xmlns:p14="http://schemas.microsoft.com/office/powerpoint/2010/main" val="93834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1768"/>
                                        </p:tgtEl>
                                        <p:attrNameLst>
                                          <p:attrName>style.visibility</p:attrName>
                                        </p:attrNameLst>
                                      </p:cBhvr>
                                      <p:to>
                                        <p:strVal val="visible"/>
                                      </p:to>
                                    </p:set>
                                    <p:animEffect transition="in" filter="box(in)">
                                      <p:cBhvr>
                                        <p:cTn id="7" dur="500"/>
                                        <p:tgtEl>
                                          <p:spTgt spid="37176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1767"/>
                                        </p:tgtEl>
                                        <p:attrNameLst>
                                          <p:attrName>style.visibility</p:attrName>
                                        </p:attrNameLst>
                                      </p:cBhvr>
                                      <p:to>
                                        <p:strVal val="visible"/>
                                      </p:to>
                                    </p:set>
                                    <p:animEffect transition="in" filter="box(in)">
                                      <p:cBhvr>
                                        <p:cTn id="10" dur="500"/>
                                        <p:tgtEl>
                                          <p:spTgt spid="3717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71770"/>
                                        </p:tgtEl>
                                        <p:attrNameLst>
                                          <p:attrName>style.visibility</p:attrName>
                                        </p:attrNameLst>
                                      </p:cBhvr>
                                      <p:to>
                                        <p:strVal val="visible"/>
                                      </p:to>
                                    </p:set>
                                    <p:animEffect transition="in" filter="box(in)">
                                      <p:cBhvr>
                                        <p:cTn id="15" dur="500"/>
                                        <p:tgtEl>
                                          <p:spTgt spid="37177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71769"/>
                                        </p:tgtEl>
                                        <p:attrNameLst>
                                          <p:attrName>style.visibility</p:attrName>
                                        </p:attrNameLst>
                                      </p:cBhvr>
                                      <p:to>
                                        <p:strVal val="visible"/>
                                      </p:to>
                                    </p:set>
                                    <p:animEffect transition="in" filter="box(in)">
                                      <p:cBhvr>
                                        <p:cTn id="18" dur="500"/>
                                        <p:tgtEl>
                                          <p:spTgt spid="3717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71772"/>
                                        </p:tgtEl>
                                        <p:attrNameLst>
                                          <p:attrName>style.visibility</p:attrName>
                                        </p:attrNameLst>
                                      </p:cBhvr>
                                      <p:to>
                                        <p:strVal val="visible"/>
                                      </p:to>
                                    </p:set>
                                    <p:animEffect transition="in" filter="box(in)">
                                      <p:cBhvr>
                                        <p:cTn id="23" dur="500"/>
                                        <p:tgtEl>
                                          <p:spTgt spid="37177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71771"/>
                                        </p:tgtEl>
                                        <p:attrNameLst>
                                          <p:attrName>style.visibility</p:attrName>
                                        </p:attrNameLst>
                                      </p:cBhvr>
                                      <p:to>
                                        <p:strVal val="visible"/>
                                      </p:to>
                                    </p:set>
                                    <p:animEffect transition="in" filter="box(in)">
                                      <p:cBhvr>
                                        <p:cTn id="26" dur="500"/>
                                        <p:tgtEl>
                                          <p:spTgt spid="3717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71774"/>
                                        </p:tgtEl>
                                        <p:attrNameLst>
                                          <p:attrName>style.visibility</p:attrName>
                                        </p:attrNameLst>
                                      </p:cBhvr>
                                      <p:to>
                                        <p:strVal val="visible"/>
                                      </p:to>
                                    </p:set>
                                    <p:animEffect transition="in" filter="box(in)">
                                      <p:cBhvr>
                                        <p:cTn id="31" dur="500"/>
                                        <p:tgtEl>
                                          <p:spTgt spid="37177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71773"/>
                                        </p:tgtEl>
                                        <p:attrNameLst>
                                          <p:attrName>style.visibility</p:attrName>
                                        </p:attrNameLst>
                                      </p:cBhvr>
                                      <p:to>
                                        <p:strVal val="visible"/>
                                      </p:to>
                                    </p:set>
                                    <p:animEffect transition="in" filter="box(in)">
                                      <p:cBhvr>
                                        <p:cTn id="34" dur="500"/>
                                        <p:tgtEl>
                                          <p:spTgt spid="37177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71776"/>
                                        </p:tgtEl>
                                        <p:attrNameLst>
                                          <p:attrName>style.visibility</p:attrName>
                                        </p:attrNameLst>
                                      </p:cBhvr>
                                      <p:to>
                                        <p:strVal val="visible"/>
                                      </p:to>
                                    </p:set>
                                    <p:animEffect transition="in" filter="box(in)">
                                      <p:cBhvr>
                                        <p:cTn id="39" dur="500"/>
                                        <p:tgtEl>
                                          <p:spTgt spid="37177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71775"/>
                                        </p:tgtEl>
                                        <p:attrNameLst>
                                          <p:attrName>style.visibility</p:attrName>
                                        </p:attrNameLst>
                                      </p:cBhvr>
                                      <p:to>
                                        <p:strVal val="visible"/>
                                      </p:to>
                                    </p:set>
                                    <p:animEffect transition="in" filter="box(in)">
                                      <p:cBhvr>
                                        <p:cTn id="42" dur="500"/>
                                        <p:tgtEl>
                                          <p:spTgt spid="3717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xit" presetSubtype="16" fill="hold" grpId="1" nodeType="clickEffect">
                                  <p:stCondLst>
                                    <p:cond delay="0"/>
                                  </p:stCondLst>
                                  <p:childTnLst>
                                    <p:animEffect transition="out" filter="box(in)">
                                      <p:cBhvr>
                                        <p:cTn id="46" dur="500"/>
                                        <p:tgtEl>
                                          <p:spTgt spid="371776"/>
                                        </p:tgtEl>
                                      </p:cBhvr>
                                    </p:animEffect>
                                    <p:set>
                                      <p:cBhvr>
                                        <p:cTn id="47" dur="1" fill="hold">
                                          <p:stCondLst>
                                            <p:cond delay="499"/>
                                          </p:stCondLst>
                                        </p:cTn>
                                        <p:tgtEl>
                                          <p:spTgt spid="371776"/>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371775"/>
                                        </p:tgtEl>
                                      </p:cBhvr>
                                    </p:animEffect>
                                    <p:set>
                                      <p:cBhvr>
                                        <p:cTn id="50" dur="1" fill="hold">
                                          <p:stCondLst>
                                            <p:cond delay="499"/>
                                          </p:stCondLst>
                                        </p:cTn>
                                        <p:tgtEl>
                                          <p:spTgt spid="37177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71778"/>
                                        </p:tgtEl>
                                        <p:attrNameLst>
                                          <p:attrName>style.visibility</p:attrName>
                                        </p:attrNameLst>
                                      </p:cBhvr>
                                      <p:to>
                                        <p:strVal val="visible"/>
                                      </p:to>
                                    </p:set>
                                    <p:animEffect transition="in" filter="box(in)">
                                      <p:cBhvr>
                                        <p:cTn id="55" dur="500"/>
                                        <p:tgtEl>
                                          <p:spTgt spid="371778"/>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71777"/>
                                        </p:tgtEl>
                                        <p:attrNameLst>
                                          <p:attrName>style.visibility</p:attrName>
                                        </p:attrNameLst>
                                      </p:cBhvr>
                                      <p:to>
                                        <p:strVal val="visible"/>
                                      </p:to>
                                    </p:set>
                                    <p:animEffect transition="in" filter="box(in)">
                                      <p:cBhvr>
                                        <p:cTn id="58" dur="500"/>
                                        <p:tgtEl>
                                          <p:spTgt spid="37177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371780"/>
                                        </p:tgtEl>
                                        <p:attrNameLst>
                                          <p:attrName>style.visibility</p:attrName>
                                        </p:attrNameLst>
                                      </p:cBhvr>
                                      <p:to>
                                        <p:strVal val="visible"/>
                                      </p:to>
                                    </p:set>
                                    <p:animEffect transition="in" filter="box(in)">
                                      <p:cBhvr>
                                        <p:cTn id="63" dur="500"/>
                                        <p:tgtEl>
                                          <p:spTgt spid="37178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71779"/>
                                        </p:tgtEl>
                                        <p:attrNameLst>
                                          <p:attrName>style.visibility</p:attrName>
                                        </p:attrNameLst>
                                      </p:cBhvr>
                                      <p:to>
                                        <p:strVal val="visible"/>
                                      </p:to>
                                    </p:set>
                                    <p:animEffect transition="in" filter="box(in)">
                                      <p:cBhvr>
                                        <p:cTn id="66" dur="500"/>
                                        <p:tgtEl>
                                          <p:spTgt spid="37177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nodeType="clickEffect">
                                  <p:stCondLst>
                                    <p:cond delay="0"/>
                                  </p:stCondLst>
                                  <p:childTnLst>
                                    <p:set>
                                      <p:cBhvr>
                                        <p:cTn id="70" dur="1" fill="hold">
                                          <p:stCondLst>
                                            <p:cond delay="0"/>
                                          </p:stCondLst>
                                        </p:cTn>
                                        <p:tgtEl>
                                          <p:spTgt spid="371783"/>
                                        </p:tgtEl>
                                        <p:attrNameLst>
                                          <p:attrName>style.visibility</p:attrName>
                                        </p:attrNameLst>
                                      </p:cBhvr>
                                      <p:to>
                                        <p:strVal val="visible"/>
                                      </p:to>
                                    </p:set>
                                    <p:animEffect transition="in" filter="box(in)">
                                      <p:cBhvr>
                                        <p:cTn id="71" dur="500"/>
                                        <p:tgtEl>
                                          <p:spTgt spid="371783"/>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371781"/>
                                        </p:tgtEl>
                                        <p:attrNameLst>
                                          <p:attrName>style.visibility</p:attrName>
                                        </p:attrNameLst>
                                      </p:cBhvr>
                                      <p:to>
                                        <p:strVal val="visible"/>
                                      </p:to>
                                    </p:set>
                                    <p:animEffect transition="in" filter="box(in)">
                                      <p:cBhvr>
                                        <p:cTn id="74" dur="500"/>
                                        <p:tgtEl>
                                          <p:spTgt spid="37178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xit" presetSubtype="16" fill="hold" nodeType="clickEffect">
                                  <p:stCondLst>
                                    <p:cond delay="0"/>
                                  </p:stCondLst>
                                  <p:childTnLst>
                                    <p:animEffect transition="out" filter="box(in)">
                                      <p:cBhvr>
                                        <p:cTn id="78" dur="500"/>
                                        <p:tgtEl>
                                          <p:spTgt spid="371783"/>
                                        </p:tgtEl>
                                      </p:cBhvr>
                                    </p:animEffect>
                                    <p:set>
                                      <p:cBhvr>
                                        <p:cTn id="79" dur="1" fill="hold">
                                          <p:stCondLst>
                                            <p:cond delay="499"/>
                                          </p:stCondLst>
                                        </p:cTn>
                                        <p:tgtEl>
                                          <p:spTgt spid="371783"/>
                                        </p:tgtEl>
                                        <p:attrNameLst>
                                          <p:attrName>style.visibility</p:attrName>
                                        </p:attrNameLst>
                                      </p:cBhvr>
                                      <p:to>
                                        <p:strVal val="hidden"/>
                                      </p:to>
                                    </p:set>
                                  </p:childTnLst>
                                </p:cTn>
                              </p:par>
                              <p:par>
                                <p:cTn id="80" presetID="4" presetClass="exit" presetSubtype="16" fill="hold" grpId="1" nodeType="withEffect">
                                  <p:stCondLst>
                                    <p:cond delay="0"/>
                                  </p:stCondLst>
                                  <p:childTnLst>
                                    <p:animEffect transition="out" filter="box(in)">
                                      <p:cBhvr>
                                        <p:cTn id="81" dur="500"/>
                                        <p:tgtEl>
                                          <p:spTgt spid="371781"/>
                                        </p:tgtEl>
                                      </p:cBhvr>
                                    </p:animEffect>
                                    <p:set>
                                      <p:cBhvr>
                                        <p:cTn id="82" dur="1" fill="hold">
                                          <p:stCondLst>
                                            <p:cond delay="499"/>
                                          </p:stCondLst>
                                        </p:cTn>
                                        <p:tgtEl>
                                          <p:spTgt spid="371781"/>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371785"/>
                                        </p:tgtEl>
                                        <p:attrNameLst>
                                          <p:attrName>style.visibility</p:attrName>
                                        </p:attrNameLst>
                                      </p:cBhvr>
                                      <p:to>
                                        <p:strVal val="visible"/>
                                      </p:to>
                                    </p:set>
                                    <p:animEffect transition="in" filter="box(in)">
                                      <p:cBhvr>
                                        <p:cTn id="87" dur="500"/>
                                        <p:tgtEl>
                                          <p:spTgt spid="371785"/>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71784"/>
                                        </p:tgtEl>
                                        <p:attrNameLst>
                                          <p:attrName>style.visibility</p:attrName>
                                        </p:attrNameLst>
                                      </p:cBhvr>
                                      <p:to>
                                        <p:strVal val="visible"/>
                                      </p:to>
                                    </p:set>
                                    <p:animEffect transition="in" filter="box(in)">
                                      <p:cBhvr>
                                        <p:cTn id="90" dur="500"/>
                                        <p:tgtEl>
                                          <p:spTgt spid="37178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xit" presetSubtype="16" fill="hold" grpId="1" nodeType="clickEffect">
                                  <p:stCondLst>
                                    <p:cond delay="0"/>
                                  </p:stCondLst>
                                  <p:childTnLst>
                                    <p:animEffect transition="out" filter="box(in)">
                                      <p:cBhvr>
                                        <p:cTn id="94" dur="500"/>
                                        <p:tgtEl>
                                          <p:spTgt spid="371785"/>
                                        </p:tgtEl>
                                      </p:cBhvr>
                                    </p:animEffect>
                                    <p:set>
                                      <p:cBhvr>
                                        <p:cTn id="95" dur="1" fill="hold">
                                          <p:stCondLst>
                                            <p:cond delay="499"/>
                                          </p:stCondLst>
                                        </p:cTn>
                                        <p:tgtEl>
                                          <p:spTgt spid="371785"/>
                                        </p:tgtEl>
                                        <p:attrNameLst>
                                          <p:attrName>style.visibility</p:attrName>
                                        </p:attrNameLst>
                                      </p:cBhvr>
                                      <p:to>
                                        <p:strVal val="hidden"/>
                                      </p:to>
                                    </p:set>
                                  </p:childTnLst>
                                </p:cTn>
                              </p:par>
                              <p:par>
                                <p:cTn id="96" presetID="4" presetClass="exit" presetSubtype="16" fill="hold" grpId="1" nodeType="withEffect">
                                  <p:stCondLst>
                                    <p:cond delay="0"/>
                                  </p:stCondLst>
                                  <p:childTnLst>
                                    <p:animEffect transition="out" filter="box(in)">
                                      <p:cBhvr>
                                        <p:cTn id="97" dur="500"/>
                                        <p:tgtEl>
                                          <p:spTgt spid="371784"/>
                                        </p:tgtEl>
                                      </p:cBhvr>
                                    </p:animEffect>
                                    <p:set>
                                      <p:cBhvr>
                                        <p:cTn id="98" dur="1" fill="hold">
                                          <p:stCondLst>
                                            <p:cond delay="499"/>
                                          </p:stCondLst>
                                        </p:cTn>
                                        <p:tgtEl>
                                          <p:spTgt spid="371784"/>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371787"/>
                                        </p:tgtEl>
                                        <p:attrNameLst>
                                          <p:attrName>style.visibility</p:attrName>
                                        </p:attrNameLst>
                                      </p:cBhvr>
                                      <p:to>
                                        <p:strVal val="visible"/>
                                      </p:to>
                                    </p:set>
                                    <p:animEffect transition="in" filter="box(in)">
                                      <p:cBhvr>
                                        <p:cTn id="103" dur="500"/>
                                        <p:tgtEl>
                                          <p:spTgt spid="371787"/>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371786"/>
                                        </p:tgtEl>
                                        <p:attrNameLst>
                                          <p:attrName>style.visibility</p:attrName>
                                        </p:attrNameLst>
                                      </p:cBhvr>
                                      <p:to>
                                        <p:strVal val="visible"/>
                                      </p:to>
                                    </p:set>
                                    <p:animEffect transition="in" filter="box(in)">
                                      <p:cBhvr>
                                        <p:cTn id="106" dur="500"/>
                                        <p:tgtEl>
                                          <p:spTgt spid="371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67" grpId="0" animBg="1"/>
      <p:bldP spid="371768" grpId="0" animBg="1"/>
      <p:bldP spid="371769" grpId="0" animBg="1"/>
      <p:bldP spid="371770" grpId="0" animBg="1"/>
      <p:bldP spid="371771" grpId="0" animBg="1"/>
      <p:bldP spid="371772" grpId="0" animBg="1"/>
      <p:bldP spid="371773" grpId="0" animBg="1"/>
      <p:bldP spid="371774" grpId="0" animBg="1"/>
      <p:bldP spid="371775" grpId="0" animBg="1"/>
      <p:bldP spid="371775" grpId="1" animBg="1"/>
      <p:bldP spid="371776" grpId="0" animBg="1"/>
      <p:bldP spid="371776" grpId="1" animBg="1"/>
      <p:bldP spid="371777" grpId="0" animBg="1"/>
      <p:bldP spid="371778" grpId="0" animBg="1"/>
      <p:bldP spid="371779" grpId="0" animBg="1"/>
      <p:bldP spid="371780" grpId="0" animBg="1"/>
      <p:bldP spid="371781" grpId="0" animBg="1"/>
      <p:bldP spid="371781" grpId="1" animBg="1"/>
      <p:bldP spid="371784" grpId="0" animBg="1"/>
      <p:bldP spid="371784" grpId="1" animBg="1"/>
      <p:bldP spid="371785" grpId="0" animBg="1"/>
      <p:bldP spid="371785" grpId="1" animBg="1"/>
      <p:bldP spid="371786" grpId="0" animBg="1"/>
      <p:bldP spid="3717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87450" y="476250"/>
            <a:ext cx="7315200" cy="838200"/>
          </a:xfrm>
        </p:spPr>
        <p:txBody>
          <a:bodyPr/>
          <a:lstStyle/>
          <a:p>
            <a:pPr eaLnBrk="1" hangingPunct="1"/>
            <a:r>
              <a:rPr lang="en-US" altLang="zh-TW" smtClean="0"/>
              <a:t>Kruskal’s Algorithm</a:t>
            </a:r>
          </a:p>
        </p:txBody>
      </p:sp>
      <p:sp>
        <p:nvSpPr>
          <p:cNvPr id="44035" name="Rectangle 3"/>
          <p:cNvSpPr>
            <a:spLocks noGrp="1" noChangeArrowheads="1"/>
          </p:cNvSpPr>
          <p:nvPr>
            <p:ph type="body" idx="1"/>
          </p:nvPr>
        </p:nvSpPr>
        <p:spPr>
          <a:xfrm>
            <a:off x="684213" y="1557338"/>
            <a:ext cx="8280400" cy="5126037"/>
          </a:xfrm>
        </p:spPr>
        <p:txBody>
          <a:bodyPr/>
          <a:lstStyle/>
          <a:p>
            <a:pPr eaLnBrk="1" hangingPunct="1">
              <a:buFont typeface="Wingdings" pitchFamily="2" charset="2"/>
              <a:buNone/>
            </a:pPr>
            <a:r>
              <a:rPr lang="en-US" altLang="zh-TW" u="sng" smtClean="0">
                <a:solidFill>
                  <a:srgbClr val="0000FF"/>
                </a:solidFill>
              </a:rPr>
              <a:t>Kruskal’s Algorithm( G(V,E) )</a:t>
            </a:r>
          </a:p>
          <a:p>
            <a:pPr eaLnBrk="1" hangingPunct="1">
              <a:buFont typeface="Wingdings" pitchFamily="2" charset="2"/>
              <a:buNone/>
            </a:pPr>
            <a:r>
              <a:rPr lang="en-US" altLang="zh-TW" sz="2800" smtClean="0">
                <a:latin typeface="Courier New" pitchFamily="49" charset="0"/>
              </a:rPr>
              <a:t>{ T← </a:t>
            </a:r>
            <a:r>
              <a:rPr lang="en-US" altLang="zh-TW" sz="2800" smtClean="0">
                <a:latin typeface="Courier New" pitchFamily="49" charset="0"/>
                <a:sym typeface="Symbol" pitchFamily="18" charset="2"/>
              </a:rPr>
              <a:t></a:t>
            </a:r>
          </a:p>
          <a:p>
            <a:pPr eaLnBrk="1" hangingPunct="1">
              <a:buFont typeface="Wingdings" pitchFamily="2" charset="2"/>
              <a:buNone/>
            </a:pPr>
            <a:r>
              <a:rPr lang="en-US" altLang="zh-TW" sz="2800" smtClean="0">
                <a:latin typeface="Courier New" pitchFamily="49" charset="0"/>
                <a:sym typeface="Symbol" pitchFamily="18" charset="2"/>
              </a:rPr>
              <a:t>  While |T|&lt;|V|-1 and E≠ </a:t>
            </a:r>
          </a:p>
          <a:p>
            <a:pPr eaLnBrk="1" hangingPunct="1">
              <a:buFont typeface="Wingdings" pitchFamily="2" charset="2"/>
              <a:buNone/>
            </a:pPr>
            <a:r>
              <a:rPr lang="en-US" altLang="zh-TW" sz="2800" smtClean="0">
                <a:latin typeface="Courier New" pitchFamily="49" charset="0"/>
                <a:sym typeface="Symbol" pitchFamily="18" charset="2"/>
              </a:rPr>
              <a:t>  { </a:t>
            </a:r>
            <a:r>
              <a:rPr lang="en-US" altLang="zh-TW" sz="2800" smtClean="0">
                <a:solidFill>
                  <a:srgbClr val="0000FF"/>
                </a:solidFill>
                <a:latin typeface="Courier New" pitchFamily="49" charset="0"/>
                <a:sym typeface="Symbol" pitchFamily="18" charset="2"/>
              </a:rPr>
              <a:t>ExtraxtMin (v,w) from E</a:t>
            </a:r>
          </a:p>
          <a:p>
            <a:pPr eaLnBrk="1" hangingPunct="1">
              <a:buFont typeface="Wingdings" pitchFamily="2" charset="2"/>
              <a:buNone/>
            </a:pPr>
            <a:r>
              <a:rPr lang="en-US" altLang="zh-TW" sz="2800" smtClean="0">
                <a:latin typeface="Courier New" pitchFamily="49" charset="0"/>
                <a:sym typeface="Symbol" pitchFamily="18" charset="2"/>
              </a:rPr>
              <a:t>    If(v,w)doesn’t cause cycle in T</a:t>
            </a:r>
          </a:p>
          <a:p>
            <a:pPr eaLnBrk="1" hangingPunct="1">
              <a:buFont typeface="Wingdings" pitchFamily="2" charset="2"/>
              <a:buNone/>
            </a:pPr>
            <a:r>
              <a:rPr lang="en-US" altLang="zh-TW" sz="2800" smtClean="0">
                <a:latin typeface="Courier New" pitchFamily="49" charset="0"/>
                <a:sym typeface="Symbol" pitchFamily="18" charset="2"/>
              </a:rPr>
              <a:t>        then add (v,w) to T</a:t>
            </a:r>
          </a:p>
          <a:p>
            <a:pPr eaLnBrk="1" hangingPunct="1">
              <a:buFont typeface="Wingdings" pitchFamily="2" charset="2"/>
              <a:buNone/>
            </a:pPr>
            <a:r>
              <a:rPr lang="en-US" altLang="zh-TW" sz="2800" smtClean="0">
                <a:latin typeface="Courier New" pitchFamily="49" charset="0"/>
                <a:sym typeface="Symbol" pitchFamily="18" charset="2"/>
              </a:rPr>
              <a:t>        else discard (v,w) </a:t>
            </a:r>
          </a:p>
          <a:p>
            <a:pPr eaLnBrk="1" hangingPunct="1">
              <a:buFont typeface="Wingdings" pitchFamily="2" charset="2"/>
              <a:buNone/>
            </a:pPr>
            <a:r>
              <a:rPr lang="en-US" altLang="zh-TW" sz="2800" smtClean="0">
                <a:latin typeface="Courier New" pitchFamily="49" charset="0"/>
                <a:sym typeface="Symbol" pitchFamily="18" charset="2"/>
              </a:rPr>
              <a:t>  }</a:t>
            </a:r>
          </a:p>
          <a:p>
            <a:pPr eaLnBrk="1" hangingPunct="1">
              <a:buFont typeface="Wingdings" pitchFamily="2" charset="2"/>
              <a:buNone/>
            </a:pPr>
            <a:r>
              <a:rPr lang="en-US" altLang="zh-TW" sz="2800" smtClean="0">
                <a:latin typeface="Courier New" pitchFamily="49" charset="0"/>
                <a:sym typeface="Symbol" pitchFamily="18" charset="2"/>
              </a:rPr>
              <a:t>}</a:t>
            </a:r>
          </a:p>
        </p:txBody>
      </p:sp>
    </p:spTree>
    <p:extLst>
      <p:ext uri="{BB962C8B-B14F-4D97-AF65-F5344CB8AC3E}">
        <p14:creationId xmlns:p14="http://schemas.microsoft.com/office/powerpoint/2010/main" val="3514514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2896</TotalTime>
  <Words>2994</Words>
  <Application>Microsoft Office PowerPoint</Application>
  <PresentationFormat>如螢幕大小 (4:3)</PresentationFormat>
  <Paragraphs>1012</Paragraphs>
  <Slides>55</Slides>
  <Notes>29</Notes>
  <HiddenSlides>0</HiddenSlides>
  <MMClips>0</MMClips>
  <ScaleCrop>false</ScaleCrop>
  <HeadingPairs>
    <vt:vector size="4" baseType="variant">
      <vt:variant>
        <vt:lpstr>佈景主題</vt:lpstr>
      </vt:variant>
      <vt:variant>
        <vt:i4>1</vt:i4>
      </vt:variant>
      <vt:variant>
        <vt:lpstr>投影片標題</vt:lpstr>
      </vt:variant>
      <vt:variant>
        <vt:i4>55</vt:i4>
      </vt:variant>
    </vt:vector>
  </HeadingPairs>
  <TitlesOfParts>
    <vt:vector size="56" baseType="lpstr">
      <vt:lpstr>古典-1</vt:lpstr>
      <vt:lpstr>Qin Shi Huang’s National Road System</vt:lpstr>
      <vt:lpstr>Problem Descriptions(1/3)</vt:lpstr>
      <vt:lpstr>Problem Descriptions(2/3)</vt:lpstr>
      <vt:lpstr>Problem Descriptions(3/3)</vt:lpstr>
      <vt:lpstr>Input</vt:lpstr>
      <vt:lpstr>Output</vt:lpstr>
      <vt:lpstr>Example</vt:lpstr>
      <vt:lpstr>Kruskal’s Algorithm</vt:lpstr>
      <vt:lpstr>Kruskal’s Algorithm</vt:lpstr>
      <vt:lpstr>Disjoint-Set Union Problem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 Running Time</vt:lpstr>
      <vt:lpstr>Solution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簡報</vt:lpstr>
      <vt:lpstr>PowerPoint 簡報</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981</cp:revision>
  <dcterms:created xsi:type="dcterms:W3CDTF">2007-09-17T04:06:35Z</dcterms:created>
  <dcterms:modified xsi:type="dcterms:W3CDTF">2021-10-19T17:01:08Z</dcterms:modified>
</cp:coreProperties>
</file>