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1015" r:id="rId4"/>
    <p:sldId id="392" r:id="rId5"/>
    <p:sldId id="259" r:id="rId6"/>
    <p:sldId id="926" r:id="rId7"/>
    <p:sldId id="1002" r:id="rId8"/>
    <p:sldId id="1000" r:id="rId9"/>
    <p:sldId id="1016" r:id="rId10"/>
    <p:sldId id="1027" r:id="rId11"/>
    <p:sldId id="1017" r:id="rId12"/>
    <p:sldId id="1018" r:id="rId13"/>
    <p:sldId id="1019" r:id="rId14"/>
    <p:sldId id="1020" r:id="rId15"/>
    <p:sldId id="1021" r:id="rId16"/>
    <p:sldId id="1022" r:id="rId17"/>
    <p:sldId id="1023" r:id="rId18"/>
    <p:sldId id="1024" r:id="rId19"/>
    <p:sldId id="1025" r:id="rId20"/>
    <p:sldId id="1026" r:id="rId21"/>
    <p:sldId id="1028" r:id="rId22"/>
    <p:sldId id="1012" r:id="rId23"/>
    <p:sldId id="1013" r:id="rId24"/>
    <p:sldId id="101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1831" autoAdjust="0"/>
  </p:normalViewPr>
  <p:slideViewPr>
    <p:cSldViewPr snapToGrid="0" showGuides="1">
      <p:cViewPr varScale="1">
        <p:scale>
          <a:sx n="44" d="100"/>
          <a:sy n="44" d="100"/>
        </p:scale>
        <p:origin x="1053" y="41"/>
      </p:cViewPr>
      <p:guideLst>
        <p:guide orient="horz" pos="1185"/>
        <p:guide pos="2139"/>
      </p:guideLst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2374-B556-404F-855D-22EE1C276508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953-B3F6-4284-ACD2-633574485F55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B750-CBE6-4F77-8B61-9B8DED3335EB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7B7D-57B5-4D82-A508-623BA45D26A3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5BBF-175E-4FF2-9C98-FA4911756055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09D2-88E8-41AB-84B3-539E48667668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8B74-01EE-4839-B150-2BFEAE9AC711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2492-98F7-4683-A5D8-AB65EA1EE240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9DD9-023B-484A-8D27-D4E344B7263B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993-1FFA-4B57-B525-8F8EEB0A5910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4C5-A7C1-45D4-8FC5-F183AE15249E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EEEF-2AB0-400F-8527-3F55CEAEB965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184" y="1198563"/>
            <a:ext cx="10009632" cy="23876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UVa10148 Advertisement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7F06A3F-DF4E-4182-AE06-46567E82801B}"/>
              </a:ext>
            </a:extLst>
          </p:cNvPr>
          <p:cNvSpPr/>
          <p:nvPr/>
        </p:nvSpPr>
        <p:spPr>
          <a:xfrm>
            <a:off x="3746802" y="1645653"/>
            <a:ext cx="5448818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4" y="1645714"/>
            <a:ext cx="5557222" cy="5373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FDDD213-66AD-4B07-9EE5-384B2227AC30}"/>
                  </a:ext>
                </a:extLst>
              </p:cNvPr>
              <p:cNvSpPr txBox="1"/>
              <p:nvPr/>
            </p:nvSpPr>
            <p:spPr>
              <a:xfrm>
                <a:off x="1170105" y="773787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FDDD213-66AD-4B07-9EE5-384B2227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05" y="773787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7638ACD-784D-438E-9D0E-18B16A0AAA8F}"/>
              </a:ext>
            </a:extLst>
          </p:cNvPr>
          <p:cNvSpPr txBox="1"/>
          <p:nvPr/>
        </p:nvSpPr>
        <p:spPr>
          <a:xfrm>
            <a:off x="2424205" y="1645714"/>
            <a:ext cx="128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(-10 ,-1)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7720B8D-B6BD-4A27-A985-61954E15A5DC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197254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DDF14DE3-C31F-4D25-AFA8-929FB8069C70}"/>
              </a:ext>
            </a:extLst>
          </p:cNvPr>
          <p:cNvSpPr/>
          <p:nvPr/>
        </p:nvSpPr>
        <p:spPr>
          <a:xfrm>
            <a:off x="7698657" y="1645653"/>
            <a:ext cx="2050917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2E9FCCC-2CDF-4B84-ACBD-12FEADF39EB8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                                    1    1    1    1     1     </a:t>
            </a:r>
            <a:r>
              <a:rPr lang="en-US" altLang="zh-TW" sz="2800" dirty="0">
                <a:solidFill>
                  <a:srgbClr val="FF0000"/>
                </a:solidFill>
              </a:rPr>
              <a:t>1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B3F7CC-2C4E-4E55-A5E5-C9448FB72830}"/>
              </a:ext>
            </a:extLst>
          </p:cNvPr>
          <p:cNvSpPr txBox="1"/>
          <p:nvPr/>
        </p:nvSpPr>
        <p:spPr>
          <a:xfrm>
            <a:off x="5521721" y="1617828"/>
            <a:ext cx="128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(-3 ,0)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6B6F8BF7-EACE-4983-9F1B-FDFBA693F2A1}"/>
                  </a:ext>
                </a:extLst>
              </p:cNvPr>
              <p:cNvSpPr txBox="1"/>
              <p:nvPr/>
            </p:nvSpPr>
            <p:spPr>
              <a:xfrm>
                <a:off x="1178006" y="1357968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6B6F8BF7-EACE-4983-9F1B-FDFBA693F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006" y="1357968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5261A100-8690-4FF9-AA8D-5F0FD1532B2C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17976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4AB2EBAD-1F05-4FCA-85B2-B1C3A90B1AE9}"/>
              </a:ext>
            </a:extLst>
          </p:cNvPr>
          <p:cNvSpPr/>
          <p:nvPr/>
        </p:nvSpPr>
        <p:spPr>
          <a:xfrm>
            <a:off x="4630995" y="2906490"/>
            <a:ext cx="3502458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1167608-88F9-4E35-B9F8-CDB2094F8554}"/>
              </a:ext>
            </a:extLst>
          </p:cNvPr>
          <p:cNvSpPr txBox="1"/>
          <p:nvPr/>
        </p:nvSpPr>
        <p:spPr>
          <a:xfrm>
            <a:off x="3538768" y="2852499"/>
            <a:ext cx="96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(2 ,8)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6C30BD5-502C-4895-9082-24C372CF82D0}"/>
                  </a:ext>
                </a:extLst>
              </p:cNvPr>
              <p:cNvSpPr txBox="1"/>
              <p:nvPr/>
            </p:nvSpPr>
            <p:spPr>
              <a:xfrm>
                <a:off x="1162624" y="1826760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6C30BD5-502C-4895-9082-24C372CF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24" y="1826760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FF98F340-D13B-414E-A5BB-D7DA1EDF769F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69286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0A58FE77-FAE9-43D4-BD9B-AA635C0894FF}"/>
              </a:ext>
            </a:extLst>
          </p:cNvPr>
          <p:cNvSpPr/>
          <p:nvPr/>
        </p:nvSpPr>
        <p:spPr>
          <a:xfrm>
            <a:off x="4630994" y="2906490"/>
            <a:ext cx="3979605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0026C49-61B6-4AD8-956C-11D60591C451}"/>
              </a:ext>
            </a:extLst>
          </p:cNvPr>
          <p:cNvSpPr txBox="1"/>
          <p:nvPr/>
        </p:nvSpPr>
        <p:spPr>
          <a:xfrm>
            <a:off x="3663425" y="2896615"/>
            <a:ext cx="96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(2 ,9)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663D1684-604D-4B12-ACFC-A601820E1265}"/>
                  </a:ext>
                </a:extLst>
              </p:cNvPr>
              <p:cNvSpPr txBox="1"/>
              <p:nvPr/>
            </p:nvSpPr>
            <p:spPr>
              <a:xfrm>
                <a:off x="1155587" y="2403187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663D1684-604D-4B12-ACFC-A601820E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87" y="2403187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4964AF-B8FE-40E1-84D2-682114261BBB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285801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19CD4DE-6E51-44F3-A7D5-B19B360E38E4}"/>
              </a:ext>
            </a:extLst>
          </p:cNvPr>
          <p:cNvSpPr/>
          <p:nvPr/>
        </p:nvSpPr>
        <p:spPr>
          <a:xfrm>
            <a:off x="4038600" y="2906490"/>
            <a:ext cx="5150819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3BAB033-BD5F-4053-90A1-2499CFAD4730}"/>
              </a:ext>
            </a:extLst>
          </p:cNvPr>
          <p:cNvSpPr txBox="1"/>
          <p:nvPr/>
        </p:nvSpPr>
        <p:spPr>
          <a:xfrm>
            <a:off x="3002581" y="2889246"/>
            <a:ext cx="113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(1 ,10)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3824D67-726A-4746-8C29-169A69870CEF}"/>
                  </a:ext>
                </a:extLst>
              </p:cNvPr>
              <p:cNvSpPr txBox="1"/>
              <p:nvPr/>
            </p:nvSpPr>
            <p:spPr>
              <a:xfrm>
                <a:off x="1107551" y="2988905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3824D67-726A-4746-8C29-169A6987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51" y="2988905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5E4EB72D-B7B2-4851-8616-9C6698DC7A79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26452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CA506A60-2AAC-43B4-A07B-D838FC5039B7}"/>
              </a:ext>
            </a:extLst>
          </p:cNvPr>
          <p:cNvSpPr/>
          <p:nvPr/>
        </p:nvSpPr>
        <p:spPr>
          <a:xfrm>
            <a:off x="5627079" y="4093671"/>
            <a:ext cx="615176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1DF0FE-C397-4388-9E0D-28D1B49FB374}"/>
              </a:ext>
            </a:extLst>
          </p:cNvPr>
          <p:cNvSpPr txBox="1"/>
          <p:nvPr/>
        </p:nvSpPr>
        <p:spPr>
          <a:xfrm>
            <a:off x="3820958" y="410413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             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F5465A-FDD5-406B-962C-CD4B3DB800D8}"/>
              </a:ext>
            </a:extLst>
          </p:cNvPr>
          <p:cNvSpPr txBox="1"/>
          <p:nvPr/>
        </p:nvSpPr>
        <p:spPr>
          <a:xfrm>
            <a:off x="4181838" y="4090957"/>
            <a:ext cx="133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(15 ,15)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C59C191-B809-4F60-92B5-4ABEC9D996F2}"/>
                  </a:ext>
                </a:extLst>
              </p:cNvPr>
              <p:cNvSpPr txBox="1"/>
              <p:nvPr/>
            </p:nvSpPr>
            <p:spPr>
              <a:xfrm>
                <a:off x="1141128" y="3535395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C59C191-B809-4F60-92B5-4ABEC9D99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28" y="3535395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B298BE34-DC71-4F20-BEE5-F51F973398D5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5041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D54D89A5-CC59-48C6-B5CA-93367AF64787}"/>
              </a:ext>
            </a:extLst>
          </p:cNvPr>
          <p:cNvSpPr/>
          <p:nvPr/>
        </p:nvSpPr>
        <p:spPr>
          <a:xfrm>
            <a:off x="5073500" y="4093671"/>
            <a:ext cx="4210610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1DF0FE-C397-4388-9E0D-28D1B49FB374}"/>
              </a:ext>
            </a:extLst>
          </p:cNvPr>
          <p:cNvSpPr txBox="1"/>
          <p:nvPr/>
        </p:nvSpPr>
        <p:spPr>
          <a:xfrm>
            <a:off x="3820958" y="410413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6519501-3CB2-4E34-9EDB-339C54A7B72C}"/>
              </a:ext>
            </a:extLst>
          </p:cNvPr>
          <p:cNvSpPr txBox="1"/>
          <p:nvPr/>
        </p:nvSpPr>
        <p:spPr>
          <a:xfrm>
            <a:off x="3013083" y="4090957"/>
            <a:ext cx="133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(14 ,21)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4E1E386-8156-485A-B501-EFAA4E0FFFCD}"/>
                  </a:ext>
                </a:extLst>
              </p:cNvPr>
              <p:cNvSpPr txBox="1"/>
              <p:nvPr/>
            </p:nvSpPr>
            <p:spPr>
              <a:xfrm>
                <a:off x="1101846" y="4090957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4E1E386-8156-485A-B501-EFAA4E0F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46" y="4090957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B5617E-3A97-42BB-A6FD-9BECEA017970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31509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40CC2FFE-A07A-4DCC-80D0-22888518B198}"/>
              </a:ext>
            </a:extLst>
          </p:cNvPr>
          <p:cNvSpPr/>
          <p:nvPr/>
        </p:nvSpPr>
        <p:spPr>
          <a:xfrm>
            <a:off x="8384458" y="4093671"/>
            <a:ext cx="1574614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37956-40D8-4156-A2E3-09F1E4F43C8B}"/>
              </a:ext>
            </a:extLst>
          </p:cNvPr>
          <p:cNvSpPr/>
          <p:nvPr/>
        </p:nvSpPr>
        <p:spPr>
          <a:xfrm>
            <a:off x="3933692" y="5344589"/>
            <a:ext cx="2680960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1DF0FE-C397-4388-9E0D-28D1B49FB374}"/>
              </a:ext>
            </a:extLst>
          </p:cNvPr>
          <p:cNvSpPr txBox="1"/>
          <p:nvPr/>
        </p:nvSpPr>
        <p:spPr>
          <a:xfrm>
            <a:off x="3820958" y="410413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1                 1    1     1    1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C90ECE-82C1-4D2D-9FA1-DFF9F2EBC85D}"/>
              </a:ext>
            </a:extLst>
          </p:cNvPr>
          <p:cNvSpPr txBox="1"/>
          <p:nvPr/>
        </p:nvSpPr>
        <p:spPr>
          <a:xfrm>
            <a:off x="3719513" y="535011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1    1    1   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3371A31-0681-44F1-9125-018D1D780E01}"/>
              </a:ext>
            </a:extLst>
          </p:cNvPr>
          <p:cNvSpPr txBox="1"/>
          <p:nvPr/>
        </p:nvSpPr>
        <p:spPr>
          <a:xfrm>
            <a:off x="3013083" y="4090957"/>
            <a:ext cx="133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(20 ,27)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AB81FD0-E1BD-4C15-ABF2-79C1BEEE062C}"/>
                  </a:ext>
                </a:extLst>
              </p:cNvPr>
              <p:cNvSpPr txBox="1"/>
              <p:nvPr/>
            </p:nvSpPr>
            <p:spPr>
              <a:xfrm>
                <a:off x="1126315" y="4604280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AB81FD0-E1BD-4C15-ABF2-79C1BEEE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15" y="4604280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>
            <a:extLst>
              <a:ext uri="{FF2B5EF4-FFF2-40B4-BE49-F238E27FC236}">
                <a16:creationId xmlns:a16="http://schemas.microsoft.com/office/drawing/2014/main" id="{4FB885C3-469D-430C-87CA-D0FAEB9C7E1D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12557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40CC2FFE-A07A-4DCC-80D0-22888518B198}"/>
              </a:ext>
            </a:extLst>
          </p:cNvPr>
          <p:cNvSpPr/>
          <p:nvPr/>
        </p:nvSpPr>
        <p:spPr>
          <a:xfrm>
            <a:off x="8384458" y="4093671"/>
            <a:ext cx="1574614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37956-40D8-4156-A2E3-09F1E4F43C8B}"/>
              </a:ext>
            </a:extLst>
          </p:cNvPr>
          <p:cNvSpPr/>
          <p:nvPr/>
        </p:nvSpPr>
        <p:spPr>
          <a:xfrm>
            <a:off x="3933692" y="5344589"/>
            <a:ext cx="2680960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1DF0FE-C397-4388-9E0D-28D1B49FB374}"/>
              </a:ext>
            </a:extLst>
          </p:cNvPr>
          <p:cNvSpPr txBox="1"/>
          <p:nvPr/>
        </p:nvSpPr>
        <p:spPr>
          <a:xfrm>
            <a:off x="3820958" y="410413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1                 1    1     1    1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C90ECE-82C1-4D2D-9FA1-DFF9F2EBC85D}"/>
              </a:ext>
            </a:extLst>
          </p:cNvPr>
          <p:cNvSpPr txBox="1"/>
          <p:nvPr/>
        </p:nvSpPr>
        <p:spPr>
          <a:xfrm>
            <a:off x="3719513" y="535011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3371A31-0681-44F1-9125-018D1D780E01}"/>
              </a:ext>
            </a:extLst>
          </p:cNvPr>
          <p:cNvSpPr txBox="1"/>
          <p:nvPr/>
        </p:nvSpPr>
        <p:spPr>
          <a:xfrm>
            <a:off x="3013083" y="4090957"/>
            <a:ext cx="133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(20 ,27)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AB81FD0-E1BD-4C15-ABF2-79C1BEEE062C}"/>
                  </a:ext>
                </a:extLst>
              </p:cNvPr>
              <p:cNvSpPr txBox="1"/>
              <p:nvPr/>
            </p:nvSpPr>
            <p:spPr>
              <a:xfrm>
                <a:off x="1107681" y="5164719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AB81FD0-E1BD-4C15-ABF2-79C1BEEE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81" y="5164719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>
            <a:extLst>
              <a:ext uri="{FF2B5EF4-FFF2-40B4-BE49-F238E27FC236}">
                <a16:creationId xmlns:a16="http://schemas.microsoft.com/office/drawing/2014/main" id="{B2EBFE2B-B2EC-4227-AB9D-44A5BEEAC879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24162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08A2E3C7-AA2E-465A-AF04-349FEF43FCF3}"/>
              </a:ext>
            </a:extLst>
          </p:cNvPr>
          <p:cNvSpPr/>
          <p:nvPr/>
        </p:nvSpPr>
        <p:spPr>
          <a:xfrm>
            <a:off x="7247998" y="2877455"/>
            <a:ext cx="2586832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4839AF-2293-4304-AB32-3D679D5EB6A8}"/>
              </a:ext>
            </a:extLst>
          </p:cNvPr>
          <p:cNvSpPr/>
          <p:nvPr/>
        </p:nvSpPr>
        <p:spPr>
          <a:xfrm>
            <a:off x="3933691" y="4095894"/>
            <a:ext cx="5956459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D8D19F6-FDF0-4309-B8DE-E543B47B03B9}"/>
              </a:ext>
            </a:extLst>
          </p:cNvPr>
          <p:cNvSpPr/>
          <p:nvPr/>
        </p:nvSpPr>
        <p:spPr>
          <a:xfrm>
            <a:off x="3933691" y="5344589"/>
            <a:ext cx="4281161" cy="561519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1DF0FE-C397-4388-9E0D-28D1B49FB374}"/>
              </a:ext>
            </a:extLst>
          </p:cNvPr>
          <p:cNvSpPr txBox="1"/>
          <p:nvPr/>
        </p:nvSpPr>
        <p:spPr>
          <a:xfrm>
            <a:off x="3820958" y="410413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1                 1    1     1    1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C90ECE-82C1-4D2D-9FA1-DFF9F2EBC85D}"/>
              </a:ext>
            </a:extLst>
          </p:cNvPr>
          <p:cNvSpPr txBox="1"/>
          <p:nvPr/>
        </p:nvSpPr>
        <p:spPr>
          <a:xfrm>
            <a:off x="3719513" y="535011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E63F2EB-3E47-466F-A44E-1CCABB140935}"/>
              </a:ext>
            </a:extLst>
          </p:cNvPr>
          <p:cNvSpPr txBox="1"/>
          <p:nvPr/>
        </p:nvSpPr>
        <p:spPr>
          <a:xfrm>
            <a:off x="2937549" y="2861372"/>
            <a:ext cx="133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(7 ,30)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339F8EA-6E13-405F-AB35-103B1A6EA37C}"/>
                  </a:ext>
                </a:extLst>
              </p:cNvPr>
              <p:cNvSpPr txBox="1"/>
              <p:nvPr/>
            </p:nvSpPr>
            <p:spPr>
              <a:xfrm>
                <a:off x="1159235" y="5716514"/>
                <a:ext cx="619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339F8EA-6E13-405F-AB35-103B1A6E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35" y="5716514"/>
                <a:ext cx="6194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35C3352E-34AF-45E6-B9F8-DB2B0A12473C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31428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38200" y="1396691"/>
            <a:ext cx="10735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貼廣告於廣告看板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在一條慢跑的路上有許多的廣告看板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以整數連續編號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廣告看板編號絕對值不大於</a:t>
            </a:r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pt-BR" altLang="zh-TW" sz="3200" dirty="0"/>
              <a:t>0000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),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今有</a:t>
            </a:r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r>
              <a:rPr lang="zh-TW" altLang="en-US" sz="3200" dirty="0">
                <a:ea typeface="標楷體" panose="03000509000000000000" pitchFamily="65" charset="-120"/>
              </a:rPr>
              <a:t>慢跑者在跑步</a:t>
            </a:r>
            <a:r>
              <a:rPr lang="en-US" altLang="zh-TW" sz="3200" dirty="0"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ea typeface="標楷體" panose="03000509000000000000" pitchFamily="65" charset="-120"/>
              </a:rPr>
              <a:t>每位慢跑者都有自己跑的路段</a:t>
            </a:r>
            <a:r>
              <a:rPr lang="en-US" altLang="zh-TW" sz="3200" dirty="0">
                <a:ea typeface="標楷體" panose="03000509000000000000" pitchFamily="65" charset="-120"/>
              </a:rPr>
              <a:t>, </a:t>
            </a:r>
            <a:r>
              <a:rPr lang="zh-TW" altLang="en-US" sz="3200" dirty="0">
                <a:ea typeface="標楷體" panose="03000509000000000000" pitchFamily="65" charset="-120"/>
              </a:rPr>
              <a:t>有位商家想登廣告</a:t>
            </a:r>
            <a:r>
              <a:rPr lang="en-US" altLang="zh-TW" sz="3200" dirty="0">
                <a:ea typeface="標楷體" panose="03000509000000000000" pitchFamily="65" charset="-120"/>
              </a:rPr>
              <a:t>, </a:t>
            </a:r>
            <a:r>
              <a:rPr lang="zh-TW" altLang="en-US" sz="3200" dirty="0">
                <a:ea typeface="標楷體" panose="03000509000000000000" pitchFamily="65" charset="-120"/>
              </a:rPr>
              <a:t>他希望</a:t>
            </a:r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每位慢跑者路過廣告看板至少看到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面廣告</a:t>
            </a:r>
            <a:r>
              <a:rPr lang="en-US" altLang="zh-TW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若慢跑起點終點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sz="3200" dirty="0">
                <a:ea typeface="標楷體" panose="03000509000000000000" pitchFamily="65" charset="-120"/>
              </a:rPr>
              <a:t>k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ea typeface="標楷體" panose="03000509000000000000" pitchFamily="65" charset="-120"/>
              </a:rPr>
              <a:t>由於成本考量</a:t>
            </a:r>
            <a:r>
              <a:rPr lang="en-US" altLang="zh-TW" sz="3200" dirty="0">
                <a:ea typeface="標楷體" panose="03000509000000000000" pitchFamily="65" charset="-120"/>
              </a:rPr>
              <a:t>, </a:t>
            </a:r>
            <a:r>
              <a:rPr lang="zh-TW" altLang="en-US" sz="3200" dirty="0">
                <a:ea typeface="標楷體" panose="03000509000000000000" pitchFamily="65" charset="-120"/>
              </a:rPr>
              <a:t>請幫他計算符合他的要求下至少要貼多少的廣告於廣告看板</a:t>
            </a:r>
            <a:r>
              <a:rPr lang="en-US" altLang="zh-TW" sz="3200" dirty="0"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ea typeface="標楷體" panose="03000509000000000000" pitchFamily="65" charset="-120"/>
              </a:rPr>
              <a:t>列出廣告看板編號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慢跑區間以廣告看板編號區間表示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0458"/>
            <a:ext cx="11353800" cy="108748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UVa10148 Advertisement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90CD-5EB4-45A0-AF55-41250A2B9A7B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1DF0FE-C397-4388-9E0D-28D1B49FB374}"/>
              </a:ext>
            </a:extLst>
          </p:cNvPr>
          <p:cNvSpPr txBox="1"/>
          <p:nvPr/>
        </p:nvSpPr>
        <p:spPr>
          <a:xfrm>
            <a:off x="3820958" y="410413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1                 1    1     1    1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C90ECE-82C1-4D2D-9FA1-DFF9F2EBC85D}"/>
              </a:ext>
            </a:extLst>
          </p:cNvPr>
          <p:cNvSpPr txBox="1"/>
          <p:nvPr/>
        </p:nvSpPr>
        <p:spPr>
          <a:xfrm>
            <a:off x="3719513" y="535011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1    1    1   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B05684E-418D-41F3-A1EC-1667AF1C8EA3}"/>
              </a:ext>
            </a:extLst>
          </p:cNvPr>
          <p:cNvSpPr txBox="1"/>
          <p:nvPr/>
        </p:nvSpPr>
        <p:spPr>
          <a:xfrm>
            <a:off x="4911947" y="588404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為符合要求總共需貼</a:t>
            </a:r>
            <a:r>
              <a:rPr lang="en-US" altLang="zh-TW" sz="2800" b="1" dirty="0">
                <a:solidFill>
                  <a:srgbClr val="0070C0"/>
                </a:solidFill>
                <a:ea typeface="標楷體" panose="03000509000000000000" pitchFamily="65" charset="-120"/>
              </a:rPr>
              <a:t>19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5A969F4-D80D-49E8-91D2-B00FA56A63B7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8253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5C4599-D4A3-4C8D-B04D-FC1AA3A0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9DD9-023B-484A-8D27-D4E344B7263B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7E438D-10D1-43B6-B4EB-8916CD47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87B232-50A4-449C-BEDD-58AFB60B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E7E519-636C-454A-B86D-43F8A79AAAEA}"/>
              </a:ext>
            </a:extLst>
          </p:cNvPr>
          <p:cNvSpPr txBox="1"/>
          <p:nvPr/>
        </p:nvSpPr>
        <p:spPr>
          <a:xfrm>
            <a:off x="1513114" y="6096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A0847F-B9E6-4FFF-AE2D-AA939D539055}"/>
              </a:ext>
            </a:extLst>
          </p:cNvPr>
          <p:cNvSpPr txBox="1"/>
          <p:nvPr/>
        </p:nvSpPr>
        <p:spPr>
          <a:xfrm>
            <a:off x="1513114" y="2588761"/>
            <a:ext cx="9165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由於廣告看板編號可能是負值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其絕對值不大於</a:t>
            </a:r>
            <a:r>
              <a:rPr lang="en-US" altLang="zh-TW" sz="2800" dirty="0">
                <a:ea typeface="標楷體" panose="03000509000000000000" pitchFamily="65" charset="-120"/>
              </a:rPr>
              <a:t>10000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記錄廣告看板於陣列位置是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實際位置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+10000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0649D9-59D0-4544-8B37-50C395AA697B}"/>
              </a:ext>
            </a:extLst>
          </p:cNvPr>
          <p:cNvSpPr txBox="1"/>
          <p:nvPr/>
        </p:nvSpPr>
        <p:spPr>
          <a:xfrm>
            <a:off x="1513114" y="1805555"/>
            <a:ext cx="962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輸入的慢跑區間起點值不一定小於終點值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必要時需互換。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00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5D20B6-BC8E-401F-8235-3EB422A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9DD9-023B-484A-8D27-D4E344B7263B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7BA12C-BD3B-46D5-8D6B-A078F9B2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E8B324-C8CB-4CE3-BB07-FF2B128C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A6A3F-564E-429D-9B73-F32F1C6B09BB}"/>
              </a:ext>
            </a:extLst>
          </p:cNvPr>
          <p:cNvSpPr txBox="1"/>
          <p:nvPr/>
        </p:nvSpPr>
        <p:spPr>
          <a:xfrm>
            <a:off x="506083" y="136525"/>
            <a:ext cx="108477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stdio.h</a:t>
            </a:r>
            <a:r>
              <a:rPr lang="en-US" altLang="zh-TW" sz="2400" dirty="0"/>
              <a:t>&gt;  </a:t>
            </a:r>
          </a:p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string.h</a:t>
            </a:r>
            <a:r>
              <a:rPr lang="en-US" altLang="zh-TW" sz="2400" dirty="0"/>
              <a:t>&gt;  </a:t>
            </a:r>
          </a:p>
          <a:p>
            <a:r>
              <a:rPr lang="en-US" altLang="zh-TW" sz="2400" dirty="0"/>
              <a:t>#include &lt;algorithm&gt;  </a:t>
            </a:r>
          </a:p>
          <a:p>
            <a:r>
              <a:rPr lang="en-US" altLang="zh-TW" sz="2400" dirty="0"/>
              <a:t>using namespace std;  </a:t>
            </a:r>
          </a:p>
          <a:p>
            <a:r>
              <a:rPr lang="en-US" altLang="zh-TW" sz="2400" dirty="0"/>
              <a:t>int t;  </a:t>
            </a:r>
          </a:p>
          <a:p>
            <a:r>
              <a:rPr lang="en-US" altLang="zh-TW" sz="2400" dirty="0"/>
              <a:t>int k, n, billboard[20005];   </a:t>
            </a:r>
            <a:r>
              <a:rPr lang="en-US" altLang="zh-TW" sz="2400" dirty="0">
                <a:solidFill>
                  <a:srgbClr val="0070C0"/>
                </a:solidFill>
              </a:rPr>
              <a:t>// billboard[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]: 1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表示廣告看板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要貼廣告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表不貼廣告</a:t>
            </a:r>
            <a:endParaRPr lang="en-US" altLang="zh-TW" sz="2400" dirty="0"/>
          </a:p>
          <a:p>
            <a:r>
              <a:rPr lang="en-US" altLang="zh-TW" sz="2400" dirty="0"/>
              <a:t>int adv[20005], </a:t>
            </a:r>
            <a:r>
              <a:rPr lang="en-US" altLang="zh-TW" sz="2400" dirty="0" err="1"/>
              <a:t>advnum</a:t>
            </a:r>
            <a:r>
              <a:rPr lang="en-US" altLang="zh-TW" sz="2400" dirty="0"/>
              <a:t>;  </a:t>
            </a:r>
            <a:r>
              <a:rPr lang="zh-TW" altLang="en-US" sz="2400" dirty="0"/>
              <a:t>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en-US" altLang="zh-TW" sz="2400" dirty="0" err="1">
                <a:solidFill>
                  <a:srgbClr val="0070C0"/>
                </a:solidFill>
              </a:rPr>
              <a:t>advnum</a:t>
            </a:r>
            <a:r>
              <a:rPr lang="en-US" altLang="zh-TW" sz="2400" dirty="0">
                <a:solidFill>
                  <a:srgbClr val="0070C0"/>
                </a:solidFill>
              </a:rPr>
              <a:t>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要貼的廣告數</a:t>
            </a:r>
            <a:r>
              <a:rPr lang="en-US" altLang="zh-TW" sz="2400" dirty="0">
                <a:solidFill>
                  <a:srgbClr val="0070C0"/>
                </a:solidFill>
              </a:rPr>
              <a:t>, adv[]: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存要貼的廣告看板編號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struct People {  </a:t>
            </a:r>
          </a:p>
          <a:p>
            <a:r>
              <a:rPr lang="en-US" altLang="zh-TW" sz="2400" dirty="0"/>
              <a:t>   int start;    </a:t>
            </a:r>
            <a:r>
              <a:rPr lang="zh-TW" altLang="en-US" sz="2400" dirty="0"/>
              <a:t>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慢跑起點 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廣告看板編號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400" dirty="0"/>
              <a:t>   int end; </a:t>
            </a:r>
            <a:r>
              <a:rPr lang="zh-TW" altLang="en-US" sz="2400" dirty="0"/>
              <a:t>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慢跑終點 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廣告看板編號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  <a:endParaRPr lang="en-US" altLang="zh-TW" sz="2400" dirty="0"/>
          </a:p>
          <a:p>
            <a:r>
              <a:rPr lang="en-US" altLang="zh-TW" sz="2400" dirty="0"/>
              <a:t>   int </a:t>
            </a:r>
            <a:r>
              <a:rPr lang="en-US" altLang="zh-TW" sz="2400" dirty="0" err="1"/>
              <a:t>numadvseen</a:t>
            </a:r>
            <a:r>
              <a:rPr lang="en-US" altLang="zh-TW" sz="2400" dirty="0"/>
              <a:t>;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看到的廣告看板數目</a:t>
            </a:r>
            <a:endParaRPr lang="en-US" altLang="zh-TW" sz="2400" dirty="0"/>
          </a:p>
          <a:p>
            <a:r>
              <a:rPr lang="en-US" altLang="zh-TW" sz="2400" dirty="0"/>
              <a:t>} jogger[1005];  </a:t>
            </a:r>
            <a:r>
              <a:rPr lang="zh-TW" altLang="en-US" sz="2400" dirty="0"/>
              <a:t>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慢跑者資料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int </a:t>
            </a:r>
            <a:r>
              <a:rPr lang="en-US" altLang="zh-TW" sz="2400" dirty="0" err="1">
                <a:solidFill>
                  <a:srgbClr val="FF0000"/>
                </a:solidFill>
              </a:rPr>
              <a:t>cmp</a:t>
            </a:r>
            <a:r>
              <a:rPr lang="en-US" altLang="zh-TW" sz="2400" dirty="0">
                <a:solidFill>
                  <a:srgbClr val="FF0000"/>
                </a:solidFill>
              </a:rPr>
              <a:t>(People a, People b) </a:t>
            </a:r>
            <a:r>
              <a:rPr lang="en-US" altLang="zh-TW" sz="2400" dirty="0"/>
              <a:t>{  </a:t>
            </a:r>
            <a:r>
              <a:rPr lang="zh-TW" altLang="en-US" sz="2400" dirty="0"/>
              <a:t>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慢跑區間排序依終點由小至大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如果終點相同依起點由大至小排列</a:t>
            </a:r>
            <a:r>
              <a:rPr lang="zh-TW" altLang="en-US" sz="2400" dirty="0">
                <a:solidFill>
                  <a:srgbClr val="0070C0"/>
                </a:solidFill>
                <a:ea typeface="標楷體" panose="03000509000000000000" pitchFamily="65" charset="-120"/>
              </a:rPr>
              <a:t>。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if (</a:t>
            </a:r>
            <a:r>
              <a:rPr lang="en-US" altLang="zh-TW" sz="2400" dirty="0" err="1"/>
              <a:t>a.end</a:t>
            </a:r>
            <a:r>
              <a:rPr lang="en-US" altLang="zh-TW" sz="2400" dirty="0"/>
              <a:t> != </a:t>
            </a:r>
            <a:r>
              <a:rPr lang="en-US" altLang="zh-TW" sz="2400" dirty="0" err="1"/>
              <a:t>b.end</a:t>
            </a:r>
            <a:r>
              <a:rPr lang="en-US" altLang="zh-TW" sz="2400" dirty="0"/>
              <a:t>)  </a:t>
            </a:r>
          </a:p>
          <a:p>
            <a:r>
              <a:rPr lang="en-US" altLang="zh-TW" sz="2400" dirty="0"/>
              <a:t>     return </a:t>
            </a:r>
            <a:r>
              <a:rPr lang="en-US" altLang="zh-TW" sz="2400" dirty="0" err="1"/>
              <a:t>a.end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b.end</a:t>
            </a:r>
            <a:r>
              <a:rPr lang="en-US" altLang="zh-TW" sz="2400" dirty="0"/>
              <a:t>;  </a:t>
            </a:r>
          </a:p>
          <a:p>
            <a:r>
              <a:rPr lang="en-US" altLang="zh-TW" sz="2400" dirty="0"/>
              <a:t>   return </a:t>
            </a:r>
            <a:r>
              <a:rPr lang="en-US" altLang="zh-TW" sz="2400" dirty="0" err="1"/>
              <a:t>a.start</a:t>
            </a:r>
            <a:r>
              <a:rPr lang="en-US" altLang="zh-TW" sz="2400" dirty="0"/>
              <a:t> &gt; </a:t>
            </a:r>
            <a:r>
              <a:rPr lang="en-US" altLang="zh-TW" sz="2400" dirty="0" err="1"/>
              <a:t>b.start</a:t>
            </a:r>
            <a:r>
              <a:rPr lang="en-US" altLang="zh-TW" sz="2400" dirty="0"/>
              <a:t>;  </a:t>
            </a:r>
          </a:p>
          <a:p>
            <a:r>
              <a:rPr lang="en-US" altLang="zh-TW" sz="2400" dirty="0"/>
              <a:t>} 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1D13FA-D88C-45DB-85B7-7E704BBF2248}"/>
              </a:ext>
            </a:extLst>
          </p:cNvPr>
          <p:cNvSpPr txBox="1"/>
          <p:nvPr/>
        </p:nvSpPr>
        <p:spPr>
          <a:xfrm>
            <a:off x="10131143" y="22436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10148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05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9DD9-023B-484A-8D27-D4E344B7263B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56BCEB-C861-43A8-A6CA-3AEDF59CC220}"/>
              </a:ext>
            </a:extLst>
          </p:cNvPr>
          <p:cNvSpPr txBox="1"/>
          <p:nvPr/>
        </p:nvSpPr>
        <p:spPr>
          <a:xfrm>
            <a:off x="108708" y="224369"/>
            <a:ext cx="122618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 main() </a:t>
            </a:r>
            <a:r>
              <a:rPr lang="en-US" altLang="zh-TW" sz="2400" dirty="0"/>
              <a:t>{  </a:t>
            </a:r>
          </a:p>
          <a:p>
            <a:r>
              <a:rPr lang="zh-TW" altLang="en-US" sz="2400" dirty="0"/>
              <a:t>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(“10148.in”,“r”,stdin);</a:t>
            </a:r>
            <a:r>
              <a:rPr lang="zh-TW" altLang="en-US" sz="2400" dirty="0"/>
              <a:t>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("10148.out","w",stdout);</a:t>
            </a:r>
          </a:p>
          <a:p>
            <a:r>
              <a:rPr lang="en-US" altLang="zh-TW" sz="2400" dirty="0"/>
              <a:t>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("%d", &amp;t);  </a:t>
            </a:r>
          </a:p>
          <a:p>
            <a:r>
              <a:rPr lang="en-US" altLang="zh-TW" sz="2400" dirty="0"/>
              <a:t>   while (t --) {  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 err="1"/>
              <a:t>advnum</a:t>
            </a:r>
            <a:r>
              <a:rPr lang="en-US" altLang="zh-TW" sz="2400" dirty="0"/>
              <a:t> = 0;  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 err="1"/>
              <a:t>memset</a:t>
            </a:r>
            <a:r>
              <a:rPr lang="en-US" altLang="zh-TW" sz="2400" dirty="0"/>
              <a:t>(jogger, 0, </a:t>
            </a:r>
            <a:r>
              <a:rPr lang="en-US" altLang="zh-TW" sz="2400" dirty="0" err="1"/>
              <a:t>sizeof</a:t>
            </a:r>
            <a:r>
              <a:rPr lang="en-US" altLang="zh-TW" sz="2400" dirty="0"/>
              <a:t>(jogger));  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 err="1"/>
              <a:t>memset</a:t>
            </a:r>
            <a:r>
              <a:rPr lang="en-US" altLang="zh-TW" sz="2400" dirty="0"/>
              <a:t>(billboard, 0, </a:t>
            </a:r>
            <a:r>
              <a:rPr lang="en-US" altLang="zh-TW" sz="2400" dirty="0" err="1"/>
              <a:t>sizeof</a:t>
            </a:r>
            <a:r>
              <a:rPr lang="en-US" altLang="zh-TW" sz="2400" dirty="0"/>
              <a:t>(billboard));  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d%d</a:t>
            </a:r>
            <a:r>
              <a:rPr lang="en-US" altLang="zh-TW" sz="2400" dirty="0"/>
              <a:t>", &amp;k, &amp;n);  </a:t>
            </a:r>
          </a:p>
          <a:p>
            <a:r>
              <a:rPr lang="en-US" altLang="zh-TW" sz="2400" dirty="0"/>
              <a:t>     for 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++) {  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d%d</a:t>
            </a:r>
            <a:r>
              <a:rPr lang="en-US" altLang="zh-TW" sz="2400" dirty="0"/>
              <a:t>", &amp;jogger[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].start, &amp;jogger[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].end);  </a:t>
            </a:r>
          </a:p>
          <a:p>
            <a:r>
              <a:rPr lang="en-US" altLang="zh-TW" sz="2400" dirty="0"/>
              <a:t>        if (jogger[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].start &gt; 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].end)  swap(jogger[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].start, 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].end);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en-US" sz="2400" dirty="0">
                <a:solidFill>
                  <a:srgbClr val="0070C0"/>
                </a:solidFill>
              </a:rPr>
              <a:t>                                                                           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若起點終點大小關係不對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則互換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r>
              <a:rPr lang="en-US" altLang="zh-TW" sz="2400" dirty="0"/>
              <a:t>     }  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FF0000"/>
                </a:solidFill>
              </a:rPr>
              <a:t>sort(jogger, jogger + n, </a:t>
            </a:r>
            <a:r>
              <a:rPr lang="en-US" altLang="zh-TW" sz="2400" dirty="0" err="1">
                <a:solidFill>
                  <a:srgbClr val="FF0000"/>
                </a:solidFill>
              </a:rPr>
              <a:t>cmp</a:t>
            </a:r>
            <a:r>
              <a:rPr lang="en-US" altLang="zh-TW" sz="2400" dirty="0">
                <a:solidFill>
                  <a:srgbClr val="FF0000"/>
                </a:solidFill>
              </a:rPr>
              <a:t>); </a:t>
            </a:r>
            <a:r>
              <a:rPr lang="zh-TW" altLang="en-US" sz="2400" dirty="0"/>
              <a:t> 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慢跑區間排序依終點由小至大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如果終點相同依起點由大至小排列</a:t>
            </a:r>
            <a:r>
              <a:rPr lang="zh-TW" altLang="en-US" sz="2400" dirty="0">
                <a:solidFill>
                  <a:srgbClr val="0070C0"/>
                </a:solidFill>
                <a:ea typeface="標楷體" panose="03000509000000000000" pitchFamily="65" charset="-120"/>
              </a:rPr>
              <a:t>。</a:t>
            </a:r>
            <a:endParaRPr lang="en-US" altLang="zh-TW" sz="2400" dirty="0">
              <a:solidFill>
                <a:srgbClr val="0070C0"/>
              </a:solidFill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A84EE9-DB47-4A40-B8D0-841A40799105}"/>
              </a:ext>
            </a:extLst>
          </p:cNvPr>
          <p:cNvSpPr txBox="1"/>
          <p:nvPr/>
        </p:nvSpPr>
        <p:spPr>
          <a:xfrm>
            <a:off x="10131143" y="22436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10148 Code (2/3)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0428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1191F3-E781-41B3-A37C-84AF3164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9DD9-023B-484A-8D27-D4E344B7263B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60D120-C363-4C76-9228-4E779EB0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AF2A6C-0D05-46E8-9D36-34934F21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BA3263-9ABB-4155-AA07-B3B70EE7FCE8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zh-TW" altLang="en-US" sz="2400" dirty="0"/>
              <a:t>   </a:t>
            </a:r>
            <a:r>
              <a:rPr lang="en-US" altLang="zh-TW" sz="2400" dirty="0"/>
              <a:t>for 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++) {  </a:t>
            </a:r>
            <a:r>
              <a:rPr lang="zh-TW" altLang="en-US" sz="2400" dirty="0"/>
              <a:t>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一一檢驗慢跑者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for (int j = 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].end; j &gt;= 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].start; j --) { </a:t>
            </a:r>
          </a:p>
          <a:p>
            <a:r>
              <a:rPr lang="zh-TW" altLang="en-US" sz="2400" dirty="0"/>
              <a:t>                                                                   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先檢查慢跑者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已經可以看到的廣告數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if (billboard[j + 10000]) 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numadvseen</a:t>
            </a:r>
            <a:r>
              <a:rPr lang="en-US" altLang="zh-TW" sz="2400" dirty="0"/>
              <a:t> ++;  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廣告看板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solidFill>
                  <a:srgbClr val="0070C0"/>
                </a:solidFill>
                <a:ea typeface="標楷體" panose="03000509000000000000" pitchFamily="65" charset="-120"/>
              </a:rPr>
              <a:t>看得到</a:t>
            </a:r>
            <a:endParaRPr lang="en-US" altLang="zh-TW" sz="2400" dirty="0"/>
          </a:p>
          <a:p>
            <a:r>
              <a:rPr lang="en-US" altLang="zh-TW" sz="2400" dirty="0"/>
              <a:t>           if (jogger[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numadvseen</a:t>
            </a:r>
            <a:r>
              <a:rPr lang="en-US" altLang="zh-TW" sz="2400" dirty="0"/>
              <a:t> == k)  break;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已經可以看到</a:t>
            </a:r>
            <a:r>
              <a:rPr lang="en-US" altLang="zh-TW" sz="2400" dirty="0">
                <a:solidFill>
                  <a:srgbClr val="0070C0"/>
                </a:solidFill>
              </a:rPr>
              <a:t>k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則不在檢驗下去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}  </a:t>
            </a:r>
          </a:p>
          <a:p>
            <a:r>
              <a:rPr lang="en-US" altLang="zh-TW" sz="2400" dirty="0"/>
              <a:t>        for (int j = 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].end; j &gt;= 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].start; j --) {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填補要貼的廣告數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由看板編號大至小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sz="2400" dirty="0"/>
              <a:t>           if (jogger[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numadvseen</a:t>
            </a:r>
            <a:r>
              <a:rPr lang="en-US" altLang="zh-TW" sz="2400" dirty="0"/>
              <a:t> == k)  break;  </a:t>
            </a:r>
            <a:r>
              <a:rPr lang="zh-TW" altLang="en-US" sz="2400" dirty="0"/>
              <a:t>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廣告填補量已到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則停止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  if (!billboard[j + 10000]) </a:t>
            </a:r>
            <a:r>
              <a:rPr lang="zh-TW" altLang="en-US" sz="2400" dirty="0"/>
              <a:t>            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廣告看板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solidFill>
                  <a:srgbClr val="0070C0"/>
                </a:solidFill>
                <a:ea typeface="標楷體" panose="03000509000000000000" pitchFamily="65" charset="-120"/>
              </a:rPr>
              <a:t>要貼廣告</a:t>
            </a:r>
            <a:endParaRPr lang="en-US" altLang="zh-TW" sz="2400" dirty="0"/>
          </a:p>
          <a:p>
            <a:r>
              <a:rPr lang="zh-TW" altLang="en-US" sz="2400" dirty="0"/>
              <a:t>                 </a:t>
            </a:r>
            <a:r>
              <a:rPr lang="en-US" altLang="zh-TW" sz="2400" dirty="0"/>
              <a:t>{ jogger[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].</a:t>
            </a:r>
            <a:r>
              <a:rPr lang="en-US" altLang="zh-TW" sz="2400" dirty="0" err="1"/>
              <a:t>numadvseen</a:t>
            </a:r>
            <a:r>
              <a:rPr lang="en-US" altLang="zh-TW" sz="2400" dirty="0"/>
              <a:t> ++;  adv[</a:t>
            </a:r>
            <a:r>
              <a:rPr lang="en-US" altLang="zh-TW" sz="2400" dirty="0" err="1"/>
              <a:t>advnum</a:t>
            </a:r>
            <a:r>
              <a:rPr lang="en-US" altLang="zh-TW" sz="2400" dirty="0"/>
              <a:t> ++] = j;  billboard[j + 10000] = 1; } 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更新資料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</a:t>
            </a:r>
            <a:r>
              <a:rPr lang="zh-TW" altLang="en-US" sz="2400" dirty="0"/>
              <a:t> </a:t>
            </a:r>
            <a:r>
              <a:rPr lang="en-US" altLang="zh-TW" sz="2400" dirty="0"/>
              <a:t>}  </a:t>
            </a:r>
          </a:p>
          <a:p>
            <a:r>
              <a:rPr lang="en-US" altLang="zh-TW" sz="2400" dirty="0"/>
              <a:t>     }  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FF0000"/>
                </a:solidFill>
              </a:rPr>
              <a:t>sort(adv, adv + </a:t>
            </a:r>
            <a:r>
              <a:rPr lang="en-US" altLang="zh-TW" sz="2400" dirty="0" err="1">
                <a:solidFill>
                  <a:srgbClr val="FF0000"/>
                </a:solidFill>
              </a:rPr>
              <a:t>advnum</a:t>
            </a:r>
            <a:r>
              <a:rPr lang="en-US" altLang="zh-TW" sz="2400" dirty="0">
                <a:solidFill>
                  <a:srgbClr val="FF0000"/>
                </a:solidFill>
              </a:rPr>
              <a:t>);</a:t>
            </a:r>
            <a:r>
              <a:rPr lang="en-US" altLang="zh-TW" sz="2400" dirty="0"/>
              <a:t>  </a:t>
            </a:r>
            <a:r>
              <a:rPr lang="zh-TW" altLang="en-US" sz="2400" dirty="0"/>
              <a:t>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("%d\n", </a:t>
            </a:r>
            <a:r>
              <a:rPr lang="en-US" altLang="zh-TW" sz="2400" dirty="0" err="1"/>
              <a:t>advnum</a:t>
            </a:r>
            <a:r>
              <a:rPr lang="en-US" altLang="zh-TW" sz="2400" dirty="0"/>
              <a:t>);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for 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</a:t>
            </a:r>
            <a:r>
              <a:rPr lang="en-US" altLang="zh-TW" sz="2400" dirty="0" err="1"/>
              <a:t>advnum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++)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("%d\n", adv[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]);  </a:t>
            </a:r>
          </a:p>
          <a:p>
            <a:r>
              <a:rPr lang="en-US" altLang="zh-TW" sz="2400" dirty="0"/>
              <a:t>     if (t)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("\n");  </a:t>
            </a:r>
          </a:p>
          <a:p>
            <a:r>
              <a:rPr lang="en-US" altLang="zh-TW" sz="2400" dirty="0"/>
              <a:t>    }  </a:t>
            </a:r>
          </a:p>
          <a:p>
            <a:r>
              <a:rPr lang="en-US" altLang="zh-TW" sz="2400" dirty="0"/>
              <a:t>   </a:t>
            </a:r>
            <a:r>
              <a:rPr lang="zh-TW" altLang="en-US" sz="2400" dirty="0"/>
              <a:t> </a:t>
            </a:r>
            <a:r>
              <a:rPr lang="en-US" altLang="zh-TW" sz="2400" dirty="0"/>
              <a:t>return 0; 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9A5C36-1691-425B-B962-2B7FA1332575}"/>
              </a:ext>
            </a:extLst>
          </p:cNvPr>
          <p:cNvSpPr txBox="1"/>
          <p:nvPr/>
        </p:nvSpPr>
        <p:spPr>
          <a:xfrm>
            <a:off x="10131143" y="22436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10148 Code (3/3)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473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8774D7-88CB-42E8-96EA-348BF20999A7}"/>
              </a:ext>
            </a:extLst>
          </p:cNvPr>
          <p:cNvSpPr txBox="1"/>
          <p:nvPr/>
        </p:nvSpPr>
        <p:spPr>
          <a:xfrm>
            <a:off x="3719513" y="1645715"/>
            <a:ext cx="617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1    1    1    1     1     1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5CBF50-C4A0-48B0-A385-99A241F42C18}"/>
              </a:ext>
            </a:extLst>
          </p:cNvPr>
          <p:cNvSpPr txBox="1"/>
          <p:nvPr/>
        </p:nvSpPr>
        <p:spPr>
          <a:xfrm>
            <a:off x="3719513" y="290578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1DF0FE-C397-4388-9E0D-28D1B49FB374}"/>
              </a:ext>
            </a:extLst>
          </p:cNvPr>
          <p:cNvSpPr txBox="1"/>
          <p:nvPr/>
        </p:nvSpPr>
        <p:spPr>
          <a:xfrm>
            <a:off x="3820958" y="410413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     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1                 1    1     1    1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C90ECE-82C1-4D2D-9FA1-DFF9F2EBC85D}"/>
              </a:ext>
            </a:extLst>
          </p:cNvPr>
          <p:cNvSpPr txBox="1"/>
          <p:nvPr/>
        </p:nvSpPr>
        <p:spPr>
          <a:xfrm>
            <a:off x="3719513" y="5350116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        1    1    1   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D1FCEE9-6D77-4EE3-A8F5-43838493913D}"/>
              </a:ext>
            </a:extLst>
          </p:cNvPr>
          <p:cNvSpPr txBox="1"/>
          <p:nvPr/>
        </p:nvSpPr>
        <p:spPr>
          <a:xfrm>
            <a:off x="1495831" y="724039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1 10</a:t>
            </a:r>
          </a:p>
          <a:p>
            <a:r>
              <a:rPr lang="en-US" altLang="zh-TW" sz="3600" dirty="0"/>
              <a:t>20 27</a:t>
            </a:r>
          </a:p>
          <a:p>
            <a:r>
              <a:rPr lang="en-US" altLang="zh-TW" sz="3600" dirty="0"/>
              <a:t>0 -3</a:t>
            </a:r>
          </a:p>
          <a:p>
            <a:r>
              <a:rPr lang="en-US" altLang="zh-TW" sz="3600" dirty="0"/>
              <a:t>15 15</a:t>
            </a:r>
          </a:p>
          <a:p>
            <a:r>
              <a:rPr lang="en-US" altLang="zh-TW" sz="3600" dirty="0"/>
              <a:t>8 2</a:t>
            </a:r>
          </a:p>
          <a:p>
            <a:r>
              <a:rPr lang="en-US" altLang="zh-TW" sz="3600" dirty="0"/>
              <a:t>7 30</a:t>
            </a:r>
          </a:p>
          <a:p>
            <a:r>
              <a:rPr lang="en-US" altLang="zh-TW" sz="3600" dirty="0"/>
              <a:t>-1 -10</a:t>
            </a:r>
          </a:p>
          <a:p>
            <a:r>
              <a:rPr lang="en-US" altLang="zh-TW" sz="3600" dirty="0"/>
              <a:t>27 20</a:t>
            </a:r>
          </a:p>
          <a:p>
            <a:r>
              <a:rPr lang="en-US" altLang="zh-TW" sz="3600" dirty="0"/>
              <a:t>2 9</a:t>
            </a:r>
          </a:p>
          <a:p>
            <a:r>
              <a:rPr lang="en-US" altLang="zh-TW" sz="3600" dirty="0"/>
              <a:t>14 21</a:t>
            </a:r>
            <a:endParaRPr lang="zh-TW" altLang="en-US" sz="36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25FEBD2-BDAD-4DF9-8C62-073792F9249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(1: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貼廣告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3E0A69C-D239-4037-93F5-C765662776E7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(1: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貼廣告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1E3C6E4-6F14-48A7-98AE-090DCA146905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(1: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貼廣告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399AF3-6653-42A1-A283-1C6486DCFA0B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8DFBA2A-F3BF-4DB4-B400-383A7AF0BFB7}"/>
              </a:ext>
            </a:extLst>
          </p:cNvPr>
          <p:cNvSpPr txBox="1"/>
          <p:nvPr/>
        </p:nvSpPr>
        <p:spPr>
          <a:xfrm>
            <a:off x="4911947" y="5884040"/>
            <a:ext cx="566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為符合要求總共需貼</a:t>
            </a:r>
            <a:r>
              <a:rPr lang="en-US" altLang="zh-TW" sz="2800" b="1" dirty="0">
                <a:solidFill>
                  <a:srgbClr val="0070C0"/>
                </a:solidFill>
                <a:ea typeface="標楷體" panose="03000509000000000000" pitchFamily="65" charset="-120"/>
              </a:rPr>
              <a:t>19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</a:p>
        </p:txBody>
      </p:sp>
    </p:spTree>
    <p:extLst>
      <p:ext uri="{BB962C8B-B14F-4D97-AF65-F5344CB8AC3E}">
        <p14:creationId xmlns:p14="http://schemas.microsoft.com/office/powerpoint/2010/main" val="221875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7FC87125-9496-466C-BAFB-BA470F03EF04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48052" y="-136273"/>
            <a:ext cx="310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9231516" y="0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205018" y="563979"/>
            <a:ext cx="2339745" cy="5262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</a:p>
          <a:p>
            <a:r>
              <a:rPr lang="en-US" altLang="zh-TW" sz="2800" dirty="0"/>
              <a:t>5 10</a:t>
            </a:r>
          </a:p>
          <a:p>
            <a:r>
              <a:rPr lang="en-US" altLang="zh-TW" sz="2800" dirty="0"/>
              <a:t>1 10</a:t>
            </a:r>
          </a:p>
          <a:p>
            <a:r>
              <a:rPr lang="en-US" altLang="zh-TW" sz="2800" dirty="0"/>
              <a:t>20 27</a:t>
            </a:r>
          </a:p>
          <a:p>
            <a:r>
              <a:rPr lang="en-US" altLang="zh-TW" sz="2800" dirty="0"/>
              <a:t>0 -3</a:t>
            </a:r>
          </a:p>
          <a:p>
            <a:r>
              <a:rPr lang="en-US" altLang="zh-TW" sz="2800" dirty="0"/>
              <a:t>15 15</a:t>
            </a:r>
          </a:p>
          <a:p>
            <a:r>
              <a:rPr lang="en-US" altLang="zh-TW" sz="2800" dirty="0"/>
              <a:t>8 2</a:t>
            </a:r>
          </a:p>
          <a:p>
            <a:r>
              <a:rPr lang="en-US" altLang="zh-TW" sz="2800" dirty="0"/>
              <a:t>7 30</a:t>
            </a:r>
          </a:p>
          <a:p>
            <a:r>
              <a:rPr lang="en-US" altLang="zh-TW" sz="2800" dirty="0"/>
              <a:t>-1 -10</a:t>
            </a:r>
          </a:p>
          <a:p>
            <a:r>
              <a:rPr lang="en-US" altLang="zh-TW" sz="2800" dirty="0"/>
              <a:t>27 20</a:t>
            </a:r>
          </a:p>
          <a:p>
            <a:r>
              <a:rPr lang="en-US" altLang="zh-TW" sz="2800" dirty="0"/>
              <a:t>2 9</a:t>
            </a:r>
          </a:p>
          <a:p>
            <a:r>
              <a:rPr lang="en-US" altLang="zh-TW" sz="2800" dirty="0"/>
              <a:t>14 21</a:t>
            </a:r>
            <a:endParaRPr lang="pt-BR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9309851" y="598919"/>
            <a:ext cx="2743200" cy="563231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19</a:t>
            </a:r>
          </a:p>
          <a:p>
            <a:r>
              <a:rPr lang="en-US" altLang="zh-TW" dirty="0"/>
              <a:t>-5</a:t>
            </a:r>
          </a:p>
          <a:p>
            <a:r>
              <a:rPr lang="en-US" altLang="zh-TW" dirty="0"/>
              <a:t>-4</a:t>
            </a:r>
          </a:p>
          <a:p>
            <a:r>
              <a:rPr lang="en-US" altLang="zh-TW" dirty="0"/>
              <a:t>-3</a:t>
            </a:r>
          </a:p>
          <a:p>
            <a:r>
              <a:rPr lang="en-US" altLang="zh-TW" dirty="0"/>
              <a:t>-2</a:t>
            </a:r>
          </a:p>
          <a:p>
            <a:r>
              <a:rPr lang="en-US" altLang="zh-TW" dirty="0"/>
              <a:t>-1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8</a:t>
            </a:r>
          </a:p>
          <a:p>
            <a:r>
              <a:rPr lang="en-US" altLang="zh-TW" dirty="0"/>
              <a:t>15</a:t>
            </a:r>
          </a:p>
          <a:p>
            <a:r>
              <a:rPr lang="en-US" altLang="zh-TW" dirty="0"/>
              <a:t>18</a:t>
            </a:r>
          </a:p>
          <a:p>
            <a:r>
              <a:rPr lang="en-US" altLang="zh-TW" dirty="0"/>
              <a:t>19</a:t>
            </a:r>
          </a:p>
          <a:p>
            <a:r>
              <a:rPr lang="en-US" altLang="zh-TW" dirty="0"/>
              <a:t>20</a:t>
            </a:r>
          </a:p>
          <a:p>
            <a:r>
              <a:rPr lang="en-US" altLang="zh-TW" dirty="0"/>
              <a:t>21</a:t>
            </a:r>
          </a:p>
          <a:p>
            <a:r>
              <a:rPr lang="en-US" altLang="zh-TW" dirty="0"/>
              <a:t>25</a:t>
            </a:r>
          </a:p>
          <a:p>
            <a:r>
              <a:rPr lang="en-US" altLang="zh-TW" dirty="0"/>
              <a:t>26</a:t>
            </a:r>
          </a:p>
          <a:p>
            <a:r>
              <a:rPr lang="en-US" altLang="zh-TW" dirty="0"/>
              <a:t>27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9907991" y="527415"/>
            <a:ext cx="226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至少需貼的廣告看板數目</a:t>
            </a:r>
            <a:endParaRPr lang="en-US" altLang="zh-TW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9650530" y="794056"/>
            <a:ext cx="373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370F606-0F6E-49C9-9338-B5FDD8185E2F}"/>
              </a:ext>
            </a:extLst>
          </p:cNvPr>
          <p:cNvCxnSpPr>
            <a:cxnSpLocks/>
          </p:cNvCxnSpPr>
          <p:nvPr/>
        </p:nvCxnSpPr>
        <p:spPr>
          <a:xfrm>
            <a:off x="1827771" y="1500267"/>
            <a:ext cx="7482080" cy="33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250BECD-2AD3-4C99-A68A-3D8FD5D89A25}"/>
              </a:ext>
            </a:extLst>
          </p:cNvPr>
          <p:cNvSpPr txBox="1"/>
          <p:nvPr/>
        </p:nvSpPr>
        <p:spPr>
          <a:xfrm>
            <a:off x="7319293" y="957956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FC08D3-C6BD-447D-9A12-D95AB38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UVa10148 Advertisement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40D492C-4F31-4FB2-93F5-67315B27D1E8}"/>
              </a:ext>
            </a:extLst>
          </p:cNvPr>
          <p:cNvSpPr txBox="1"/>
          <p:nvPr/>
        </p:nvSpPr>
        <p:spPr>
          <a:xfrm>
            <a:off x="1628391" y="1019511"/>
            <a:ext cx="75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k, n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73D5A73-45D2-46E1-ACA0-081287A82E64}"/>
              </a:ext>
            </a:extLst>
          </p:cNvPr>
          <p:cNvCxnSpPr>
            <a:cxnSpLocks/>
          </p:cNvCxnSpPr>
          <p:nvPr/>
        </p:nvCxnSpPr>
        <p:spPr>
          <a:xfrm flipH="1">
            <a:off x="1064217" y="1295208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7B7564F-356B-4260-B328-80A51E84DEBB}"/>
              </a:ext>
            </a:extLst>
          </p:cNvPr>
          <p:cNvSpPr txBox="1"/>
          <p:nvPr/>
        </p:nvSpPr>
        <p:spPr>
          <a:xfrm>
            <a:off x="1060845" y="619750"/>
            <a:ext cx="1971025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Test Case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27BE17A-7412-484D-8A02-5EE112482179}"/>
              </a:ext>
            </a:extLst>
          </p:cNvPr>
          <p:cNvCxnSpPr>
            <a:cxnSpLocks/>
          </p:cNvCxnSpPr>
          <p:nvPr/>
        </p:nvCxnSpPr>
        <p:spPr>
          <a:xfrm flipH="1">
            <a:off x="612023" y="850581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26937F-1EAE-4027-9207-9EF3525B0415}"/>
              </a:ext>
            </a:extLst>
          </p:cNvPr>
          <p:cNvSpPr txBox="1"/>
          <p:nvPr/>
        </p:nvSpPr>
        <p:spPr>
          <a:xfrm>
            <a:off x="138949" y="5799648"/>
            <a:ext cx="224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400" dirty="0"/>
              <a:t>(1 ≤ k, n ≤ 1000)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882AB5F-9359-49CB-9424-7DDF7F2AF6EB}"/>
              </a:ext>
            </a:extLst>
          </p:cNvPr>
          <p:cNvSpPr txBox="1"/>
          <p:nvPr/>
        </p:nvSpPr>
        <p:spPr>
          <a:xfrm>
            <a:off x="1579774" y="3080409"/>
            <a:ext cx="128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ea typeface="標楷體" panose="03000509000000000000" pitchFamily="65" charset="-120"/>
              </a:rPr>
              <a:t>位慢跑者跑步區間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E3E7878B-F5AA-463B-9EAA-E36CDB72FE98}"/>
              </a:ext>
            </a:extLst>
          </p:cNvPr>
          <p:cNvSpPr/>
          <p:nvPr/>
        </p:nvSpPr>
        <p:spPr>
          <a:xfrm>
            <a:off x="1077044" y="1579405"/>
            <a:ext cx="529022" cy="4014639"/>
          </a:xfrm>
          <a:prstGeom prst="rightBrace">
            <a:avLst>
              <a:gd name="adj1" fmla="val 39291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CAF4E6-A88E-468E-872E-77ADC4C4215F}"/>
              </a:ext>
            </a:extLst>
          </p:cNvPr>
          <p:cNvSpPr/>
          <p:nvPr/>
        </p:nvSpPr>
        <p:spPr>
          <a:xfrm>
            <a:off x="275924" y="1081414"/>
            <a:ext cx="1551847" cy="46466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5A9D234-0E6B-47B2-8216-AB1D6807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641" y="1678683"/>
            <a:ext cx="5903187" cy="4488700"/>
          </a:xfrm>
          <a:prstGeom prst="rect">
            <a:avLst/>
          </a:prstGeom>
        </p:spPr>
      </p:pic>
      <p:sp>
        <p:nvSpPr>
          <p:cNvPr id="22" name="右大括弧 21">
            <a:extLst>
              <a:ext uri="{FF2B5EF4-FFF2-40B4-BE49-F238E27FC236}">
                <a16:creationId xmlns:a16="http://schemas.microsoft.com/office/drawing/2014/main" id="{FC263DE1-97C2-4916-8CA4-6F79C135B705}"/>
              </a:ext>
            </a:extLst>
          </p:cNvPr>
          <p:cNvSpPr/>
          <p:nvPr/>
        </p:nvSpPr>
        <p:spPr>
          <a:xfrm>
            <a:off x="9738544" y="1027705"/>
            <a:ext cx="312693" cy="5094960"/>
          </a:xfrm>
          <a:prstGeom prst="rightBrace">
            <a:avLst>
              <a:gd name="adj1" fmla="val 50954"/>
              <a:gd name="adj2" fmla="val 501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5FE8A05-EE8D-4649-B4CF-1D4B0A9B4F68}"/>
              </a:ext>
            </a:extLst>
          </p:cNvPr>
          <p:cNvSpPr txBox="1"/>
          <p:nvPr/>
        </p:nvSpPr>
        <p:spPr>
          <a:xfrm>
            <a:off x="10051238" y="3080409"/>
            <a:ext cx="197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要張貼的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19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面廣告看板編號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由小至大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BDFFAE2-E788-4241-A858-1E96DFEFBCC0}"/>
              </a:ext>
            </a:extLst>
          </p:cNvPr>
          <p:cNvSpPr txBox="1"/>
          <p:nvPr/>
        </p:nvSpPr>
        <p:spPr>
          <a:xfrm>
            <a:off x="3031870" y="23200"/>
            <a:ext cx="125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D398DC-29B0-401B-82B3-FE0ED7AF3478}"/>
              </a:ext>
            </a:extLst>
          </p:cNvPr>
          <p:cNvSpPr txBox="1"/>
          <p:nvPr/>
        </p:nvSpPr>
        <p:spPr>
          <a:xfrm>
            <a:off x="2379818" y="17942"/>
            <a:ext cx="501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k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3384CE5-1B69-4C9A-A6AA-8E051E2B5A06}"/>
              </a:ext>
            </a:extLst>
          </p:cNvPr>
          <p:cNvSpPr txBox="1"/>
          <p:nvPr/>
        </p:nvSpPr>
        <p:spPr>
          <a:xfrm>
            <a:off x="4398654" y="336501"/>
            <a:ext cx="300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跨過廣告看板都要看到。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D7357D-C19F-4FAD-8FD4-E483134762FD}"/>
              </a:ext>
            </a:extLst>
          </p:cNvPr>
          <p:cNvSpPr txBox="1"/>
          <p:nvPr/>
        </p:nvSpPr>
        <p:spPr>
          <a:xfrm>
            <a:off x="1036294" y="6122666"/>
            <a:ext cx="471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400" dirty="0"/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廣告看板編號絕對值不大於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pt-BR" altLang="zh-TW" sz="2400" dirty="0"/>
              <a:t>0000)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F678673-6A42-4D67-AB05-8CCE4B3E5A8F}"/>
              </a:ext>
            </a:extLst>
          </p:cNvPr>
          <p:cNvSpPr txBox="1"/>
          <p:nvPr/>
        </p:nvSpPr>
        <p:spPr>
          <a:xfrm>
            <a:off x="7088151" y="172221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667C24-1774-4B41-891A-6DF9F03F1511}"/>
              </a:ext>
            </a:extLst>
          </p:cNvPr>
          <p:cNvSpPr txBox="1"/>
          <p:nvPr/>
        </p:nvSpPr>
        <p:spPr>
          <a:xfrm>
            <a:off x="8515349" y="6191057"/>
            <a:ext cx="37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ea typeface="標楷體" panose="03000509000000000000" pitchFamily="65" charset="-120"/>
              </a:rPr>
              <a:t>case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ea typeface="標楷體" panose="03000509000000000000" pitchFamily="65" charset="-120"/>
              </a:rPr>
              <a:t>case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之間要留一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空白行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092200" y="112188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F423-2E53-40CE-94ED-75046E64409E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092201" y="2596021"/>
            <a:ext cx="497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ea typeface="標楷體" panose="03000509000000000000" pitchFamily="65" charset="-120"/>
              </a:rPr>
              <a:t>Greedy Method</a:t>
            </a:r>
            <a:r>
              <a:rPr lang="zh-TW" altLang="en-US" sz="2800" dirty="0">
                <a:ea typeface="標楷體" panose="03000509000000000000" pitchFamily="65" charset="-120"/>
              </a:rPr>
              <a:t>找出答案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73B461-B134-44E7-A273-F52B96C8EF78}"/>
              </a:ext>
            </a:extLst>
          </p:cNvPr>
          <p:cNvSpPr txBox="1"/>
          <p:nvPr/>
        </p:nvSpPr>
        <p:spPr>
          <a:xfrm>
            <a:off x="1644444" y="3216722"/>
            <a:ext cx="62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善用</a:t>
            </a:r>
            <a:r>
              <a:rPr lang="en-US" altLang="zh-TW" sz="2800" dirty="0">
                <a:ea typeface="標楷體" panose="03000509000000000000" pitchFamily="65" charset="-120"/>
              </a:rPr>
              <a:t>sorting</a:t>
            </a:r>
            <a:r>
              <a:rPr lang="zh-TW" altLang="en-US" sz="2800" dirty="0">
                <a:ea typeface="標楷體" panose="03000509000000000000" pitchFamily="65" charset="-120"/>
              </a:rPr>
              <a:t>貼最小數目的廣告看板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486D45-7DC2-4655-BC62-ED30825F8232}"/>
              </a:ext>
            </a:extLst>
          </p:cNvPr>
          <p:cNvSpPr txBox="1"/>
          <p:nvPr/>
        </p:nvSpPr>
        <p:spPr>
          <a:xfrm>
            <a:off x="1092200" y="1881188"/>
            <a:ext cx="497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典型的區間內找答案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38769E-A21B-45E2-8514-2B401271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0BF-D633-4758-AF53-78F5DE587BE8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D1A114-2700-4F30-8955-F240EA01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095802-7882-4950-8FA7-4DF9B0D4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034D4E-705D-41E2-85C8-40D80E1108DC}"/>
              </a:ext>
            </a:extLst>
          </p:cNvPr>
          <p:cNvSpPr txBox="1"/>
          <p:nvPr/>
        </p:nvSpPr>
        <p:spPr>
          <a:xfrm>
            <a:off x="737870" y="626429"/>
            <a:ext cx="129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B213C5-A0C7-43F4-821E-0212D52C48C9}"/>
              </a:ext>
            </a:extLst>
          </p:cNvPr>
          <p:cNvSpPr txBox="1"/>
          <p:nvPr/>
        </p:nvSpPr>
        <p:spPr>
          <a:xfrm>
            <a:off x="838199" y="1615143"/>
            <a:ext cx="109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先對所有慢跑者跑步區間排序依終點由小至大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如果終點相同依起點由大至小排列</a:t>
            </a:r>
            <a:r>
              <a:rPr lang="zh-TW" altLang="en-US" sz="2800" dirty="0">
                <a:ea typeface="標楷體" panose="03000509000000000000" pitchFamily="65" charset="-120"/>
              </a:rPr>
              <a:t>。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ea typeface="標楷體" panose="03000509000000000000" pitchFamily="65" charset="-120"/>
              </a:rPr>
              <a:t>希望</a:t>
            </a:r>
            <a:r>
              <a:rPr lang="zh-TW" altLang="en-US" sz="2800" dirty="0">
                <a:solidFill>
                  <a:srgbClr val="0070C0"/>
                </a:solidFill>
                <a:ea typeface="標楷體" panose="03000509000000000000" pitchFamily="65" charset="-120"/>
              </a:rPr>
              <a:t>同一廣告給愈多人看到愈好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0070C0"/>
                </a:solidFill>
                <a:ea typeface="標楷體" panose="03000509000000000000" pitchFamily="65" charset="-120"/>
              </a:rPr>
              <a:t>降低廣告成本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19B0CD-FBA0-4828-8CCB-BCA3A9EFB8B4}"/>
              </a:ext>
            </a:extLst>
          </p:cNvPr>
          <p:cNvSpPr txBox="1"/>
          <p:nvPr/>
        </p:nvSpPr>
        <p:spPr>
          <a:xfrm>
            <a:off x="838200" y="5246859"/>
            <a:ext cx="717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在符合廣告要求下貼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最少面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的廣告看板數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5DA407-280F-4823-BF14-B32558C1533B}"/>
              </a:ext>
            </a:extLst>
          </p:cNvPr>
          <p:cNvSpPr txBox="1"/>
          <p:nvPr/>
        </p:nvSpPr>
        <p:spPr>
          <a:xfrm>
            <a:off x="1333500" y="3302912"/>
            <a:ext cx="9666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首先檢查慢跑區間是否已至少有</a:t>
            </a:r>
            <a:r>
              <a:rPr lang="en-US" altLang="zh-TW" sz="2800" dirty="0">
                <a:ea typeface="標楷體" panose="03000509000000000000" pitchFamily="65" charset="-120"/>
              </a:rPr>
              <a:t>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面廣告看板看過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若不足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則從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終點看板往起點看板方向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一一貼廣告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直到達到可看到</a:t>
            </a:r>
            <a:r>
              <a:rPr lang="en-US" altLang="zh-TW" sz="2800" dirty="0">
                <a:ea typeface="標楷體" panose="03000509000000000000" pitchFamily="65" charset="-120"/>
              </a:rPr>
              <a:t>k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如果慢跑區間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不會跨過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則在慢跑區間內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尚未貼廣告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處貼廣告。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950451B-203E-44EE-9F8F-FEBE8688749E}"/>
              </a:ext>
            </a:extLst>
          </p:cNvPr>
          <p:cNvSpPr txBox="1"/>
          <p:nvPr/>
        </p:nvSpPr>
        <p:spPr>
          <a:xfrm>
            <a:off x="838200" y="2811397"/>
            <a:ext cx="717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依排序順序由小至大檢驗每位慢跑者區間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17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1191F3-E781-41B3-A37C-84AF3164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9DD9-023B-484A-8D27-D4E344B7263B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60D120-C363-4C76-9228-4E779EB0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AF2A6C-0D05-46E8-9D36-34934F21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384F6D-4C16-4479-BCBF-657036337051}"/>
              </a:ext>
            </a:extLst>
          </p:cNvPr>
          <p:cNvSpPr txBox="1"/>
          <p:nvPr/>
        </p:nvSpPr>
        <p:spPr>
          <a:xfrm>
            <a:off x="2442949" y="3057099"/>
            <a:ext cx="741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3200" dirty="0">
                <a:ea typeface="標楷體" panose="03000509000000000000" pitchFamily="65" charset="-120"/>
              </a:rPr>
              <a:t>Test Case #1</a:t>
            </a:r>
            <a:r>
              <a:rPr lang="zh-TW" altLang="en-US" sz="3200" dirty="0">
                <a:ea typeface="標楷體" panose="03000509000000000000" pitchFamily="65" charset="-120"/>
              </a:rPr>
              <a:t>為例說明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199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5D20B6-BC8E-401F-8235-3EB422A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9DD9-023B-484A-8D27-D4E344B7263B}" type="datetime1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7BA12C-BD3B-46D5-8D6B-A078F9B2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UVa10148 Advertisement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E8B324-C8CB-4CE3-BB07-FF2B128C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F2DE5C-CB3B-4FBB-A2DF-9178EEB25E41}"/>
              </a:ext>
            </a:extLst>
          </p:cNvPr>
          <p:cNvSpPr txBox="1"/>
          <p:nvPr/>
        </p:nvSpPr>
        <p:spPr>
          <a:xfrm>
            <a:off x="1495831" y="724039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1 10</a:t>
            </a:r>
          </a:p>
          <a:p>
            <a:r>
              <a:rPr lang="en-US" altLang="zh-TW" sz="3600" dirty="0"/>
              <a:t>20 27</a:t>
            </a:r>
          </a:p>
          <a:p>
            <a:r>
              <a:rPr lang="en-US" altLang="zh-TW" sz="3600" dirty="0"/>
              <a:t>0 -3</a:t>
            </a:r>
          </a:p>
          <a:p>
            <a:r>
              <a:rPr lang="en-US" altLang="zh-TW" sz="3600" dirty="0"/>
              <a:t>15 15</a:t>
            </a:r>
          </a:p>
          <a:p>
            <a:r>
              <a:rPr lang="en-US" altLang="zh-TW" sz="3600" dirty="0"/>
              <a:t>8 2</a:t>
            </a:r>
          </a:p>
          <a:p>
            <a:r>
              <a:rPr lang="en-US" altLang="zh-TW" sz="3600" dirty="0"/>
              <a:t>7 30</a:t>
            </a:r>
          </a:p>
          <a:p>
            <a:r>
              <a:rPr lang="en-US" altLang="zh-TW" sz="3600" dirty="0"/>
              <a:t>-1 -10</a:t>
            </a:r>
          </a:p>
          <a:p>
            <a:r>
              <a:rPr lang="en-US" altLang="zh-TW" sz="3600" dirty="0"/>
              <a:t>27 20</a:t>
            </a:r>
          </a:p>
          <a:p>
            <a:r>
              <a:rPr lang="en-US" altLang="zh-TW" sz="3600" dirty="0"/>
              <a:t>2 9</a:t>
            </a:r>
          </a:p>
          <a:p>
            <a:r>
              <a:rPr lang="en-US" altLang="zh-TW" sz="3600" dirty="0"/>
              <a:t>14 21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BEEE39-28BA-4BC1-BA8D-D1A8421679F7}"/>
              </a:ext>
            </a:extLst>
          </p:cNvPr>
          <p:cNvSpPr txBox="1"/>
          <p:nvPr/>
        </p:nvSpPr>
        <p:spPr>
          <a:xfrm>
            <a:off x="5429240" y="724039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1 10</a:t>
            </a:r>
          </a:p>
          <a:p>
            <a:r>
              <a:rPr lang="en-US" altLang="zh-TW" sz="3600" dirty="0"/>
              <a:t>20 27</a:t>
            </a:r>
          </a:p>
          <a:p>
            <a:r>
              <a:rPr lang="en-US" altLang="zh-TW" sz="3600" dirty="0"/>
              <a:t>-3 0 </a:t>
            </a:r>
          </a:p>
          <a:p>
            <a:r>
              <a:rPr lang="en-US" altLang="zh-TW" sz="3600" dirty="0"/>
              <a:t>15 15</a:t>
            </a:r>
          </a:p>
          <a:p>
            <a:r>
              <a:rPr lang="en-US" altLang="zh-TW" sz="3600" dirty="0"/>
              <a:t>2 8 </a:t>
            </a:r>
          </a:p>
          <a:p>
            <a:r>
              <a:rPr lang="en-US" altLang="zh-TW" sz="3600" dirty="0"/>
              <a:t>7 30</a:t>
            </a:r>
          </a:p>
          <a:p>
            <a:r>
              <a:rPr lang="en-US" altLang="zh-TW" sz="3600" dirty="0"/>
              <a:t>-10 -1</a:t>
            </a:r>
          </a:p>
          <a:p>
            <a:r>
              <a:rPr lang="en-US" altLang="zh-TW" sz="3600" dirty="0"/>
              <a:t>20 27</a:t>
            </a:r>
          </a:p>
          <a:p>
            <a:r>
              <a:rPr lang="en-US" altLang="zh-TW" sz="3600" dirty="0"/>
              <a:t>2 9</a:t>
            </a:r>
          </a:p>
          <a:p>
            <a:r>
              <a:rPr lang="en-US" altLang="zh-TW" sz="3600" dirty="0"/>
              <a:t>14 21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4C7B79-A968-4011-9791-0B0994F868F5}"/>
              </a:ext>
            </a:extLst>
          </p:cNvPr>
          <p:cNvSpPr txBox="1"/>
          <p:nvPr/>
        </p:nvSpPr>
        <p:spPr>
          <a:xfrm>
            <a:off x="9160128" y="724039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-10 -1</a:t>
            </a:r>
          </a:p>
          <a:p>
            <a:r>
              <a:rPr lang="en-US" altLang="zh-TW" sz="3600" dirty="0"/>
              <a:t>-3 0</a:t>
            </a:r>
          </a:p>
          <a:p>
            <a:r>
              <a:rPr lang="en-US" altLang="zh-TW" sz="3600" dirty="0"/>
              <a:t>2 8</a:t>
            </a:r>
          </a:p>
          <a:p>
            <a:r>
              <a:rPr lang="en-US" altLang="zh-TW" sz="3600" dirty="0"/>
              <a:t>2 9</a:t>
            </a:r>
          </a:p>
          <a:p>
            <a:r>
              <a:rPr lang="en-US" altLang="zh-TW" sz="3600" dirty="0"/>
              <a:t>1 10</a:t>
            </a:r>
          </a:p>
          <a:p>
            <a:r>
              <a:rPr lang="en-US" altLang="zh-TW" sz="3600" dirty="0"/>
              <a:t>15 15</a:t>
            </a:r>
          </a:p>
          <a:p>
            <a:r>
              <a:rPr lang="en-US" altLang="zh-TW" sz="3600" dirty="0"/>
              <a:t>14 21</a:t>
            </a:r>
            <a:endParaRPr lang="zh-TW" altLang="en-US" sz="3600" dirty="0"/>
          </a:p>
          <a:p>
            <a:r>
              <a:rPr lang="en-US" altLang="zh-TW" sz="3600" dirty="0"/>
              <a:t>20 27</a:t>
            </a:r>
          </a:p>
          <a:p>
            <a:r>
              <a:rPr lang="en-US" altLang="zh-TW" sz="3600" dirty="0"/>
              <a:t>20 27</a:t>
            </a:r>
          </a:p>
          <a:p>
            <a:r>
              <a:rPr lang="en-US" altLang="zh-TW" sz="3600" dirty="0"/>
              <a:t>7 30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DF7005-231F-41B0-9AB1-45C343B607D3}"/>
              </a:ext>
            </a:extLst>
          </p:cNvPr>
          <p:cNvSpPr txBox="1"/>
          <p:nvPr/>
        </p:nvSpPr>
        <p:spPr>
          <a:xfrm>
            <a:off x="653171" y="1717670"/>
            <a:ext cx="527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位慢跑者跑步區間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5EE785-98A6-407C-B0BA-5FD0719AAF99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F9B9FF-B259-49DA-AF91-00DB18ECD352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起點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終點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F9B9FF-B259-49DA-AF91-00DB18ECD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69D53D0C-207D-4966-B63C-F0CB743B9EA7}"/>
              </a:ext>
            </a:extLst>
          </p:cNvPr>
          <p:cNvGrpSpPr/>
          <p:nvPr/>
        </p:nvGrpSpPr>
        <p:grpSpPr>
          <a:xfrm>
            <a:off x="3164777" y="1898495"/>
            <a:ext cx="2071794" cy="2725926"/>
            <a:chOff x="3164777" y="1898495"/>
            <a:chExt cx="2071794" cy="2725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318A9A30-042A-49B5-8ED4-386B4F51BFD1}"/>
                    </a:ext>
                  </a:extLst>
                </p:cNvPr>
                <p:cNvSpPr txBox="1"/>
                <p:nvPr/>
              </p:nvSpPr>
              <p:spPr>
                <a:xfrm>
                  <a:off x="3164777" y="1898495"/>
                  <a:ext cx="202230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調整跑步區間</a:t>
                  </a:r>
                  <a:r>
                    <a:rPr lang="zh-TW" altLang="en-US" sz="2400" dirty="0">
                      <a:solidFill>
                        <a:srgbClr val="FF000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起點</a:t>
                  </a:r>
                  <a14:m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≤</m:t>
                      </m:r>
                    </m:oMath>
                  </a14:m>
                  <a:r>
                    <a:rPr lang="zh-TW" altLang="en-US" sz="2400" dirty="0">
                      <a:solidFill>
                        <a:srgbClr val="FF000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終點</a:t>
                  </a:r>
                  <a:endPara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318A9A30-042A-49B5-8ED4-386B4F51B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77" y="1898495"/>
                  <a:ext cx="2022302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4518" t="-5839" r="-4217" b="-153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92681AD0-3C45-4894-9527-FEFEFCF2D872}"/>
                </a:ext>
              </a:extLst>
            </p:cNvPr>
            <p:cNvSpPr/>
            <p:nvPr/>
          </p:nvSpPr>
          <p:spPr>
            <a:xfrm>
              <a:off x="3496834" y="2916261"/>
              <a:ext cx="1739737" cy="170816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CC6F17E-C20E-4652-9034-0678AA395863}"/>
              </a:ext>
            </a:extLst>
          </p:cNvPr>
          <p:cNvGrpSpPr/>
          <p:nvPr/>
        </p:nvGrpSpPr>
        <p:grpSpPr>
          <a:xfrm>
            <a:off x="7111622" y="1717670"/>
            <a:ext cx="1798263" cy="3721877"/>
            <a:chOff x="7099912" y="1872726"/>
            <a:chExt cx="1798263" cy="3721877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540CAF7-6F8F-4D6B-B867-52BE0E757D40}"/>
                </a:ext>
              </a:extLst>
            </p:cNvPr>
            <p:cNvSpPr txBox="1"/>
            <p:nvPr/>
          </p:nvSpPr>
          <p:spPr>
            <a:xfrm>
              <a:off x="7118421" y="1872726"/>
              <a:ext cx="177975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排序終點由小至大</a:t>
              </a:r>
              <a:r>
                <a:rPr lang="en-US" altLang="zh-TW" sz="24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4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如果終點相同依起點由大至小排列</a:t>
              </a:r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50B91B92-0AEA-4F00-99D3-03722855DDDF}"/>
                </a:ext>
              </a:extLst>
            </p:cNvPr>
            <p:cNvSpPr/>
            <p:nvPr/>
          </p:nvSpPr>
          <p:spPr>
            <a:xfrm>
              <a:off x="7099912" y="3886443"/>
              <a:ext cx="1739737" cy="170816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1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E7C13-EA5E-4F37-8C02-5F32A11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F9DD9-023B-484A-8D27-D4E344B7263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C8703E-536A-4BA8-A4D7-3970F6A1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UVa10148 Advertisement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E0032-E74E-400D-BF28-21E1859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2BD78A-DFF0-4B94-B3CA-80867FAD883E}"/>
              </a:ext>
            </a:extLst>
          </p:cNvPr>
          <p:cNvSpPr txBox="1"/>
          <p:nvPr/>
        </p:nvSpPr>
        <p:spPr>
          <a:xfrm>
            <a:off x="264124" y="97304"/>
            <a:ext cx="24665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7A0B79-9F0F-49BF-9419-18E548FCB668}"/>
              </a:ext>
            </a:extLst>
          </p:cNvPr>
          <p:cNvSpPr txBox="1"/>
          <p:nvPr/>
        </p:nvSpPr>
        <p:spPr>
          <a:xfrm>
            <a:off x="1512680" y="719240"/>
            <a:ext cx="1580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-10 -1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14 21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7 30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24C348D-A744-487B-8699-632A8793EB5D}"/>
              </a:ext>
            </a:extLst>
          </p:cNvPr>
          <p:cNvGrpSpPr/>
          <p:nvPr/>
        </p:nvGrpSpPr>
        <p:grpSpPr>
          <a:xfrm>
            <a:off x="3724925" y="1108265"/>
            <a:ext cx="6557374" cy="4241851"/>
            <a:chOff x="3724925" y="1108265"/>
            <a:chExt cx="6557374" cy="424185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CE44E0-B77E-4689-A8F1-E96C34712662}"/>
                </a:ext>
              </a:extLst>
            </p:cNvPr>
            <p:cNvSpPr txBox="1"/>
            <p:nvPr/>
          </p:nvSpPr>
          <p:spPr>
            <a:xfrm>
              <a:off x="3724925" y="1108265"/>
              <a:ext cx="606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-10   -9   -8   -7   -6   -5   -4   -3   -2   -1     0 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07B3AF-970F-4421-A50D-6EF40251D8F4}"/>
                </a:ext>
              </a:extLst>
            </p:cNvPr>
            <p:cNvSpPr txBox="1"/>
            <p:nvPr/>
          </p:nvSpPr>
          <p:spPr>
            <a:xfrm>
              <a:off x="3933692" y="3588438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12   13  14  15  16  17  18  19   20  21   22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4D38DD-7654-41CE-AEE6-477F70BCB0AC}"/>
                </a:ext>
              </a:extLst>
            </p:cNvPr>
            <p:cNvSpPr txBox="1"/>
            <p:nvPr/>
          </p:nvSpPr>
          <p:spPr>
            <a:xfrm>
              <a:off x="3820958" y="2349980"/>
              <a:ext cx="6348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1    2    3    4     5    6     7    8    9   10   11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3C52B2-C548-4820-9EEB-D8C0B176EA4E}"/>
                </a:ext>
              </a:extLst>
            </p:cNvPr>
            <p:cNvSpPr txBox="1"/>
            <p:nvPr/>
          </p:nvSpPr>
          <p:spPr>
            <a:xfrm>
              <a:off x="3933692" y="4826896"/>
              <a:ext cx="456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23   24  25  26  27  28  29  30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95629B-9C42-4E2E-AEA5-BAA6B452D5CF}"/>
              </a:ext>
            </a:extLst>
          </p:cNvPr>
          <p:cNvSpPr txBox="1"/>
          <p:nvPr/>
        </p:nvSpPr>
        <p:spPr>
          <a:xfrm>
            <a:off x="3727275" y="399478"/>
            <a:ext cx="303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billboard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廣告看板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A1A404-CB6E-4D5C-B26D-C9AC249AECE5}"/>
              </a:ext>
            </a:extLst>
          </p:cNvPr>
          <p:cNvSpPr txBox="1"/>
          <p:nvPr/>
        </p:nvSpPr>
        <p:spPr>
          <a:xfrm>
            <a:off x="9930490" y="1688918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36AF5D-1426-4D81-9988-746FFC306B31}"/>
              </a:ext>
            </a:extLst>
          </p:cNvPr>
          <p:cNvSpPr txBox="1"/>
          <p:nvPr/>
        </p:nvSpPr>
        <p:spPr>
          <a:xfrm>
            <a:off x="9959073" y="2905780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6F232B-29ED-4E54-A914-5C2D892BC6EF}"/>
              </a:ext>
            </a:extLst>
          </p:cNvPr>
          <p:cNvSpPr txBox="1"/>
          <p:nvPr/>
        </p:nvSpPr>
        <p:spPr>
          <a:xfrm>
            <a:off x="9982200" y="4159432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EC6A95-E788-4423-82FD-6632350BE6D1}"/>
              </a:ext>
            </a:extLst>
          </p:cNvPr>
          <p:cNvSpPr txBox="1"/>
          <p:nvPr/>
        </p:nvSpPr>
        <p:spPr>
          <a:xfrm>
            <a:off x="9959072" y="5361616"/>
            <a:ext cx="144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(1: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貼廣告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89C04D-B33B-4ED0-98FB-F6AD0C911C77}"/>
              </a:ext>
            </a:extLst>
          </p:cNvPr>
          <p:cNvCxnSpPr/>
          <p:nvPr/>
        </p:nvCxnSpPr>
        <p:spPr>
          <a:xfrm>
            <a:off x="3424298" y="1524827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42C11A-8E67-4600-A418-9E7A18F30695}"/>
              </a:ext>
            </a:extLst>
          </p:cNvPr>
          <p:cNvCxnSpPr/>
          <p:nvPr/>
        </p:nvCxnSpPr>
        <p:spPr>
          <a:xfrm>
            <a:off x="3375238" y="277618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5AFBB8-CBE5-4DB9-8266-95E088E58B92}"/>
              </a:ext>
            </a:extLst>
          </p:cNvPr>
          <p:cNvCxnSpPr/>
          <p:nvPr/>
        </p:nvCxnSpPr>
        <p:spPr>
          <a:xfrm>
            <a:off x="3375238" y="4002376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769A9F6-17F9-459D-938C-EAEC6C159BE0}"/>
              </a:ext>
            </a:extLst>
          </p:cNvPr>
          <p:cNvCxnSpPr/>
          <p:nvPr/>
        </p:nvCxnSpPr>
        <p:spPr>
          <a:xfrm>
            <a:off x="3395663" y="5252335"/>
            <a:ext cx="74655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64DC06-AA32-4908-B8BE-89ECFC488AB1}"/>
              </a:ext>
            </a:extLst>
          </p:cNvPr>
          <p:cNvSpPr txBox="1"/>
          <p:nvPr/>
        </p:nvSpPr>
        <p:spPr>
          <a:xfrm>
            <a:off x="716121" y="950254"/>
            <a:ext cx="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位慢跑者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24C2DA-4265-4103-B6BB-8BAE3DC2CA40}"/>
              </a:ext>
            </a:extLst>
          </p:cNvPr>
          <p:cNvSpPr txBox="1"/>
          <p:nvPr/>
        </p:nvSpPr>
        <p:spPr>
          <a:xfrm>
            <a:off x="187816" y="922698"/>
            <a:ext cx="422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每位慢跑者至少看到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面廣告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/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(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起點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,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終點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F5FCB39-C36E-49F0-8DAD-3648039B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74" y="6169581"/>
                <a:ext cx="1386918" cy="369332"/>
              </a:xfrm>
              <a:prstGeom prst="rect">
                <a:avLst/>
              </a:prstGeom>
              <a:blipFill>
                <a:blip r:embed="rId2"/>
                <a:stretch>
                  <a:fillRect l="-3965" t="-8197" r="-264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888AB-41C4-41D4-A1D2-0C66A90C42CD}"/>
              </a:ext>
            </a:extLst>
          </p:cNvPr>
          <p:cNvSpPr txBox="1"/>
          <p:nvPr/>
        </p:nvSpPr>
        <p:spPr>
          <a:xfrm>
            <a:off x="3019292" y="612311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n=10   k =5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19E6AC-8896-405F-9BBA-7454DC82A399}"/>
              </a:ext>
            </a:extLst>
          </p:cNvPr>
          <p:cNvSpPr txBox="1"/>
          <p:nvPr/>
        </p:nvSpPr>
        <p:spPr>
          <a:xfrm>
            <a:off x="10087106" y="12974"/>
            <a:ext cx="2031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若起點終點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面廣告看板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則要求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跨過廣告看板都要看到</a:t>
            </a:r>
          </a:p>
        </p:txBody>
      </p:sp>
    </p:spTree>
    <p:extLst>
      <p:ext uri="{BB962C8B-B14F-4D97-AF65-F5344CB8AC3E}">
        <p14:creationId xmlns:p14="http://schemas.microsoft.com/office/powerpoint/2010/main" val="409375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11427</TotalTime>
  <Words>3597</Words>
  <Application>Microsoft Office PowerPoint</Application>
  <PresentationFormat>寬螢幕</PresentationFormat>
  <Paragraphs>606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UVa10148 Advertisement</vt:lpstr>
      <vt:lpstr>UVa10148 Advertisement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進和 鄭</cp:lastModifiedBy>
  <cp:revision>2998</cp:revision>
  <dcterms:created xsi:type="dcterms:W3CDTF">2020-02-14T09:12:44Z</dcterms:created>
  <dcterms:modified xsi:type="dcterms:W3CDTF">2021-08-24T14:31:36Z</dcterms:modified>
</cp:coreProperties>
</file>