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73" r:id="rId3"/>
    <p:sldId id="578" r:id="rId4"/>
    <p:sldId id="579" r:id="rId5"/>
    <p:sldId id="628" r:id="rId6"/>
    <p:sldId id="629" r:id="rId7"/>
    <p:sldId id="494" r:id="rId8"/>
    <p:sldId id="552" r:id="rId9"/>
    <p:sldId id="496" r:id="rId10"/>
    <p:sldId id="630" r:id="rId11"/>
    <p:sldId id="632" r:id="rId12"/>
    <p:sldId id="631" r:id="rId13"/>
    <p:sldId id="633" r:id="rId14"/>
    <p:sldId id="634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00CC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70080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Average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708920"/>
            <a:ext cx="7488832" cy="1360488"/>
          </a:xfrm>
        </p:spPr>
        <p:txBody>
          <a:bodyPr/>
          <a:lstStyle/>
          <a:p>
            <a:r>
              <a:rPr lang="en-US" altLang="zh-TW" sz="4400" smtClean="0"/>
              <a:t>Uva 1451, Seoul LA 4726</a:t>
            </a:r>
            <a:endParaRPr lang="en-US" altLang="zh-TW" sz="440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2137" y="188640"/>
            <a:ext cx="7315200" cy="838200"/>
          </a:xfrm>
        </p:spPr>
        <p:txBody>
          <a:bodyPr/>
          <a:lstStyle/>
          <a:p>
            <a:r>
              <a:rPr lang="en-US" altLang="zh-TW" smtClean="0"/>
              <a:t>Solution</a:t>
            </a:r>
            <a:endParaRPr lang="zh-TW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48893"/>
              </p:ext>
            </p:extLst>
          </p:nvPr>
        </p:nvGraphicFramePr>
        <p:xfrm>
          <a:off x="2051720" y="2132856"/>
          <a:ext cx="6840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  <a:gridCol w="40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80726"/>
              </p:ext>
            </p:extLst>
          </p:nvPr>
        </p:nvGraphicFramePr>
        <p:xfrm>
          <a:off x="2268372" y="2708920"/>
          <a:ext cx="644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  <a:gridCol w="402750"/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 bwMode="auto">
          <a:xfrm>
            <a:off x="2195736" y="630211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627784" y="630211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987824" y="59420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347864" y="59420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743538" y="558203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175586" y="558203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4607634" y="522199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039682" y="486195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399722" y="486195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831770" y="450191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623858" y="41418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055906" y="370982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7415946" y="334978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7775986" y="334978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8208034" y="298974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8568074" y="301117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57182" y="2842470"/>
            <a:ext cx="3385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9</a:t>
            </a:r>
          </a:p>
          <a:p>
            <a:r>
              <a:rPr lang="en-US" altLang="zh-TW" b="1" smtClean="0"/>
              <a:t>8</a:t>
            </a:r>
          </a:p>
          <a:p>
            <a:r>
              <a:rPr lang="en-US" altLang="zh-TW" b="1" smtClean="0"/>
              <a:t>7</a:t>
            </a:r>
          </a:p>
          <a:p>
            <a:r>
              <a:rPr lang="en-US" altLang="zh-TW" b="1" smtClean="0"/>
              <a:t>6</a:t>
            </a:r>
          </a:p>
          <a:p>
            <a:r>
              <a:rPr lang="en-US" altLang="zh-TW" b="1" smtClean="0"/>
              <a:t>5</a:t>
            </a:r>
          </a:p>
          <a:p>
            <a:r>
              <a:rPr lang="en-US" altLang="zh-TW" b="1" smtClean="0"/>
              <a:t>4</a:t>
            </a:r>
          </a:p>
          <a:p>
            <a:r>
              <a:rPr lang="en-US" altLang="zh-TW" b="1" smtClean="0"/>
              <a:t>3</a:t>
            </a:r>
          </a:p>
          <a:p>
            <a:r>
              <a:rPr lang="en-US" altLang="zh-TW" b="1" smtClean="0"/>
              <a:t>2</a:t>
            </a:r>
          </a:p>
          <a:p>
            <a:r>
              <a:rPr lang="en-US" altLang="zh-TW" b="1" smtClean="0"/>
              <a:t>1</a:t>
            </a:r>
          </a:p>
          <a:p>
            <a:r>
              <a:rPr lang="en-US" altLang="zh-TW" b="1"/>
              <a:t>0</a:t>
            </a:r>
            <a:endParaRPr lang="en-US" altLang="zh-TW" b="1" smtClean="0"/>
          </a:p>
        </p:txBody>
      </p:sp>
      <p:sp>
        <p:nvSpPr>
          <p:cNvPr id="27" name="矩形 26"/>
          <p:cNvSpPr/>
          <p:nvPr/>
        </p:nvSpPr>
        <p:spPr bwMode="auto">
          <a:xfrm>
            <a:off x="4491368" y="1050837"/>
            <a:ext cx="1916466" cy="9361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5" name="直線接點 44"/>
          <p:cNvCxnSpPr/>
          <p:nvPr/>
        </p:nvCxnSpPr>
        <p:spPr bwMode="auto">
          <a:xfrm flipV="1">
            <a:off x="4725535" y="4221088"/>
            <a:ext cx="1646665" cy="10428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517713" y="2103239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refix sum</a:t>
            </a:r>
            <a:endParaRPr lang="zh-TW" altLang="en-US" b="1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263818" y="41418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72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Convex vs Concave</a:t>
            </a:r>
            <a:endParaRPr lang="zh-TW" altLang="en-US"/>
          </a:p>
        </p:txBody>
      </p:sp>
      <p:sp>
        <p:nvSpPr>
          <p:cNvPr id="3" name="橢圓 2"/>
          <p:cNvSpPr/>
          <p:nvPr/>
        </p:nvSpPr>
        <p:spPr bwMode="auto">
          <a:xfrm>
            <a:off x="1394445" y="522920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3410669" y="40770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接點 5"/>
          <p:cNvCxnSpPr>
            <a:stCxn id="3" idx="7"/>
            <a:endCxn id="4" idx="2"/>
          </p:cNvCxnSpPr>
          <p:nvPr/>
        </p:nvCxnSpPr>
        <p:spPr bwMode="auto">
          <a:xfrm flipV="1">
            <a:off x="1517370" y="4149080"/>
            <a:ext cx="1893299" cy="1101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橢圓 9"/>
          <p:cNvSpPr/>
          <p:nvPr/>
        </p:nvSpPr>
        <p:spPr bwMode="auto">
          <a:xfrm>
            <a:off x="4634805" y="4077072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714925" y="430790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4" idx="6"/>
            <a:endCxn id="10" idx="2"/>
          </p:cNvCxnSpPr>
          <p:nvPr/>
        </p:nvCxnSpPr>
        <p:spPr bwMode="auto">
          <a:xfrm>
            <a:off x="3554685" y="414908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1331640" y="53317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a</a:t>
            </a:r>
            <a:endParaRPr lang="zh-TW" altLang="en-US" b="1" i="1"/>
          </a:p>
        </p:txBody>
      </p:sp>
      <p:sp>
        <p:nvSpPr>
          <p:cNvPr id="12" name="文字方塊 11"/>
          <p:cNvSpPr txBox="1"/>
          <p:nvPr/>
        </p:nvSpPr>
        <p:spPr>
          <a:xfrm>
            <a:off x="4474344" y="422108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c</a:t>
            </a:r>
            <a:endParaRPr lang="zh-TW" altLang="en-US" b="1" i="1"/>
          </a:p>
        </p:txBody>
      </p:sp>
      <p:sp>
        <p:nvSpPr>
          <p:cNvPr id="13" name="文字方塊 12"/>
          <p:cNvSpPr txBox="1"/>
          <p:nvPr/>
        </p:nvSpPr>
        <p:spPr>
          <a:xfrm>
            <a:off x="3347864" y="42210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b</a:t>
            </a:r>
            <a:endParaRPr lang="zh-TW" altLang="en-US" b="1" i="1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5786933" y="1556792"/>
            <a:ext cx="0" cy="4536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3" idx="6"/>
          </p:cNvCxnSpPr>
          <p:nvPr/>
        </p:nvCxnSpPr>
        <p:spPr bwMode="auto">
          <a:xfrm flipV="1">
            <a:off x="1538461" y="3083768"/>
            <a:ext cx="6048672" cy="2217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5880427" y="411946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d</a:t>
            </a:r>
            <a:r>
              <a:rPr lang="en-US" altLang="zh-TW" b="1" i="1" baseline="-25000" smtClean="0"/>
              <a:t>4</a:t>
            </a:r>
            <a:endParaRPr lang="zh-TW" altLang="en-US" b="1" i="1" baseline="-25000"/>
          </a:p>
        </p:txBody>
      </p:sp>
      <p:sp>
        <p:nvSpPr>
          <p:cNvPr id="20" name="橢圓 19"/>
          <p:cNvSpPr/>
          <p:nvPr/>
        </p:nvSpPr>
        <p:spPr bwMode="auto">
          <a:xfrm>
            <a:off x="5714925" y="3041376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80427" y="28529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d</a:t>
            </a:r>
            <a:r>
              <a:rPr lang="en-US" altLang="zh-TW" b="1" i="1" baseline="-25000" smtClean="0"/>
              <a:t>2</a:t>
            </a:r>
            <a:endParaRPr lang="zh-TW" altLang="en-US" b="1" i="1" baseline="-25000"/>
          </a:p>
        </p:txBody>
      </p:sp>
      <p:cxnSp>
        <p:nvCxnSpPr>
          <p:cNvPr id="22" name="直線接點 21"/>
          <p:cNvCxnSpPr/>
          <p:nvPr/>
        </p:nvCxnSpPr>
        <p:spPr bwMode="auto">
          <a:xfrm flipV="1">
            <a:off x="4778821" y="4077072"/>
            <a:ext cx="2736304" cy="720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橢圓 26"/>
          <p:cNvSpPr/>
          <p:nvPr/>
        </p:nvSpPr>
        <p:spPr bwMode="auto">
          <a:xfrm>
            <a:off x="5714925" y="3875855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880427" y="368741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d</a:t>
            </a:r>
            <a:r>
              <a:rPr lang="en-US" altLang="zh-TW" b="1" i="1" baseline="-25000" smtClean="0"/>
              <a:t>3</a:t>
            </a:r>
            <a:endParaRPr lang="zh-TW" altLang="en-US" b="1" i="1" baseline="-25000"/>
          </a:p>
        </p:txBody>
      </p:sp>
      <p:cxnSp>
        <p:nvCxnSpPr>
          <p:cNvPr id="29" name="直線接點 28"/>
          <p:cNvCxnSpPr/>
          <p:nvPr/>
        </p:nvCxnSpPr>
        <p:spPr bwMode="auto">
          <a:xfrm flipV="1">
            <a:off x="3482677" y="2041883"/>
            <a:ext cx="4032448" cy="2107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橢圓 30"/>
          <p:cNvSpPr/>
          <p:nvPr/>
        </p:nvSpPr>
        <p:spPr bwMode="auto">
          <a:xfrm>
            <a:off x="5714925" y="2420888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880427" y="210323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d</a:t>
            </a:r>
            <a:r>
              <a:rPr lang="en-US" altLang="zh-TW" b="1" i="1" baseline="-25000" smtClean="0"/>
              <a:t>1</a:t>
            </a:r>
            <a:endParaRPr lang="zh-TW" altLang="en-US" b="1" i="1" baseline="-25000"/>
          </a:p>
        </p:txBody>
      </p:sp>
      <p:sp>
        <p:nvSpPr>
          <p:cNvPr id="35" name="文字方塊 34"/>
          <p:cNvSpPr txBox="1"/>
          <p:nvPr/>
        </p:nvSpPr>
        <p:spPr>
          <a:xfrm>
            <a:off x="6359802" y="4191471"/>
            <a:ext cx="72327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a </a:t>
            </a:r>
            <a:r>
              <a:rPr lang="zh-TW" altLang="en-US" b="1" smtClean="0"/>
              <a:t>好</a:t>
            </a:r>
            <a:endParaRPr lang="zh-TW" altLang="en-US" b="1"/>
          </a:p>
        </p:txBody>
      </p:sp>
      <p:sp>
        <p:nvSpPr>
          <p:cNvPr id="36" name="文字方塊 35"/>
          <p:cNvSpPr txBox="1"/>
          <p:nvPr/>
        </p:nvSpPr>
        <p:spPr>
          <a:xfrm>
            <a:off x="6359802" y="2708920"/>
            <a:ext cx="72327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c </a:t>
            </a:r>
            <a:r>
              <a:rPr lang="zh-TW" altLang="en-US" b="1" smtClean="0"/>
              <a:t>好</a:t>
            </a:r>
            <a:endParaRPr lang="zh-TW" altLang="en-US" b="1"/>
          </a:p>
        </p:txBody>
      </p:sp>
      <p:sp>
        <p:nvSpPr>
          <p:cNvPr id="37" name="文字方塊 36"/>
          <p:cNvSpPr txBox="1"/>
          <p:nvPr/>
        </p:nvSpPr>
        <p:spPr>
          <a:xfrm>
            <a:off x="6362997" y="3573016"/>
            <a:ext cx="72327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a </a:t>
            </a:r>
            <a:r>
              <a:rPr lang="zh-TW" altLang="en-US" b="1" smtClean="0"/>
              <a:t>好</a:t>
            </a:r>
            <a:endParaRPr lang="zh-TW" altLang="en-US" b="1"/>
          </a:p>
        </p:txBody>
      </p:sp>
      <p:sp>
        <p:nvSpPr>
          <p:cNvPr id="38" name="文字方塊 37"/>
          <p:cNvSpPr txBox="1"/>
          <p:nvPr/>
        </p:nvSpPr>
        <p:spPr>
          <a:xfrm>
            <a:off x="6359802" y="1811052"/>
            <a:ext cx="72327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c </a:t>
            </a:r>
            <a:r>
              <a:rPr lang="zh-TW" altLang="en-US" b="1" smtClean="0"/>
              <a:t>好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15271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-1488"/>
            <a:ext cx="7315200" cy="838200"/>
          </a:xfrm>
        </p:spPr>
        <p:txBody>
          <a:bodyPr/>
          <a:lstStyle/>
          <a:p>
            <a:r>
              <a:rPr lang="en-US" altLang="zh-TW" smtClean="0"/>
              <a:t>Analysis (</a:t>
            </a:r>
            <a:r>
              <a:rPr lang="zh-TW" altLang="en-US" smtClean="0"/>
              <a:t>找 </a:t>
            </a:r>
            <a:r>
              <a:rPr lang="en-US" altLang="zh-TW" smtClean="0"/>
              <a:t>convex)</a:t>
            </a:r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 bwMode="auto">
          <a:xfrm flipV="1">
            <a:off x="2519504" y="1403147"/>
            <a:ext cx="3143091" cy="23213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橢圓 4"/>
          <p:cNvSpPr/>
          <p:nvPr/>
        </p:nvSpPr>
        <p:spPr bwMode="auto">
          <a:xfrm>
            <a:off x="2447496" y="365253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4895768" y="257241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759864" y="1298377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>
            <a:stCxn id="6" idx="0"/>
            <a:endCxn id="9" idx="3"/>
          </p:cNvCxnSpPr>
          <p:nvPr/>
        </p:nvCxnSpPr>
        <p:spPr bwMode="auto">
          <a:xfrm flipV="1">
            <a:off x="4967776" y="1421302"/>
            <a:ext cx="813179" cy="11511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>
            <a:stCxn id="6" idx="6"/>
          </p:cNvCxnSpPr>
          <p:nvPr/>
        </p:nvCxnSpPr>
        <p:spPr bwMode="auto">
          <a:xfrm flipV="1">
            <a:off x="5039784" y="2608417"/>
            <a:ext cx="720080" cy="36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/>
          <p:cNvCxnSpPr/>
          <p:nvPr/>
        </p:nvCxnSpPr>
        <p:spPr bwMode="auto">
          <a:xfrm flipV="1">
            <a:off x="1569498" y="1632555"/>
            <a:ext cx="5616624" cy="2527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/>
          <p:cNvSpPr/>
          <p:nvPr/>
        </p:nvSpPr>
        <p:spPr bwMode="auto">
          <a:xfrm>
            <a:off x="5759864" y="2500405"/>
            <a:ext cx="144016" cy="144016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9" name="直線接點 28"/>
          <p:cNvCxnSpPr/>
          <p:nvPr/>
        </p:nvCxnSpPr>
        <p:spPr bwMode="auto">
          <a:xfrm flipV="1">
            <a:off x="4967776" y="1204261"/>
            <a:ext cx="0" cy="3399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 flipV="1">
            <a:off x="2519504" y="1261461"/>
            <a:ext cx="0" cy="3399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/>
          <p:nvPr/>
        </p:nvCxnSpPr>
        <p:spPr bwMode="auto">
          <a:xfrm flipV="1">
            <a:off x="5831872" y="1196752"/>
            <a:ext cx="0" cy="3399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5890938" y="1133872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convex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903880" y="2319263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concave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/>
              <p:cNvSpPr txBox="1"/>
              <p:nvPr/>
            </p:nvSpPr>
            <p:spPr>
              <a:xfrm>
                <a:off x="395536" y="5301208"/>
                <a:ext cx="8495274" cy="1233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1800" b="1" i="1" smtClean="0">
                              <a:latin typeface="Cambria Math"/>
                            </a:rPr>
                            <m:t>𝒑𝒔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TW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𝒑𝒔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altLang="zh-TW" sz="1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TW" sz="1800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TW" sz="1800" b="1" i="1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𝒑𝒔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𝒑𝒔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𝒅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zh-TW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800" b="1" i="1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≡(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𝒑𝒔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</m:d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𝒑𝒔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])×(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𝒅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)≥(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𝒑𝒔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𝒅</m:t>
                          </m:r>
                        </m:e>
                      </m:d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𝒑𝒔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1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)×(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𝒅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TW" sz="1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1800" b="1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altLang="zh-TW" sz="18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𝒑𝒔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𝒑𝒔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sz="1800" b="1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altLang="zh-TW" sz="18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𝒅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sz="1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𝒑𝒔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𝒅</m:t>
                        </m:r>
                      </m:e>
                    </m:d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𝒑𝒔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𝟐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sz="1800" b="1" i="1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)×(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𝒅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TW" sz="1800" b="1" i="1">
                        <a:latin typeface="Cambria Math"/>
                        <a:ea typeface="Cambria Math"/>
                      </a:rPr>
                      <m:t>)≥</m:t>
                    </m:r>
                  </m:oMath>
                </a14:m>
                <a:r>
                  <a:rPr lang="en-US" altLang="zh-TW" sz="1800" b="1" smtClean="0">
                    <a:ea typeface="Cambria Math"/>
                  </a:rPr>
                  <a:t>0</a:t>
                </a:r>
                <a:endParaRPr lang="en-US" altLang="zh-TW" sz="1800" b="1">
                  <a:ea typeface="Cambria Math"/>
                </a:endParaRPr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301208"/>
                <a:ext cx="8495274" cy="1233607"/>
              </a:xfrm>
              <a:prstGeom prst="rect">
                <a:avLst/>
              </a:prstGeom>
              <a:blipFill rotWithShape="1">
                <a:blip r:embed="rId2"/>
                <a:stretch>
                  <a:fillRect b="-6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/>
          <p:cNvSpPr txBox="1"/>
          <p:nvPr/>
        </p:nvSpPr>
        <p:spPr>
          <a:xfrm>
            <a:off x="5135080" y="5281386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b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s_convex</a:t>
            </a:r>
            <a:endParaRPr lang="zh-TW" altLang="en-US" b="1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6" name="直線接點 35"/>
          <p:cNvCxnSpPr/>
          <p:nvPr/>
        </p:nvCxnSpPr>
        <p:spPr bwMode="auto">
          <a:xfrm flipV="1">
            <a:off x="2535472" y="2664347"/>
            <a:ext cx="3256280" cy="10526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651924" y="4437112"/>
                <a:ext cx="6238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𝒙</m:t>
                      </m:r>
                      <m:r>
                        <a:rPr lang="en-US" altLang="zh-TW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24" y="4437112"/>
                <a:ext cx="6238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2219919" y="4437112"/>
                <a:ext cx="6238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>
                          <a:latin typeface="Cambria Math"/>
                        </a:rPr>
                        <m:t>𝒙</m:t>
                      </m:r>
                      <m:r>
                        <a:rPr lang="en-US" altLang="zh-TW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19" y="4437112"/>
                <a:ext cx="62388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623786" y="4437112"/>
                <a:ext cx="4603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zh-TW" altLang="en-US" b="1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86" y="4437112"/>
                <a:ext cx="46038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 bwMode="auto">
          <a:xfrm>
            <a:off x="4651924" y="4365104"/>
            <a:ext cx="623889" cy="53367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791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" y="404664"/>
            <a:ext cx="8937146" cy="54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8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444" cy="5445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195736" y="908720"/>
            <a:ext cx="6840760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5940152" y="404664"/>
            <a:ext cx="576064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6516216" y="15902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凸點</a:t>
            </a: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4015080" y="1844824"/>
            <a:ext cx="77294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765704" y="161399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將每個點一個一個放入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195736" y="2204864"/>
            <a:ext cx="6840760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 flipV="1">
            <a:off x="7550845" y="2945349"/>
            <a:ext cx="354620" cy="576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7236003" y="3462099"/>
            <a:ext cx="1800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 </a:t>
            </a:r>
            <a:endParaRPr lang="en-US" altLang="zh-TW" b="1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凹 點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189806" y="2924944"/>
            <a:ext cx="4902474" cy="13681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 flipV="1">
            <a:off x="5762842" y="4332562"/>
            <a:ext cx="354620" cy="576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5940152" y="483114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看是否有更大的斜率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39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400600"/>
          </a:xfrm>
        </p:spPr>
        <p:txBody>
          <a:bodyPr/>
          <a:lstStyle/>
          <a:p>
            <a:r>
              <a:rPr lang="en-US" altLang="zh-TW"/>
              <a:t>A DNA sequence consists of four letters, A, C, G, and T. The </a:t>
            </a:r>
            <a:r>
              <a:rPr lang="en-US" altLang="zh-TW" u="sng">
                <a:solidFill>
                  <a:srgbClr val="FF0000"/>
                </a:solidFill>
              </a:rPr>
              <a:t>GC-ratio of a DNA sequence</a:t>
            </a:r>
            <a:r>
              <a:rPr lang="en-US" altLang="zh-TW"/>
              <a:t> is the </a:t>
            </a:r>
            <a:r>
              <a:rPr lang="en-US" altLang="zh-TW" u="sng">
                <a:solidFill>
                  <a:srgbClr val="FF0000"/>
                </a:solidFill>
              </a:rPr>
              <a:t>number of Cs and Gs of the sequence divided by the length of the sequence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GC-ratio </a:t>
            </a:r>
            <a:r>
              <a:rPr lang="en-US" altLang="zh-TW"/>
              <a:t>is important in gene finding because DNA sequences with relatively </a:t>
            </a:r>
            <a:r>
              <a:rPr lang="en-US" altLang="zh-TW" u="sng">
                <a:solidFill>
                  <a:srgbClr val="FF0000"/>
                </a:solidFill>
              </a:rPr>
              <a:t>high GC-ratios might be good candidates for the starting parts of genes</a:t>
            </a:r>
            <a:r>
              <a:rPr lang="en-US" altLang="zh-TW"/>
              <a:t>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5400600"/>
          </a:xfrm>
        </p:spPr>
        <p:txBody>
          <a:bodyPr/>
          <a:lstStyle/>
          <a:p>
            <a:r>
              <a:rPr lang="en-US" altLang="zh-TW"/>
              <a:t>Given a very long DNA sequence, researchers are usually interested in </a:t>
            </a:r>
            <a:r>
              <a:rPr lang="en-US" altLang="zh-TW" u="sng">
                <a:solidFill>
                  <a:srgbClr val="FF0000"/>
                </a:solidFill>
              </a:rPr>
              <a:t>locating a subsequence whose GC-ratio is maximum </a:t>
            </a:r>
            <a:r>
              <a:rPr lang="en-US" altLang="zh-TW"/>
              <a:t>over all subsequences of the sequence. </a:t>
            </a:r>
            <a:endParaRPr lang="en-US" altLang="zh-TW" smtClean="0"/>
          </a:p>
          <a:p>
            <a:r>
              <a:rPr lang="en-US" altLang="zh-TW" smtClean="0"/>
              <a:t>Since </a:t>
            </a:r>
            <a:r>
              <a:rPr lang="en-US" altLang="zh-TW"/>
              <a:t>short subsequences with high GC-ratios are sometimes meaningless in gene finding, a length lower bound is given to ensure that a long subsequence with high GC-ratio could be found.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1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/>
              <a:t>If, in a DNA sequence, </a:t>
            </a:r>
            <a:r>
              <a:rPr lang="en-US" altLang="zh-TW" u="sng">
                <a:solidFill>
                  <a:srgbClr val="FF0000"/>
                </a:solidFill>
              </a:rPr>
              <a:t>a 0 is assigned to every A and T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FF0000"/>
                </a:solidFill>
              </a:rPr>
              <a:t>a 1 to every C and G</a:t>
            </a:r>
            <a:r>
              <a:rPr lang="en-US" altLang="zh-TW"/>
              <a:t>, the DNA sequence is transformed into a binary sequence of the same length. </a:t>
            </a:r>
            <a:endParaRPr lang="en-US" altLang="zh-TW" smtClean="0"/>
          </a:p>
          <a:p>
            <a:r>
              <a:rPr lang="en-US" altLang="zh-TW" smtClean="0"/>
              <a:t>GC-ratios </a:t>
            </a:r>
            <a:r>
              <a:rPr lang="en-US" altLang="zh-TW"/>
              <a:t>in the DNA sequence are now </a:t>
            </a:r>
            <a:r>
              <a:rPr lang="en-US" altLang="zh-TW" u="sng">
                <a:solidFill>
                  <a:srgbClr val="FF0000"/>
                </a:solidFill>
              </a:rPr>
              <a:t>equivalent to averages in the binary sequence</a:t>
            </a:r>
            <a:r>
              <a:rPr lang="en-US" altLang="zh-TW"/>
              <a:t>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8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7" y="2348880"/>
            <a:ext cx="8496944" cy="3600400"/>
          </a:xfrm>
        </p:spPr>
        <p:txBody>
          <a:bodyPr/>
          <a:lstStyle/>
          <a:p>
            <a:r>
              <a:rPr lang="en-US" altLang="zh-TW" sz="2800"/>
              <a:t>For the binary sequence above, </a:t>
            </a:r>
            <a:r>
              <a:rPr lang="en-US" altLang="zh-TW" sz="2800" u="sng">
                <a:solidFill>
                  <a:srgbClr val="FF0000"/>
                </a:solidFill>
              </a:rPr>
              <a:t>if the length lower bound is 7</a:t>
            </a:r>
            <a:r>
              <a:rPr lang="en-US" altLang="zh-TW" sz="2800"/>
              <a:t>, the maximum average is </a:t>
            </a:r>
            <a:r>
              <a:rPr lang="en-US" altLang="zh-TW" sz="2800">
                <a:solidFill>
                  <a:srgbClr val="0000FF"/>
                </a:solidFill>
              </a:rPr>
              <a:t>6/8</a:t>
            </a:r>
            <a:r>
              <a:rPr lang="en-US" altLang="zh-TW" sz="2800"/>
              <a:t> which happens in the subsequence </a:t>
            </a:r>
            <a:r>
              <a:rPr lang="en-US" altLang="zh-TW" sz="2800">
                <a:solidFill>
                  <a:srgbClr val="0000FF"/>
                </a:solidFill>
              </a:rPr>
              <a:t>[7,14]</a:t>
            </a:r>
            <a:r>
              <a:rPr lang="en-US" altLang="zh-TW" sz="2800"/>
              <a:t>. </a:t>
            </a:r>
            <a:r>
              <a:rPr lang="en-US" altLang="zh-TW" sz="2800" smtClean="0"/>
              <a:t>Its </a:t>
            </a:r>
            <a:r>
              <a:rPr lang="en-US" altLang="zh-TW" sz="2800" u="sng">
                <a:solidFill>
                  <a:srgbClr val="FF0000"/>
                </a:solidFill>
              </a:rPr>
              <a:t>length is 8</a:t>
            </a:r>
            <a:r>
              <a:rPr lang="en-US" altLang="zh-TW" sz="2800"/>
              <a:t>, which is greater than the length lower bound 7. </a:t>
            </a:r>
            <a:endParaRPr lang="en-US" altLang="zh-TW" sz="2800" smtClean="0"/>
          </a:p>
          <a:p>
            <a:r>
              <a:rPr lang="en-US" altLang="zh-TW" sz="2800" smtClean="0"/>
              <a:t>If </a:t>
            </a:r>
            <a:r>
              <a:rPr lang="en-US" altLang="zh-TW" sz="2800"/>
              <a:t>the </a:t>
            </a:r>
            <a:r>
              <a:rPr lang="en-US" altLang="zh-TW" sz="2800" u="sng">
                <a:solidFill>
                  <a:srgbClr val="FF0000"/>
                </a:solidFill>
              </a:rPr>
              <a:t>length lower bound is 5</a:t>
            </a:r>
            <a:r>
              <a:rPr lang="en-US" altLang="zh-TW" sz="2800"/>
              <a:t>, then the subsequence </a:t>
            </a:r>
            <a:r>
              <a:rPr lang="en-US" altLang="zh-TW" sz="2800">
                <a:solidFill>
                  <a:srgbClr val="0000FF"/>
                </a:solidFill>
              </a:rPr>
              <a:t>[7,11] </a:t>
            </a:r>
            <a:r>
              <a:rPr lang="en-US" altLang="zh-TW" sz="2800"/>
              <a:t>gives the maximum average </a:t>
            </a:r>
            <a:r>
              <a:rPr lang="en-US" altLang="zh-TW" sz="2800">
                <a:solidFill>
                  <a:srgbClr val="0000FF"/>
                </a:solidFill>
              </a:rPr>
              <a:t>4/5</a:t>
            </a:r>
            <a:r>
              <a:rPr lang="en-US" altLang="zh-TW" sz="2800"/>
              <a:t>. The length is 5 which is equal to the length lower bound. For the subsequence [7,11], 7 is its starting index and 11 is its ending index.</a:t>
            </a:r>
            <a:endParaRPr lang="en-US" altLang="zh-TW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052736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283968" y="1124743"/>
            <a:ext cx="3096344" cy="9361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11960" y="908720"/>
            <a:ext cx="2016224" cy="136815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3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400600"/>
          </a:xfrm>
        </p:spPr>
        <p:txBody>
          <a:bodyPr/>
          <a:lstStyle/>
          <a:p>
            <a:r>
              <a:rPr lang="en-US" altLang="zh-TW"/>
              <a:t>Given </a:t>
            </a:r>
            <a:r>
              <a:rPr lang="en-US" altLang="zh-TW" u="sng">
                <a:solidFill>
                  <a:srgbClr val="FF0000"/>
                </a:solidFill>
              </a:rPr>
              <a:t>a binary sequence</a:t>
            </a:r>
            <a:r>
              <a:rPr lang="en-US" altLang="zh-TW"/>
              <a:t> and </a:t>
            </a:r>
            <a:r>
              <a:rPr lang="en-US" altLang="zh-TW" u="sng">
                <a:solidFill>
                  <a:srgbClr val="FF0000"/>
                </a:solidFill>
              </a:rPr>
              <a:t>a length lower bound L</a:t>
            </a:r>
            <a:r>
              <a:rPr lang="en-US" altLang="zh-TW"/>
              <a:t>, write a program to find a subsequence of the binary sequence whose length is at least L and whose average is maximum over all subsequences of the binary sequence. </a:t>
            </a:r>
            <a:endParaRPr lang="en-US" altLang="zh-TW" smtClean="0"/>
          </a:p>
          <a:p>
            <a:r>
              <a:rPr lang="en-US" altLang="zh-TW" smtClean="0"/>
              <a:t>If </a:t>
            </a:r>
            <a:r>
              <a:rPr lang="en-US" altLang="zh-TW"/>
              <a:t>two or more subsequences have the maximum average, then </a:t>
            </a:r>
            <a:r>
              <a:rPr lang="en-US" altLang="zh-TW" u="sng">
                <a:solidFill>
                  <a:srgbClr val="FF0000"/>
                </a:solidFill>
              </a:rPr>
              <a:t>find the shortest </a:t>
            </a:r>
            <a:r>
              <a:rPr lang="en-US" altLang="zh-TW" u="sng" smtClean="0">
                <a:solidFill>
                  <a:srgbClr val="FF0000"/>
                </a:solidFill>
              </a:rPr>
              <a:t>one</a:t>
            </a:r>
            <a:r>
              <a:rPr lang="en-US" altLang="zh-TW" smtClean="0"/>
              <a:t>;</a:t>
            </a:r>
          </a:p>
          <a:p>
            <a:r>
              <a:rPr lang="en-US" altLang="zh-TW"/>
              <a:t>I</a:t>
            </a:r>
            <a:r>
              <a:rPr lang="en-US" altLang="zh-TW" smtClean="0"/>
              <a:t>f </a:t>
            </a:r>
            <a:r>
              <a:rPr lang="en-US" altLang="zh-TW"/>
              <a:t>two or more shortest subsequences with the maximum average exist, </a:t>
            </a:r>
            <a:r>
              <a:rPr lang="en-US" altLang="zh-TW" u="sng">
                <a:solidFill>
                  <a:srgbClr val="FF0000"/>
                </a:solidFill>
              </a:rPr>
              <a:t>then find the one with the smallest starting index</a:t>
            </a:r>
            <a:r>
              <a:rPr lang="en-US" altLang="zh-TW"/>
              <a:t>. 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 bwMode="auto">
          <a:xfrm>
            <a:off x="395536" y="4149080"/>
            <a:ext cx="8568952" cy="26642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75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648767" cy="5589240"/>
          </a:xfrm>
        </p:spPr>
        <p:txBody>
          <a:bodyPr/>
          <a:lstStyle/>
          <a:p>
            <a:r>
              <a:rPr lang="en-US" altLang="zh-TW" sz="2800"/>
              <a:t>Your program is to read from standard input. </a:t>
            </a:r>
            <a:endParaRPr lang="en-US" altLang="zh-TW" sz="2800" smtClean="0"/>
          </a:p>
          <a:p>
            <a:r>
              <a:rPr lang="en-US" altLang="zh-TW" sz="2800" smtClean="0"/>
              <a:t>The </a:t>
            </a:r>
            <a:r>
              <a:rPr lang="en-US" altLang="zh-TW" sz="2800"/>
              <a:t>input consists of </a:t>
            </a:r>
            <a:r>
              <a:rPr lang="en-US" altLang="zh-TW" sz="2800" u="sng">
                <a:solidFill>
                  <a:srgbClr val="FF0000"/>
                </a:solidFill>
              </a:rPr>
              <a:t>T test cases</a:t>
            </a:r>
            <a:r>
              <a:rPr lang="en-US" altLang="zh-TW" sz="2800"/>
              <a:t>. The number of test cases T is given in the first line of the input. </a:t>
            </a:r>
            <a:endParaRPr lang="en-US" altLang="zh-TW" sz="2800" smtClean="0"/>
          </a:p>
          <a:p>
            <a:r>
              <a:rPr lang="en-US" altLang="zh-TW" sz="2800" smtClean="0"/>
              <a:t>Each </a:t>
            </a:r>
            <a:r>
              <a:rPr lang="en-US" altLang="zh-TW" sz="2800"/>
              <a:t>test case </a:t>
            </a:r>
            <a:r>
              <a:rPr lang="en-US" altLang="zh-TW" sz="2800" u="sng">
                <a:solidFill>
                  <a:srgbClr val="FF0000"/>
                </a:solidFill>
              </a:rPr>
              <a:t>starts with a line containing two integers n</a:t>
            </a:r>
            <a:r>
              <a:rPr lang="en-US" altLang="zh-TW" sz="2800"/>
              <a:t> (1 ≤ n ≤ 100, 000) </a:t>
            </a:r>
            <a:r>
              <a:rPr lang="en-US" altLang="zh-TW" sz="2800" u="sng">
                <a:solidFill>
                  <a:srgbClr val="FF0000"/>
                </a:solidFill>
              </a:rPr>
              <a:t>and L</a:t>
            </a:r>
            <a:r>
              <a:rPr lang="en-US" altLang="zh-TW" sz="2800"/>
              <a:t> (1 ≤ L ≤ 1, 000) which are the length of a binary sequence and a length lower bound, respectively. </a:t>
            </a:r>
            <a:endParaRPr lang="en-US" altLang="zh-TW" sz="2800" smtClean="0"/>
          </a:p>
          <a:p>
            <a:r>
              <a:rPr lang="en-US" altLang="zh-TW" sz="2800" smtClean="0"/>
              <a:t>In </a:t>
            </a:r>
            <a:r>
              <a:rPr lang="en-US" altLang="zh-TW" sz="2800"/>
              <a:t>the next line, a string, binary sequence, of length n is given.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/>
              <a:t>Your program is to write to standard output. Print </a:t>
            </a:r>
            <a:r>
              <a:rPr lang="en-US" altLang="zh-TW" u="sng">
                <a:solidFill>
                  <a:srgbClr val="FF0000"/>
                </a:solidFill>
              </a:rPr>
              <a:t>the starting and ending index of the subsequence</a:t>
            </a:r>
            <a:r>
              <a:rPr lang="en-US" altLang="zh-TW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255" y="78281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8657" y="1440646"/>
            <a:ext cx="4535097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</a:t>
            </a:r>
            <a:endParaRPr lang="en-US" altLang="zh-TW" sz="28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17 </a:t>
            </a:r>
            <a:r>
              <a:rPr lang="en-US" altLang="zh-TW" sz="28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</a:t>
            </a:r>
            <a:endParaRPr lang="en-US" altLang="zh-TW" sz="28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00101011011011010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 </a:t>
            </a:r>
            <a:r>
              <a:rPr lang="en-US" altLang="zh-TW" sz="28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4 11100111100111110000</a:t>
            </a:r>
            <a:endParaRPr lang="en-US" altLang="zh-TW" sz="2800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48064" y="1453105"/>
            <a:ext cx="374441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8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 </a:t>
            </a:r>
            <a:r>
              <a:rPr lang="en-US" altLang="zh-TW" sz="2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8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</a:t>
            </a:r>
            <a:r>
              <a:rPr lang="en-US" altLang="zh-TW" sz="2800" b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</a:t>
            </a:r>
            <a:endParaRPr lang="nb-NO" altLang="zh-TW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nb-NO" altLang="zh-TW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nb-NO" altLang="zh-TW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nb-NO" altLang="zh-TW" sz="2800" b="1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58657" y="1453105"/>
            <a:ext cx="568927" cy="535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779579"/>
            <a:ext cx="235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cases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H="1">
            <a:off x="683568" y="1196752"/>
            <a:ext cx="432048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 bwMode="auto">
          <a:xfrm>
            <a:off x="258657" y="2060848"/>
            <a:ext cx="3665271" cy="10081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H="1">
            <a:off x="755576" y="1745973"/>
            <a:ext cx="432048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1182893" y="149013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n, L</a:t>
            </a:r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5013176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 bwMode="auto">
          <a:xfrm>
            <a:off x="4283968" y="5085183"/>
            <a:ext cx="1872208" cy="9361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 bwMode="auto">
          <a:xfrm flipH="1">
            <a:off x="5377572" y="1133128"/>
            <a:ext cx="432048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5724128" y="73508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Start index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6281" y="1167135"/>
            <a:ext cx="1527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</a:rPr>
              <a:t>End index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>
            <a:stCxn id="8" idx="1"/>
          </p:cNvCxnSpPr>
          <p:nvPr/>
        </p:nvCxnSpPr>
        <p:spPr bwMode="auto">
          <a:xfrm flipH="1">
            <a:off x="5893126" y="1397968"/>
            <a:ext cx="363155" cy="3196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矩形 53"/>
          <p:cNvSpPr/>
          <p:nvPr/>
        </p:nvSpPr>
        <p:spPr bwMode="auto">
          <a:xfrm>
            <a:off x="1390564" y="3573016"/>
            <a:ext cx="80517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8642</TotalTime>
  <Words>715</Words>
  <Application>Microsoft Office PowerPoint</Application>
  <PresentationFormat>如螢幕大小 (4:3)</PresentationFormat>
  <Paragraphs>96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古典-1</vt:lpstr>
      <vt:lpstr>Average</vt:lpstr>
      <vt:lpstr>Problem Descriptions(1/5)</vt:lpstr>
      <vt:lpstr>Problem Descriptions(2/5)</vt:lpstr>
      <vt:lpstr>Problem Descriptions(3/5)</vt:lpstr>
      <vt:lpstr>Problem Descriptions(4/5)</vt:lpstr>
      <vt:lpstr>Problem Descriptions(5/5)</vt:lpstr>
      <vt:lpstr>Input</vt:lpstr>
      <vt:lpstr>Output</vt:lpstr>
      <vt:lpstr>Sample Input / Output</vt:lpstr>
      <vt:lpstr>Solution</vt:lpstr>
      <vt:lpstr>Convex vs Concave</vt:lpstr>
      <vt:lpstr>Analysis (找 convex)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2749</cp:revision>
  <dcterms:created xsi:type="dcterms:W3CDTF">2007-09-17T04:06:35Z</dcterms:created>
  <dcterms:modified xsi:type="dcterms:W3CDTF">2021-10-05T16:17:30Z</dcterms:modified>
</cp:coreProperties>
</file>