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1060" r:id="rId4"/>
    <p:sldId id="392" r:id="rId5"/>
    <p:sldId id="259" r:id="rId6"/>
    <p:sldId id="1050" r:id="rId7"/>
    <p:sldId id="1061" r:id="rId8"/>
    <p:sldId id="1062" r:id="rId9"/>
    <p:sldId id="1063" r:id="rId10"/>
    <p:sldId id="1064" r:id="rId11"/>
    <p:sldId id="1058" r:id="rId12"/>
    <p:sldId id="105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1831" autoAdjust="0"/>
  </p:normalViewPr>
  <p:slideViewPr>
    <p:cSldViewPr snapToGrid="0" showGuides="1">
      <p:cViewPr>
        <p:scale>
          <a:sx n="47" d="100"/>
          <a:sy n="47" d="100"/>
        </p:scale>
        <p:origin x="936" y="195"/>
      </p:cViewPr>
      <p:guideLst>
        <p:guide orient="horz" pos="1139"/>
        <p:guide pos="2139"/>
      </p:guideLst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F1E7-D15C-471A-838A-81C351CD6CDE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A34-5E30-4597-B772-C21E1FFCE8BE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F19-6541-4AE9-B4C3-EA57DF4BA293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88A-4829-4853-BE53-7C9081D2B81E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99E-BAF5-4B4F-BC38-BF34DCA1BF13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291F-67E3-44FB-84B4-16E4BF949095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9B3-6DD0-4D93-897A-FB8F8701488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2923-6188-4049-8930-B14A03C57045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52-4808-4BCB-9BD0-4110941EBFC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5931-E2A1-4326-9356-E71E1E7BD498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1B70-34FE-4301-BB06-FC8D626FE875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F2E1-7210-4B5E-988C-4CE25C011EBE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184" y="1198563"/>
            <a:ext cx="10009632" cy="2387600"/>
          </a:xfrm>
        </p:spPr>
        <p:txBody>
          <a:bodyPr>
            <a:norm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11218 KTV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3F6CB-6E79-4FD9-907B-DE3FE556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52-4808-4BCB-9BD0-4110941EBFC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BBA853-5F5C-437B-940A-A516D1FE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88D92-16AA-416F-95C8-DE084C0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62F1D3-7EDB-4A89-A703-3A20CD4FF17D}"/>
              </a:ext>
            </a:extLst>
          </p:cNvPr>
          <p:cNvSpPr txBox="1"/>
          <p:nvPr/>
        </p:nvSpPr>
        <p:spPr>
          <a:xfrm>
            <a:off x="2463800" y="25360"/>
            <a:ext cx="2159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5 7 8 8267</a:t>
            </a:r>
            <a:endParaRPr lang="zh-TW" altLang="zh-TW" sz="2000" dirty="0"/>
          </a:p>
          <a:p>
            <a:r>
              <a:rPr lang="en-US" altLang="zh-TW" sz="2000" dirty="0"/>
              <a:t>5 6 7 3416</a:t>
            </a:r>
            <a:endParaRPr lang="zh-TW" altLang="zh-TW" sz="2000" dirty="0"/>
          </a:p>
          <a:p>
            <a:r>
              <a:rPr lang="en-US" altLang="zh-TW" sz="2000" dirty="0"/>
              <a:t>4 5 7 9059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4 6 8 233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2 7 9 4116</a:t>
            </a:r>
            <a:endParaRPr lang="zh-TW" altLang="zh-TW" sz="2000" dirty="0"/>
          </a:p>
          <a:p>
            <a:r>
              <a:rPr lang="en-US" altLang="zh-TW" sz="2000" dirty="0"/>
              <a:t>7 8 9 9730</a:t>
            </a:r>
            <a:endParaRPr lang="zh-TW" altLang="zh-TW" sz="2000" dirty="0"/>
          </a:p>
          <a:p>
            <a:r>
              <a:rPr lang="en-US" altLang="zh-TW" sz="2000" dirty="0"/>
              <a:t>5 7 9 5958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1 7 9 2477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2 3 7 4890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1 7 8 2715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1 4 5 6777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2 6 8 5950</a:t>
            </a:r>
            <a:endParaRPr lang="zh-TW" altLang="zh-TW" sz="2000" dirty="0"/>
          </a:p>
          <a:p>
            <a:r>
              <a:rPr lang="en-US" altLang="zh-TW" sz="2000" dirty="0"/>
              <a:t>5 8 9 9049</a:t>
            </a:r>
            <a:endParaRPr lang="zh-TW" altLang="zh-TW" sz="2000" dirty="0"/>
          </a:p>
          <a:p>
            <a:r>
              <a:rPr lang="en-US" altLang="zh-TW" sz="2000" dirty="0"/>
              <a:t>2 5 8 6412</a:t>
            </a:r>
            <a:endParaRPr lang="zh-TW" altLang="zh-TW" sz="2000" dirty="0"/>
          </a:p>
          <a:p>
            <a:r>
              <a:rPr lang="en-US" altLang="zh-TW" sz="2000" dirty="0"/>
              <a:t>3 8 9 9749</a:t>
            </a:r>
            <a:endParaRPr lang="zh-TW" altLang="zh-TW" sz="2000" dirty="0"/>
          </a:p>
          <a:p>
            <a:r>
              <a:rPr lang="en-US" altLang="zh-TW" sz="2000" dirty="0"/>
              <a:t>4 5 6 1451</a:t>
            </a:r>
            <a:endParaRPr lang="zh-TW" altLang="zh-TW" sz="2000" dirty="0"/>
          </a:p>
          <a:p>
            <a:r>
              <a:rPr lang="en-US" altLang="zh-TW" sz="2000" dirty="0"/>
              <a:t>1 8 9 6447</a:t>
            </a:r>
            <a:endParaRPr lang="zh-TW" altLang="zh-TW" sz="2000" dirty="0"/>
          </a:p>
          <a:p>
            <a:r>
              <a:rPr lang="en-US" altLang="zh-TW" sz="2000" dirty="0"/>
              <a:t>6 7 8 9292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6 8 9 9244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2 3 5 4987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2 8 9 5617</a:t>
            </a:r>
            <a:endParaRPr lang="zh-TW" altLang="zh-TW" sz="2000" dirty="0"/>
          </a:p>
          <a:p>
            <a:r>
              <a:rPr lang="en-US" altLang="zh-TW" dirty="0"/>
              <a:t>4 8 9 1143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C10D15-FA3D-4589-91BB-1EFEE8913E2D}"/>
                  </a:ext>
                </a:extLst>
              </p:cNvPr>
              <p:cNvSpPr txBox="1"/>
              <p:nvPr/>
            </p:nvSpPr>
            <p:spPr>
              <a:xfrm>
                <a:off x="2083834" y="274079"/>
                <a:ext cx="64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⊳</a:t>
                </a: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C10D15-FA3D-4589-91BB-1EFEE8913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834" y="274079"/>
                <a:ext cx="640080" cy="523220"/>
              </a:xfrm>
              <a:prstGeom prst="rect">
                <a:avLst/>
              </a:prstGeom>
              <a:blipFill>
                <a:blip r:embed="rId2"/>
                <a:stretch>
                  <a:fillRect l="-7619" t="-15116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25A6975C-4CB9-4FE8-9558-D3F5D78DDF5F}"/>
              </a:ext>
            </a:extLst>
          </p:cNvPr>
          <p:cNvSpPr txBox="1"/>
          <p:nvPr/>
        </p:nvSpPr>
        <p:spPr>
          <a:xfrm>
            <a:off x="2056412" y="351023"/>
            <a:ext cx="2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AD91AE-56DE-441F-93E0-8755A2049C02}"/>
              </a:ext>
            </a:extLst>
          </p:cNvPr>
          <p:cNvSpPr txBox="1"/>
          <p:nvPr/>
        </p:nvSpPr>
        <p:spPr>
          <a:xfrm>
            <a:off x="4276410" y="136525"/>
            <a:ext cx="189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固定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3B5512-7B32-4F2E-B845-BEC39F71A976}"/>
              </a:ext>
            </a:extLst>
          </p:cNvPr>
          <p:cNvSpPr txBox="1"/>
          <p:nvPr/>
        </p:nvSpPr>
        <p:spPr>
          <a:xfrm>
            <a:off x="4276410" y="598190"/>
            <a:ext cx="321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>
                <a:ea typeface="標楷體" panose="03000509000000000000" pitchFamily="65" charset="-120"/>
              </a:rPr>
              <a:t>i+1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456D6C-58EC-46FA-A342-F644734FB735}"/>
              </a:ext>
            </a:extLst>
          </p:cNvPr>
          <p:cNvSpPr txBox="1"/>
          <p:nvPr/>
        </p:nvSpPr>
        <p:spPr>
          <a:xfrm>
            <a:off x="4719755" y="1166226"/>
            <a:ext cx="628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則從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r>
              <a:rPr lang="en-US" altLang="zh-TW" sz="2400" dirty="0">
                <a:ea typeface="標楷體" panose="03000509000000000000" pitchFamily="65" charset="-120"/>
              </a:rPr>
              <a:t>j+1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起一一檢查成員是否不與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56003-6CD7-4A26-AE56-8044EF444C4C}"/>
              </a:ext>
            </a:extLst>
          </p:cNvPr>
          <p:cNvSpPr txBox="1"/>
          <p:nvPr/>
        </p:nvSpPr>
        <p:spPr>
          <a:xfrm>
            <a:off x="5217364" y="237293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j,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記錄這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組得分總分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不然跳過這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接著考量下一組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1D0DD9-22CA-4A0E-9D97-07250B01AF98}"/>
              </a:ext>
            </a:extLst>
          </p:cNvPr>
          <p:cNvSpPr txBox="1"/>
          <p:nvPr/>
        </p:nvSpPr>
        <p:spPr>
          <a:xfrm>
            <a:off x="4760164" y="366867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則跳過這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考量下一組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此題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暴力法省時關鍵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060C4F-0D00-4D16-A4B0-2C70C78C9DFA}"/>
              </a:ext>
            </a:extLst>
          </p:cNvPr>
          <p:cNvSpPr txBox="1"/>
          <p:nvPr/>
        </p:nvSpPr>
        <p:spPr>
          <a:xfrm>
            <a:off x="4399734" y="5223422"/>
            <a:ext cx="68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當固定之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組檢驗完畢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再往固定下一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9594995-EB61-41BF-BE01-1A46251C9D19}"/>
              </a:ext>
            </a:extLst>
          </p:cNvPr>
          <p:cNvGrpSpPr/>
          <p:nvPr/>
        </p:nvGrpSpPr>
        <p:grpSpPr>
          <a:xfrm>
            <a:off x="150595" y="5429307"/>
            <a:ext cx="2159000" cy="707886"/>
            <a:chOff x="150595" y="5429307"/>
            <a:chExt cx="2159000" cy="7078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A77420-E470-4FCD-BE45-94C1C89EFC5F}"/>
                </a:ext>
              </a:extLst>
            </p:cNvPr>
            <p:cNvSpPr/>
            <p:nvPr/>
          </p:nvSpPr>
          <p:spPr>
            <a:xfrm>
              <a:off x="150595" y="5429307"/>
              <a:ext cx="2159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組成員與</a:t>
              </a:r>
              <a:r>
                <a:rPr lang="en-US" altLang="zh-TW" sz="2000" dirty="0"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組成員重複</a:t>
              </a:r>
              <a:endParaRPr lang="zh-TW" altLang="en-US" sz="2000" dirty="0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E0CA5C6C-3AB3-4FD7-9DB2-50D203DACCE7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2173140" y="5573261"/>
              <a:ext cx="12218" cy="533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89FC7153-8F9B-4D45-8979-1740861142F7}"/>
              </a:ext>
            </a:extLst>
          </p:cNvPr>
          <p:cNvGrpSpPr/>
          <p:nvPr/>
        </p:nvGrpSpPr>
        <p:grpSpPr>
          <a:xfrm>
            <a:off x="122628" y="6088519"/>
            <a:ext cx="2159000" cy="707886"/>
            <a:chOff x="122628" y="6088519"/>
            <a:chExt cx="2159000" cy="70788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FC8C56-393C-4DBA-949F-3C9151AFE22B}"/>
                </a:ext>
              </a:extLst>
            </p:cNvPr>
            <p:cNvSpPr/>
            <p:nvPr/>
          </p:nvSpPr>
          <p:spPr>
            <a:xfrm>
              <a:off x="122628" y="6088519"/>
              <a:ext cx="2159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k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組成員與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0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組成員重複</a:t>
              </a:r>
              <a:endParaRPr lang="zh-TW" altLang="en-US" sz="2000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184D87DF-434A-48F9-8284-5FE80D60513A}"/>
                </a:ext>
              </a:extLst>
            </p:cNvPr>
            <p:cNvCxnSpPr>
              <a:cxnSpLocks/>
            </p:cNvCxnSpPr>
            <p:nvPr/>
          </p:nvCxnSpPr>
          <p:spPr>
            <a:xfrm>
              <a:off x="1429318" y="6611097"/>
              <a:ext cx="6619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1ED8209-E4D6-4631-98C4-AFC403B9C9E7}"/>
              </a:ext>
            </a:extLst>
          </p:cNvPr>
          <p:cNvGrpSpPr/>
          <p:nvPr/>
        </p:nvGrpSpPr>
        <p:grpSpPr>
          <a:xfrm>
            <a:off x="2056430" y="5126984"/>
            <a:ext cx="674938" cy="523220"/>
            <a:chOff x="2056430" y="5126984"/>
            <a:chExt cx="674938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C9F0DD13-6A8D-4255-87BB-2B71A2E949CC}"/>
                    </a:ext>
                  </a:extLst>
                </p:cNvPr>
                <p:cNvSpPr txBox="1"/>
                <p:nvPr/>
              </p:nvSpPr>
              <p:spPr>
                <a:xfrm>
                  <a:off x="2091288" y="5126984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C9F0DD13-6A8D-4255-87BB-2B71A2E94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288" y="5126984"/>
                  <a:ext cx="64008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6667" t="-13953" r="-952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96803F5-8680-46C1-80B1-AD6DD640DE03}"/>
                </a:ext>
              </a:extLst>
            </p:cNvPr>
            <p:cNvSpPr txBox="1"/>
            <p:nvPr/>
          </p:nvSpPr>
          <p:spPr>
            <a:xfrm>
              <a:off x="2056430" y="5196572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82B875D-59A8-4740-A4DD-D4428AB89BC5}"/>
              </a:ext>
            </a:extLst>
          </p:cNvPr>
          <p:cNvGrpSpPr/>
          <p:nvPr/>
        </p:nvGrpSpPr>
        <p:grpSpPr>
          <a:xfrm>
            <a:off x="2064652" y="6036749"/>
            <a:ext cx="674938" cy="523220"/>
            <a:chOff x="2064652" y="6036749"/>
            <a:chExt cx="674938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6A9548E-8A75-495D-AD0C-875395E31E52}"/>
                    </a:ext>
                  </a:extLst>
                </p:cNvPr>
                <p:cNvSpPr txBox="1"/>
                <p:nvPr/>
              </p:nvSpPr>
              <p:spPr>
                <a:xfrm>
                  <a:off x="2099510" y="6036749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6A9548E-8A75-495D-AD0C-875395E31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510" y="6036749"/>
                  <a:ext cx="64008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667" t="-13953" r="-952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A0093C4-7F61-43E0-96E4-B95CC4E7CF7E}"/>
                </a:ext>
              </a:extLst>
            </p:cNvPr>
            <p:cNvSpPr txBox="1"/>
            <p:nvPr/>
          </p:nvSpPr>
          <p:spPr>
            <a:xfrm>
              <a:off x="2064652" y="6106337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A3D2102-2C80-461C-A6F6-6B2B43D203CC}"/>
              </a:ext>
            </a:extLst>
          </p:cNvPr>
          <p:cNvGrpSpPr/>
          <p:nvPr/>
        </p:nvGrpSpPr>
        <p:grpSpPr>
          <a:xfrm>
            <a:off x="2053789" y="6356843"/>
            <a:ext cx="602129" cy="523220"/>
            <a:chOff x="2053789" y="6356843"/>
            <a:chExt cx="602129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9CFDA795-0CD2-40E4-A92A-B7A8393694AF}"/>
                    </a:ext>
                  </a:extLst>
                </p:cNvPr>
                <p:cNvSpPr txBox="1"/>
                <p:nvPr/>
              </p:nvSpPr>
              <p:spPr>
                <a:xfrm>
                  <a:off x="2088647" y="6356843"/>
                  <a:ext cx="5672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9CFDA795-0CD2-40E4-A92A-B7A839369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647" y="6356843"/>
                  <a:ext cx="567271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8602" t="-15116" r="-12903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863D02C-DDD4-43B4-A107-A9C0845C0094}"/>
                </a:ext>
              </a:extLst>
            </p:cNvPr>
            <p:cNvSpPr txBox="1"/>
            <p:nvPr/>
          </p:nvSpPr>
          <p:spPr>
            <a:xfrm>
              <a:off x="2053789" y="6426431"/>
              <a:ext cx="192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k</a:t>
              </a:r>
              <a:endParaRPr lang="zh-TW" altLang="en-US" dirty="0"/>
            </a:p>
          </p:txBody>
        </p: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D3D1B09-A7C6-4FC3-B560-2F34690A7CE2}"/>
              </a:ext>
            </a:extLst>
          </p:cNvPr>
          <p:cNvSpPr txBox="1"/>
          <p:nvPr/>
        </p:nvSpPr>
        <p:spPr>
          <a:xfrm>
            <a:off x="428918" y="205816"/>
            <a:ext cx="103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</a:p>
        </p:txBody>
      </p:sp>
    </p:spTree>
    <p:extLst>
      <p:ext uri="{BB962C8B-B14F-4D97-AF65-F5344CB8AC3E}">
        <p14:creationId xmlns:p14="http://schemas.microsoft.com/office/powerpoint/2010/main" val="398905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3F6CB-6E79-4FD9-907B-DE3FE556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52-4808-4BCB-9BD0-4110941EBFC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BBA853-5F5C-437B-940A-A516D1FE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88D92-16AA-416F-95C8-DE084C0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30A4E2-91FA-4B0F-8B88-BBE05C61B131}"/>
              </a:ext>
            </a:extLst>
          </p:cNvPr>
          <p:cNvSpPr txBox="1"/>
          <p:nvPr/>
        </p:nvSpPr>
        <p:spPr>
          <a:xfrm>
            <a:off x="1066800" y="477520"/>
            <a:ext cx="11485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cstring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int n, mark[15], a[100], b[100], c[100], s[100];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int main 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int </a:t>
            </a:r>
            <a:r>
              <a:rPr lang="en-US" altLang="zh-TW" sz="2400" dirty="0" err="1"/>
              <a:t>cas</a:t>
            </a:r>
            <a:r>
              <a:rPr lang="en-US" altLang="zh-TW" sz="2400" dirty="0"/>
              <a:t> = 0, max, score;</a:t>
            </a:r>
            <a:r>
              <a:rPr lang="zh-TW" altLang="en-US" sz="2400" dirty="0"/>
              <a:t>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max: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最高得分總分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("11218.in","r",stdin);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("11218.out","w",stdout);</a:t>
            </a:r>
          </a:p>
          <a:p>
            <a:r>
              <a:rPr lang="en-US" altLang="zh-TW" sz="2400" dirty="0"/>
              <a:t>    while(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d",&amp;n</a:t>
            </a:r>
            <a:r>
              <a:rPr lang="en-US" altLang="zh-TW" sz="2400" dirty="0"/>
              <a:t>),n) {</a:t>
            </a:r>
          </a:p>
          <a:p>
            <a:r>
              <a:rPr lang="en-US" altLang="zh-TW" sz="2400" dirty="0"/>
              <a:t>        max = score = 0;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memset</a:t>
            </a:r>
            <a:r>
              <a:rPr lang="en-US" altLang="zh-TW" sz="2400" dirty="0"/>
              <a:t>(mark,0,sizeof(mark));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mark[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]: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註記</a:t>
            </a:r>
            <a:r>
              <a:rPr lang="en-US" altLang="zh-TW" sz="24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是否列入編組</a:t>
            </a:r>
            <a:r>
              <a:rPr lang="en-US" altLang="zh-TW" sz="2400" dirty="0">
                <a:solidFill>
                  <a:srgbClr val="0070C0"/>
                </a:solidFill>
              </a:rPr>
              <a:t>, 1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表列入</a:t>
            </a:r>
            <a:r>
              <a:rPr lang="en-US" altLang="zh-TW" sz="2400" dirty="0">
                <a:solidFill>
                  <a:srgbClr val="0070C0"/>
                </a:solidFill>
              </a:rPr>
              <a:t>, 0: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尚未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for(int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d%d%d%d</a:t>
            </a:r>
            <a:r>
              <a:rPr lang="en-US" altLang="zh-TW" sz="2400" dirty="0"/>
              <a:t>", &amp;a[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],&amp;b[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],&amp;c[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],&amp;s[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]);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F04A2A-5413-4B2F-A0D1-020C9A3166FB}"/>
              </a:ext>
            </a:extLst>
          </p:cNvPr>
          <p:cNvSpPr txBox="1"/>
          <p:nvPr/>
        </p:nvSpPr>
        <p:spPr>
          <a:xfrm>
            <a:off x="10131143" y="22436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11218 Code (1/2)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973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DE78BD-6827-4DBE-B774-7068F869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52-4808-4BCB-9BD0-4110941EBFC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39943F-F27E-457D-B78F-5EC93A89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072AE7-F6CC-4DF9-90E2-955A8699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E94032-324C-4ABD-A6B2-0875BDDDE0AB}"/>
              </a:ext>
            </a:extLst>
          </p:cNvPr>
          <p:cNvSpPr txBox="1"/>
          <p:nvPr/>
        </p:nvSpPr>
        <p:spPr>
          <a:xfrm>
            <a:off x="169943" y="0"/>
            <a:ext cx="118521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        mark[a[</a:t>
            </a:r>
            <a:r>
              <a:rPr lang="en-US" altLang="zh-TW" dirty="0" err="1"/>
              <a:t>i</a:t>
            </a:r>
            <a:r>
              <a:rPr lang="en-US" altLang="zh-TW" dirty="0"/>
              <a:t>]] = mark[b[</a:t>
            </a:r>
            <a:r>
              <a:rPr lang="en-US" altLang="zh-TW" dirty="0" err="1"/>
              <a:t>i</a:t>
            </a:r>
            <a:r>
              <a:rPr lang="en-US" altLang="zh-TW" dirty="0"/>
              <a:t>]] = mark[c[</a:t>
            </a:r>
            <a:r>
              <a:rPr lang="en-US" altLang="zh-TW" dirty="0" err="1"/>
              <a:t>i</a:t>
            </a:r>
            <a:r>
              <a:rPr lang="en-US" altLang="zh-TW" dirty="0"/>
              <a:t>]] = 1;</a:t>
            </a:r>
            <a:r>
              <a:rPr lang="zh-TW" altLang="en-US" dirty="0"/>
              <a:t>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組成員標記為</a:t>
            </a:r>
            <a:r>
              <a:rPr lang="en-US" altLang="zh-TW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zh-TW" dirty="0"/>
              <a:t>            score+=s[</a:t>
            </a:r>
            <a:r>
              <a:rPr lang="en-US" altLang="zh-TW" dirty="0" err="1"/>
              <a:t>i</a:t>
            </a:r>
            <a:r>
              <a:rPr lang="en-US" altLang="zh-TW" dirty="0"/>
              <a:t>];       </a:t>
            </a:r>
            <a:r>
              <a:rPr lang="zh-TW" altLang="en-US" dirty="0"/>
              <a:t>                 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score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為累積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組計分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for(int j = i+1; j &lt; n;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  <a:r>
              <a:rPr lang="zh-TW" altLang="en-US" dirty="0"/>
              <a:t>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dirty="0">
                <a:solidFill>
                  <a:srgbClr val="0070C0"/>
                </a:solidFill>
              </a:rPr>
              <a:t>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    if(mark[a[j]]||mark[b[j]]||mark[c[j]]) continue;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組員當中任一組員已經標記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重複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考慮下一組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    mark[a[j]] = mark[b[j]] = mark[c[j]] = 1;                 </a:t>
            </a:r>
            <a:r>
              <a:rPr lang="en-US" altLang="zh-TW" dirty="0">
                <a:solidFill>
                  <a:srgbClr val="0070C0"/>
                </a:solidFill>
              </a:rPr>
              <a:t>// 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組成員標記為</a:t>
            </a:r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en-US" altLang="zh-TW" dirty="0"/>
          </a:p>
          <a:p>
            <a:r>
              <a:rPr lang="en-US" altLang="zh-TW" dirty="0"/>
              <a:t>                score+=s[j];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                  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score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為累積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組計分</a:t>
            </a:r>
            <a:endParaRPr lang="en-US" altLang="zh-TW" dirty="0"/>
          </a:p>
          <a:p>
            <a:r>
              <a:rPr lang="en-US" altLang="zh-TW" dirty="0"/>
              <a:t>                for(int k = j+1; k &lt; n; k++) {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dirty="0">
                <a:solidFill>
                  <a:srgbClr val="0070C0"/>
                </a:solidFill>
              </a:rPr>
              <a:t>k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endParaRPr lang="en-US" altLang="zh-TW" dirty="0"/>
          </a:p>
          <a:p>
            <a:r>
              <a:rPr lang="en-US" altLang="zh-TW" dirty="0"/>
              <a:t>                    if(mark[a[k]]||mark[b[k]]||mark[c[k]]) continue;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組員當中任一組員已經標記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重複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考慮下一組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endParaRPr lang="en-US" altLang="zh-TW" dirty="0"/>
          </a:p>
          <a:p>
            <a:r>
              <a:rPr lang="en-US" altLang="zh-TW" dirty="0"/>
              <a:t>                    score+=s[k];              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score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為累積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組計分</a:t>
            </a:r>
            <a:endParaRPr lang="en-US" altLang="zh-TW" dirty="0"/>
          </a:p>
          <a:p>
            <a:r>
              <a:rPr lang="en-US" altLang="zh-TW" dirty="0"/>
              <a:t>                    if(max&lt;score) max = score;		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更新最高得分</a:t>
            </a:r>
            <a:r>
              <a:rPr lang="en-US" altLang="zh-TW" dirty="0">
                <a:solidFill>
                  <a:srgbClr val="0070C0"/>
                </a:solidFill>
              </a:rPr>
              <a:t>max		</a:t>
            </a:r>
          </a:p>
          <a:p>
            <a:r>
              <a:rPr lang="en-US" altLang="zh-TW" dirty="0"/>
              <a:t>                    score-=s[k];           </a:t>
            </a:r>
            <a:r>
              <a:rPr lang="zh-TW" altLang="en-US" dirty="0"/>
              <a:t>    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考量下一個</a:t>
            </a:r>
            <a:r>
              <a:rPr lang="en-US" altLang="zh-TW" dirty="0">
                <a:solidFill>
                  <a:srgbClr val="0070C0"/>
                </a:solidFill>
              </a:rPr>
              <a:t>k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組成員之前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solidFill>
                  <a:srgbClr val="0070C0"/>
                </a:solidFill>
              </a:rPr>
              <a:t>score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扣除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組得分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    }</a:t>
            </a:r>
          </a:p>
          <a:p>
            <a:r>
              <a:rPr lang="en-US" altLang="zh-TW" dirty="0"/>
              <a:t>                mark[a[j]] = mark[b[j]] = mark[c[j]] = 0;</a:t>
            </a:r>
            <a:r>
              <a:rPr lang="zh-TW" altLang="en-US" dirty="0"/>
              <a:t>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考量下一個</a:t>
            </a:r>
            <a:r>
              <a:rPr lang="en-US" altLang="zh-TW" dirty="0">
                <a:solidFill>
                  <a:srgbClr val="0070C0"/>
                </a:solidFill>
              </a:rPr>
              <a:t>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組成員之前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先把現在之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組成員註記為</a:t>
            </a:r>
            <a:r>
              <a:rPr lang="en-US" altLang="zh-TW" dirty="0">
                <a:solidFill>
                  <a:srgbClr val="0070C0"/>
                </a:solidFill>
              </a:rPr>
              <a:t>0</a:t>
            </a:r>
          </a:p>
          <a:p>
            <a:r>
              <a:rPr lang="en-US" altLang="zh-TW" dirty="0"/>
              <a:t>                score-=s[j];                   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solidFill>
                  <a:srgbClr val="0070C0"/>
                </a:solidFill>
              </a:rPr>
              <a:t>score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扣除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組得分</a:t>
            </a:r>
            <a:endParaRPr lang="en-US" altLang="zh-TW" dirty="0"/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    mark[a[</a:t>
            </a:r>
            <a:r>
              <a:rPr lang="en-US" altLang="zh-TW" dirty="0" err="1"/>
              <a:t>i</a:t>
            </a:r>
            <a:r>
              <a:rPr lang="en-US" altLang="zh-TW" dirty="0"/>
              <a:t>]] = mark[b[</a:t>
            </a:r>
            <a:r>
              <a:rPr lang="en-US" altLang="zh-TW" dirty="0" err="1"/>
              <a:t>i</a:t>
            </a:r>
            <a:r>
              <a:rPr lang="en-US" altLang="zh-TW" dirty="0"/>
              <a:t>]] = mark[c[</a:t>
            </a:r>
            <a:r>
              <a:rPr lang="en-US" altLang="zh-TW" dirty="0" err="1"/>
              <a:t>i</a:t>
            </a:r>
            <a:r>
              <a:rPr lang="en-US" altLang="zh-TW" dirty="0"/>
              <a:t>]] = 0;</a:t>
            </a:r>
            <a:r>
              <a:rPr lang="en-US" altLang="zh-TW" dirty="0">
                <a:solidFill>
                  <a:srgbClr val="0070C0"/>
                </a:solidFill>
              </a:rPr>
              <a:t>                   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考量下一個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組成員之前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先把現在之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組成員註記為</a:t>
            </a:r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en-US" altLang="zh-TW" dirty="0"/>
          </a:p>
          <a:p>
            <a:r>
              <a:rPr lang="en-US" altLang="zh-TW" dirty="0"/>
              <a:t>            score-=s[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r>
              <a:rPr lang="en-US" altLang="zh-TW" dirty="0">
                <a:solidFill>
                  <a:srgbClr val="0070C0"/>
                </a:solidFill>
              </a:rPr>
              <a:t>                                                                    //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solidFill>
                  <a:srgbClr val="0070C0"/>
                </a:solidFill>
              </a:rPr>
              <a:t>score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扣除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組得分</a:t>
            </a:r>
            <a:endParaRPr lang="en-US" altLang="zh-TW" dirty="0"/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("Case %d: ",++</a:t>
            </a:r>
            <a:r>
              <a:rPr lang="en-US" altLang="zh-TW" dirty="0" err="1"/>
              <a:t>cas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max==0?printf(“-1\n”):</a:t>
            </a:r>
            <a:r>
              <a:rPr lang="en-US" altLang="zh-TW" dirty="0" err="1"/>
              <a:t>printf</a:t>
            </a:r>
            <a:r>
              <a:rPr lang="en-US" altLang="zh-TW" dirty="0"/>
              <a:t>(“%d\</a:t>
            </a:r>
            <a:r>
              <a:rPr lang="en-US" altLang="zh-TW" dirty="0" err="1"/>
              <a:t>n”,max</a:t>
            </a:r>
            <a:r>
              <a:rPr lang="en-US" altLang="zh-TW" dirty="0"/>
              <a:t>);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>
                <a:solidFill>
                  <a:srgbClr val="0070C0"/>
                </a:solidFill>
              </a:rPr>
              <a:t>max=0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表示找不到分組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E13571-46E0-4397-8A00-798F1662A901}"/>
              </a:ext>
            </a:extLst>
          </p:cNvPr>
          <p:cNvSpPr txBox="1"/>
          <p:nvPr/>
        </p:nvSpPr>
        <p:spPr>
          <a:xfrm>
            <a:off x="10131143" y="22436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11218 Code (2/2)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59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419100" y="1237187"/>
            <a:ext cx="107590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ea typeface="標楷體" panose="03000509000000000000" pitchFamily="65" charset="-120"/>
              </a:rPr>
              <a:t>KTV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唱歌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最近有一首三人合唱的歌很流行，你與朋友共九個人一同到</a:t>
            </a:r>
            <a:r>
              <a:rPr lang="en-US" altLang="zh-TW" sz="2800" dirty="0">
                <a:ea typeface="標楷體" panose="03000509000000000000" pitchFamily="65" charset="-120"/>
              </a:rPr>
              <a:t>KTV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歡唱，你們決定一人只能唱一次，也就是將九個人分成三組，一組三人，每人剛好都被分派到一個組別。</a:t>
            </a:r>
            <a:b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但是有些人並不喜歡與另一些人搭檔，而有些組合的效果並不好聽，所以我們對所有可能的三人組合打分數，請找出</a:t>
            </a:r>
            <a:r>
              <a:rPr lang="en-US" altLang="zh-TW" sz="2800" dirty="0">
                <a:ea typeface="標楷體" panose="03000509000000000000" pitchFamily="65" charset="-120"/>
              </a:rPr>
              <a:t>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分組分數總和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即給定可能的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/>
              <a:t>(0 &lt; n &lt; 81)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個組合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三人組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從中找出最佳組合使得</a:t>
            </a:r>
            <a:r>
              <a:rPr lang="en-US" altLang="zh-TW" sz="2800" dirty="0">
                <a:ea typeface="標楷體" panose="03000509000000000000" pitchFamily="65" charset="-120"/>
              </a:rPr>
              <a:t>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組得分總和最大值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如果找不到分組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0458"/>
            <a:ext cx="11353800" cy="108748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11218 KTV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F17B-004F-43E4-A5A4-F5EECA09F8CE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31C35D-D7D1-4816-A816-2443F838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52-4808-4BCB-9BD0-4110941EBFC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4F9310-82B7-4AD4-9610-77351717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000D69-725F-4F8A-812C-641B9855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FACA3D-6C0D-4F25-A61E-55A97185C184}"/>
              </a:ext>
            </a:extLst>
          </p:cNvPr>
          <p:cNvSpPr txBox="1"/>
          <p:nvPr/>
        </p:nvSpPr>
        <p:spPr>
          <a:xfrm>
            <a:off x="2463800" y="25360"/>
            <a:ext cx="2159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5 7 8 8267</a:t>
            </a:r>
            <a:endParaRPr lang="zh-TW" altLang="zh-TW" sz="2000" dirty="0"/>
          </a:p>
          <a:p>
            <a:r>
              <a:rPr lang="en-US" altLang="zh-TW" sz="2000" dirty="0"/>
              <a:t>5 6 7 3416</a:t>
            </a:r>
            <a:endParaRPr lang="zh-TW" altLang="zh-TW" sz="2000" dirty="0"/>
          </a:p>
          <a:p>
            <a:r>
              <a:rPr lang="en-US" altLang="zh-TW" sz="2000" dirty="0"/>
              <a:t>4 5 7 9059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4 6 8 233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2 7 9 4116</a:t>
            </a:r>
            <a:endParaRPr lang="zh-TW" altLang="zh-TW" sz="2000" dirty="0"/>
          </a:p>
          <a:p>
            <a:r>
              <a:rPr lang="en-US" altLang="zh-TW" sz="2000" dirty="0"/>
              <a:t>7 8 9 9730</a:t>
            </a:r>
            <a:endParaRPr lang="zh-TW" altLang="zh-TW" sz="2000" dirty="0"/>
          </a:p>
          <a:p>
            <a:r>
              <a:rPr lang="en-US" altLang="zh-TW" sz="2000" dirty="0"/>
              <a:t>5 7 9 5958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1 7 9 2477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2 3 7 4890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1 7 8 2715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1 4 5 6777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2 6 8 5950</a:t>
            </a:r>
            <a:endParaRPr lang="zh-TW" altLang="zh-TW" sz="2000" dirty="0"/>
          </a:p>
          <a:p>
            <a:r>
              <a:rPr lang="en-US" altLang="zh-TW" sz="2000" dirty="0"/>
              <a:t>5 8 9 9049</a:t>
            </a:r>
            <a:endParaRPr lang="zh-TW" altLang="zh-TW" sz="2000" dirty="0"/>
          </a:p>
          <a:p>
            <a:r>
              <a:rPr lang="en-US" altLang="zh-TW" sz="2000" dirty="0"/>
              <a:t>2 5 8 6412</a:t>
            </a:r>
            <a:endParaRPr lang="zh-TW" altLang="zh-TW" sz="2000" dirty="0"/>
          </a:p>
          <a:p>
            <a:r>
              <a:rPr lang="en-US" altLang="zh-TW" sz="2000" dirty="0"/>
              <a:t>3 8 9 9749</a:t>
            </a:r>
            <a:endParaRPr lang="zh-TW" altLang="zh-TW" sz="2000" dirty="0"/>
          </a:p>
          <a:p>
            <a:r>
              <a:rPr lang="en-US" altLang="zh-TW" sz="2000" dirty="0"/>
              <a:t>4 5 6 1451</a:t>
            </a:r>
            <a:endParaRPr lang="zh-TW" altLang="zh-TW" sz="2000" dirty="0"/>
          </a:p>
          <a:p>
            <a:r>
              <a:rPr lang="en-US" altLang="zh-TW" sz="2000" dirty="0"/>
              <a:t>1 8 9 6447</a:t>
            </a:r>
            <a:endParaRPr lang="zh-TW" altLang="zh-TW" sz="2000" dirty="0"/>
          </a:p>
          <a:p>
            <a:r>
              <a:rPr lang="en-US" altLang="zh-TW" sz="2000" dirty="0"/>
              <a:t>6 7 8 9292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6 8 9 9244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2 3 5 4987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2 8 9 5617</a:t>
            </a:r>
            <a:endParaRPr lang="zh-TW" altLang="zh-TW" sz="2000" dirty="0"/>
          </a:p>
          <a:p>
            <a:r>
              <a:rPr lang="en-US" altLang="zh-TW" dirty="0"/>
              <a:t>4 8 9 1143</a:t>
            </a:r>
            <a:endParaRPr lang="zh-TW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BB52EC-FD3F-4D5D-BAA9-9FB6DBB2201B}"/>
              </a:ext>
            </a:extLst>
          </p:cNvPr>
          <p:cNvSpPr txBox="1"/>
          <p:nvPr/>
        </p:nvSpPr>
        <p:spPr>
          <a:xfrm>
            <a:off x="4287348" y="740519"/>
            <a:ext cx="253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人可能的分組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728A9F-D34B-4255-BFFB-1C6368316041}"/>
              </a:ext>
            </a:extLst>
          </p:cNvPr>
          <p:cNvSpPr txBox="1"/>
          <p:nvPr/>
        </p:nvSpPr>
        <p:spPr>
          <a:xfrm>
            <a:off x="6715846" y="1854409"/>
            <a:ext cx="312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總得分</a:t>
            </a:r>
            <a:r>
              <a:rPr lang="en-US" altLang="zh-TW" sz="2400" dirty="0"/>
              <a:t>=233+2477+4987=7697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02796A-CB2B-483B-97DA-04E99AC1F115}"/>
              </a:ext>
            </a:extLst>
          </p:cNvPr>
          <p:cNvSpPr txBox="1"/>
          <p:nvPr/>
        </p:nvSpPr>
        <p:spPr>
          <a:xfrm>
            <a:off x="6730936" y="4391100"/>
            <a:ext cx="3929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總得分</a:t>
            </a:r>
            <a:r>
              <a:rPr lang="en-US" altLang="zh-TW" sz="2400" dirty="0"/>
              <a:t>=4890+6777+9244=20911</a:t>
            </a:r>
            <a:endParaRPr lang="zh-TW" altLang="en-US" sz="24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BA13E5A-2D45-4F6F-B73F-AB8EC725510D}"/>
              </a:ext>
            </a:extLst>
          </p:cNvPr>
          <p:cNvGrpSpPr/>
          <p:nvPr/>
        </p:nvGrpSpPr>
        <p:grpSpPr>
          <a:xfrm>
            <a:off x="4279773" y="1402049"/>
            <a:ext cx="2165053" cy="1807202"/>
            <a:chOff x="3466973" y="1402049"/>
            <a:chExt cx="2165053" cy="180720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176A31F-760C-4410-9DCF-4ECDEE086EE0}"/>
                </a:ext>
              </a:extLst>
            </p:cNvPr>
            <p:cNvSpPr txBox="1"/>
            <p:nvPr/>
          </p:nvSpPr>
          <p:spPr>
            <a:xfrm>
              <a:off x="3473026" y="1824256"/>
              <a:ext cx="2159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4 6 8  </a:t>
              </a:r>
              <a:r>
                <a:rPr lang="en-US" altLang="zh-TW" sz="2800" dirty="0"/>
                <a:t>233</a:t>
              </a:r>
              <a:endParaRPr lang="zh-TW" altLang="zh-TW" sz="2800" dirty="0"/>
            </a:p>
            <a:p>
              <a:r>
                <a:rPr lang="en-US" altLang="zh-TW" sz="2800" dirty="0">
                  <a:solidFill>
                    <a:srgbClr val="FF0000"/>
                  </a:solidFill>
                </a:rPr>
                <a:t>1 7 9  </a:t>
              </a:r>
              <a:r>
                <a:rPr lang="en-US" altLang="zh-TW" sz="2800" dirty="0"/>
                <a:t>2477</a:t>
              </a:r>
              <a:endParaRPr lang="zh-TW" altLang="zh-TW" sz="2800" dirty="0"/>
            </a:p>
            <a:p>
              <a:r>
                <a:rPr lang="en-US" altLang="zh-TW" sz="2800" dirty="0">
                  <a:solidFill>
                    <a:srgbClr val="FF0000"/>
                  </a:solidFill>
                </a:rPr>
                <a:t>2 3 5  </a:t>
              </a:r>
              <a:r>
                <a:rPr lang="en-US" altLang="zh-TW" sz="2800" dirty="0"/>
                <a:t>4987</a:t>
              </a:r>
              <a:endParaRPr lang="zh-TW" altLang="zh-TW" sz="2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3ED173C-1C41-4BDB-856B-11A455D243AE}"/>
                </a:ext>
              </a:extLst>
            </p:cNvPr>
            <p:cNvSpPr txBox="1"/>
            <p:nvPr/>
          </p:nvSpPr>
          <p:spPr>
            <a:xfrm>
              <a:off x="3466973" y="1402049"/>
              <a:ext cx="1580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分組一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C23D829-9F22-45E5-80C0-241D22EC7F45}"/>
              </a:ext>
            </a:extLst>
          </p:cNvPr>
          <p:cNvGrpSpPr/>
          <p:nvPr/>
        </p:nvGrpSpPr>
        <p:grpSpPr>
          <a:xfrm>
            <a:off x="4287348" y="3736849"/>
            <a:ext cx="1798087" cy="1830567"/>
            <a:chOff x="6950189" y="1362591"/>
            <a:chExt cx="1798087" cy="183056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299167E-2819-4F7A-8C64-C763EEEC884C}"/>
                </a:ext>
              </a:extLst>
            </p:cNvPr>
            <p:cNvSpPr txBox="1"/>
            <p:nvPr/>
          </p:nvSpPr>
          <p:spPr>
            <a:xfrm>
              <a:off x="6950189" y="1808163"/>
              <a:ext cx="17980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2 3 7  </a:t>
              </a:r>
              <a:r>
                <a:rPr lang="en-US" altLang="zh-TW" sz="2800" dirty="0"/>
                <a:t>4890</a:t>
              </a:r>
              <a:endParaRPr lang="zh-TW" altLang="zh-TW" sz="2800" dirty="0"/>
            </a:p>
            <a:p>
              <a:r>
                <a:rPr lang="en-US" altLang="zh-TW" sz="2800" dirty="0">
                  <a:solidFill>
                    <a:srgbClr val="0070C0"/>
                  </a:solidFill>
                </a:rPr>
                <a:t>1 4 5  </a:t>
              </a:r>
              <a:r>
                <a:rPr lang="en-US" altLang="zh-TW" sz="2800" dirty="0"/>
                <a:t>6777</a:t>
              </a:r>
              <a:endParaRPr lang="zh-TW" altLang="zh-TW" sz="2800" dirty="0"/>
            </a:p>
            <a:p>
              <a:r>
                <a:rPr lang="en-US" altLang="zh-TW" sz="2800" dirty="0">
                  <a:solidFill>
                    <a:srgbClr val="0070C0"/>
                  </a:solidFill>
                </a:rPr>
                <a:t>6 8 9  </a:t>
              </a:r>
              <a:r>
                <a:rPr lang="en-US" altLang="zh-TW" sz="2800" dirty="0"/>
                <a:t>9244</a:t>
              </a:r>
              <a:endParaRPr lang="zh-TW" altLang="zh-TW" sz="2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99C351-7245-4A80-8AA5-B0356FA6BC64}"/>
                </a:ext>
              </a:extLst>
            </p:cNvPr>
            <p:cNvSpPr txBox="1"/>
            <p:nvPr/>
          </p:nvSpPr>
          <p:spPr>
            <a:xfrm>
              <a:off x="6950189" y="1362591"/>
              <a:ext cx="1203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分組二</a:t>
              </a: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43FEE15-2E64-4ABE-8BE0-8BC2CCEC646B}"/>
              </a:ext>
            </a:extLst>
          </p:cNvPr>
          <p:cNvCxnSpPr/>
          <p:nvPr/>
        </p:nvCxnSpPr>
        <p:spPr>
          <a:xfrm>
            <a:off x="3549561" y="1152659"/>
            <a:ext cx="737787" cy="897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395C777-036D-4988-A279-8245D8A9650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56413" y="2326928"/>
            <a:ext cx="629413" cy="189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C46442B-32F8-45CC-AB8C-358764B93EA0}"/>
              </a:ext>
            </a:extLst>
          </p:cNvPr>
          <p:cNvCxnSpPr>
            <a:cxnSpLocks/>
          </p:cNvCxnSpPr>
          <p:nvPr/>
        </p:nvCxnSpPr>
        <p:spPr>
          <a:xfrm flipV="1">
            <a:off x="3656413" y="3097369"/>
            <a:ext cx="724790" cy="2933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26170B2-9A68-4F8C-9FD7-2F7BCD962743}"/>
              </a:ext>
            </a:extLst>
          </p:cNvPr>
          <p:cNvCxnSpPr>
            <a:cxnSpLocks/>
          </p:cNvCxnSpPr>
          <p:nvPr/>
        </p:nvCxnSpPr>
        <p:spPr>
          <a:xfrm>
            <a:off x="3650210" y="2665980"/>
            <a:ext cx="717997" cy="167526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C309B4C-1F73-4928-B9B3-97F1E36F1638}"/>
              </a:ext>
            </a:extLst>
          </p:cNvPr>
          <p:cNvCxnSpPr>
            <a:cxnSpLocks/>
          </p:cNvCxnSpPr>
          <p:nvPr/>
        </p:nvCxnSpPr>
        <p:spPr>
          <a:xfrm>
            <a:off x="3666603" y="3286945"/>
            <a:ext cx="727597" cy="14905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0FA55A5-4E5A-4F88-A639-9AE982288FD7}"/>
              </a:ext>
            </a:extLst>
          </p:cNvPr>
          <p:cNvCxnSpPr>
            <a:cxnSpLocks/>
          </p:cNvCxnSpPr>
          <p:nvPr/>
        </p:nvCxnSpPr>
        <p:spPr>
          <a:xfrm flipV="1">
            <a:off x="3660342" y="5290416"/>
            <a:ext cx="627006" cy="3789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39A2A12-51A3-4FC7-935E-F8D770BFF66E}"/>
              </a:ext>
            </a:extLst>
          </p:cNvPr>
          <p:cNvSpPr txBox="1"/>
          <p:nvPr/>
        </p:nvSpPr>
        <p:spPr>
          <a:xfrm>
            <a:off x="7028664" y="3286945"/>
            <a:ext cx="532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最高總得分</a:t>
            </a:r>
            <a:r>
              <a:rPr lang="en-US" altLang="zh-TW" sz="2400" dirty="0"/>
              <a:t>=</a:t>
            </a:r>
            <a:r>
              <a:rPr lang="en-US" altLang="zh-TW" sz="2400" dirty="0">
                <a:solidFill>
                  <a:srgbClr val="FF0000"/>
                </a:solidFill>
              </a:rPr>
              <a:t>max</a:t>
            </a:r>
            <a:r>
              <a:rPr lang="en-US" altLang="zh-TW" sz="2400" dirty="0"/>
              <a:t> (7697, 20911)= </a:t>
            </a:r>
            <a:r>
              <a:rPr lang="en-US" altLang="zh-TW" sz="2400" dirty="0">
                <a:solidFill>
                  <a:srgbClr val="FF0000"/>
                </a:solidFill>
              </a:rPr>
              <a:t>20911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4F511D4B-0CEF-4F6E-B70E-A9571E47E8B0}"/>
              </a:ext>
            </a:extLst>
          </p:cNvPr>
          <p:cNvSpPr/>
          <p:nvPr/>
        </p:nvSpPr>
        <p:spPr>
          <a:xfrm>
            <a:off x="7863114" y="2753289"/>
            <a:ext cx="727223" cy="53365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EB3B29CE-F55C-44AD-879C-F4B0A78168F1}"/>
              </a:ext>
            </a:extLst>
          </p:cNvPr>
          <p:cNvSpPr/>
          <p:nvPr/>
        </p:nvSpPr>
        <p:spPr>
          <a:xfrm rot="10800000">
            <a:off x="7863113" y="3790331"/>
            <a:ext cx="727223" cy="53365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92971AF-6E51-4016-8239-3FF5D9A07E65}"/>
              </a:ext>
            </a:extLst>
          </p:cNvPr>
          <p:cNvSpPr txBox="1"/>
          <p:nvPr/>
        </p:nvSpPr>
        <p:spPr>
          <a:xfrm>
            <a:off x="153682" y="155744"/>
            <a:ext cx="16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Example</a:t>
            </a:r>
            <a:endParaRPr lang="zh-TW" altLang="en-US" sz="3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B41CCE3-D7BA-4C24-81CC-6878D93D1DA8}"/>
              </a:ext>
            </a:extLst>
          </p:cNvPr>
          <p:cNvSpPr txBox="1"/>
          <p:nvPr/>
        </p:nvSpPr>
        <p:spPr>
          <a:xfrm>
            <a:off x="23741" y="2578748"/>
            <a:ext cx="2088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種可能的三人組合與分數 </a:t>
            </a:r>
            <a:r>
              <a:rPr lang="en-US" altLang="zh-TW" sz="2400" dirty="0"/>
              <a:t>(a, b, c, s)</a:t>
            </a:r>
            <a:endParaRPr lang="zh-TW" altLang="en-US" sz="2400" dirty="0"/>
          </a:p>
        </p:txBody>
      </p:sp>
      <p:sp>
        <p:nvSpPr>
          <p:cNvPr id="37" name="左大括弧 36">
            <a:extLst>
              <a:ext uri="{FF2B5EF4-FFF2-40B4-BE49-F238E27FC236}">
                <a16:creationId xmlns:a16="http://schemas.microsoft.com/office/drawing/2014/main" id="{95E339E8-39BD-405E-BB44-1D7B5BF4B317}"/>
              </a:ext>
            </a:extLst>
          </p:cNvPr>
          <p:cNvSpPr/>
          <p:nvPr/>
        </p:nvSpPr>
        <p:spPr>
          <a:xfrm>
            <a:off x="1878749" y="180172"/>
            <a:ext cx="608565" cy="6565731"/>
          </a:xfrm>
          <a:prstGeom prst="leftBrace">
            <a:avLst>
              <a:gd name="adj1" fmla="val 40909"/>
              <a:gd name="adj2" fmla="val 4970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991CB02-79B3-47FA-8B6E-045975E03754}"/>
              </a:ext>
            </a:extLst>
          </p:cNvPr>
          <p:cNvSpPr txBox="1"/>
          <p:nvPr/>
        </p:nvSpPr>
        <p:spPr>
          <a:xfrm>
            <a:off x="-35769" y="3820287"/>
            <a:ext cx="2347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en-US" altLang="zh-TW" sz="2400" dirty="0" err="1"/>
              <a:t>a,b,c</a:t>
            </a:r>
            <a:r>
              <a:rPr lang="en-US" altLang="zh-TW" sz="2400" dirty="0"/>
              <a:t>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組員編號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s: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51C874-699B-4D22-8B5E-C92683BB0C9B}"/>
              </a:ext>
            </a:extLst>
          </p:cNvPr>
          <p:cNvSpPr/>
          <p:nvPr/>
        </p:nvSpPr>
        <p:spPr>
          <a:xfrm>
            <a:off x="5207851" y="4182421"/>
            <a:ext cx="938034" cy="13849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5A6416-3C16-451B-B4C3-5215D5130ED7}"/>
              </a:ext>
            </a:extLst>
          </p:cNvPr>
          <p:cNvSpPr/>
          <p:nvPr/>
        </p:nvSpPr>
        <p:spPr>
          <a:xfrm>
            <a:off x="5202656" y="1808164"/>
            <a:ext cx="838431" cy="1401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4AB555FE-93A4-472F-A58A-0D30B2FF62AB}"/>
              </a:ext>
            </a:extLst>
          </p:cNvPr>
          <p:cNvSpPr/>
          <p:nvPr/>
        </p:nvSpPr>
        <p:spPr>
          <a:xfrm>
            <a:off x="6294700" y="1917343"/>
            <a:ext cx="300251" cy="9575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7AC0E5FA-DB97-496A-8A29-28FEAAB36224}"/>
              </a:ext>
            </a:extLst>
          </p:cNvPr>
          <p:cNvSpPr/>
          <p:nvPr/>
        </p:nvSpPr>
        <p:spPr>
          <a:xfrm>
            <a:off x="6294700" y="4323987"/>
            <a:ext cx="300251" cy="9575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859F44-B294-4645-95CE-6199E7593A7B}"/>
              </a:ext>
            </a:extLst>
          </p:cNvPr>
          <p:cNvSpPr txBox="1"/>
          <p:nvPr/>
        </p:nvSpPr>
        <p:spPr>
          <a:xfrm>
            <a:off x="5572071" y="19874"/>
            <a:ext cx="373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(9</a:t>
            </a:r>
            <a:r>
              <a:rPr lang="zh-TW" altLang="en-US" sz="2400" dirty="0">
                <a:ea typeface="標楷體" panose="03000509000000000000" pitchFamily="65" charset="-120"/>
              </a:rPr>
              <a:t>人編號分別為</a:t>
            </a:r>
            <a:r>
              <a:rPr lang="en-US" altLang="zh-TW" sz="2400" dirty="0">
                <a:ea typeface="標楷體" panose="03000509000000000000" pitchFamily="65" charset="-120"/>
              </a:rPr>
              <a:t>1, 2, 3, …,9)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78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E6D80A47-2D63-4AED-98EB-3B255908510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58938" y="-44454"/>
            <a:ext cx="310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8967410" y="1390785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205018" y="563979"/>
            <a:ext cx="2339745" cy="5016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</a:p>
          <a:p>
            <a:r>
              <a:rPr lang="en-US" altLang="zh-TW" sz="3200" dirty="0"/>
              <a:t>1 2 3 1</a:t>
            </a:r>
          </a:p>
          <a:p>
            <a:r>
              <a:rPr lang="en-US" altLang="zh-TW" sz="3200" dirty="0"/>
              <a:t>4 5 6 2</a:t>
            </a:r>
          </a:p>
          <a:p>
            <a:r>
              <a:rPr lang="en-US" altLang="zh-TW" sz="3200" dirty="0"/>
              <a:t>7 8 9 3</a:t>
            </a:r>
          </a:p>
          <a:p>
            <a:r>
              <a:rPr lang="en-US" altLang="zh-TW" sz="3200" dirty="0"/>
              <a:t>4</a:t>
            </a:r>
          </a:p>
          <a:p>
            <a:r>
              <a:rPr lang="en-US" altLang="zh-TW" sz="3200" dirty="0"/>
              <a:t>1 2 3 1</a:t>
            </a:r>
          </a:p>
          <a:p>
            <a:r>
              <a:rPr lang="en-US" altLang="zh-TW" sz="3200" dirty="0"/>
              <a:t>1 4 5 2</a:t>
            </a:r>
          </a:p>
          <a:p>
            <a:r>
              <a:rPr lang="en-US" altLang="zh-TW" sz="3200" dirty="0"/>
              <a:t>1 6 7 3</a:t>
            </a:r>
          </a:p>
          <a:p>
            <a:r>
              <a:rPr lang="en-US" altLang="zh-TW" sz="3200" dirty="0"/>
              <a:t>1 8 9 4</a:t>
            </a:r>
          </a:p>
          <a:p>
            <a:r>
              <a:rPr lang="en-US" altLang="zh-TW" sz="3200" dirty="0"/>
              <a:t>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9148653" y="1991705"/>
            <a:ext cx="2743200" cy="10772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Case 1: 6</a:t>
            </a:r>
          </a:p>
          <a:p>
            <a:r>
              <a:rPr lang="en-US" altLang="zh-TW" sz="3200"/>
              <a:t>Case 2: -1</a:t>
            </a:r>
            <a:endParaRPr lang="en-US" altLang="zh-TW" sz="3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370F606-0F6E-49C9-9338-B5FDD8185E2F}"/>
              </a:ext>
            </a:extLst>
          </p:cNvPr>
          <p:cNvCxnSpPr>
            <a:cxnSpLocks/>
          </p:cNvCxnSpPr>
          <p:nvPr/>
        </p:nvCxnSpPr>
        <p:spPr>
          <a:xfrm>
            <a:off x="2367280" y="2290696"/>
            <a:ext cx="67813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250BECD-2AD3-4C99-A68A-3D8FD5D89A25}"/>
              </a:ext>
            </a:extLst>
          </p:cNvPr>
          <p:cNvSpPr txBox="1"/>
          <p:nvPr/>
        </p:nvSpPr>
        <p:spPr>
          <a:xfrm>
            <a:off x="7158095" y="1846906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FC08D3-C6BD-447D-9A12-D95AB38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UVa</a:t>
            </a:r>
            <a:r>
              <a:rPr lang="en-US" altLang="zh-TW" dirty="0"/>
              <a:t> 11218 KTV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7B7564F-356B-4260-B328-80A51E84DEBB}"/>
              </a:ext>
            </a:extLst>
          </p:cNvPr>
          <p:cNvSpPr txBox="1"/>
          <p:nvPr/>
        </p:nvSpPr>
        <p:spPr>
          <a:xfrm>
            <a:off x="1060845" y="619751"/>
            <a:ext cx="219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n (3</a:t>
            </a:r>
            <a:r>
              <a:rPr lang="zh-TW" altLang="en-US" sz="2400" dirty="0">
                <a:ea typeface="標楷體" panose="03000509000000000000" pitchFamily="65" charset="-120"/>
              </a:rPr>
              <a:t>人組數目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27BE17A-7412-484D-8A02-5EE112482179}"/>
              </a:ext>
            </a:extLst>
          </p:cNvPr>
          <p:cNvCxnSpPr>
            <a:cxnSpLocks/>
          </p:cNvCxnSpPr>
          <p:nvPr/>
        </p:nvCxnSpPr>
        <p:spPr>
          <a:xfrm flipH="1">
            <a:off x="612023" y="850581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2A12445-AF4C-4DC8-BE96-9B24B0F8DAC5}"/>
              </a:ext>
            </a:extLst>
          </p:cNvPr>
          <p:cNvCxnSpPr>
            <a:cxnSpLocks/>
          </p:cNvCxnSpPr>
          <p:nvPr/>
        </p:nvCxnSpPr>
        <p:spPr>
          <a:xfrm>
            <a:off x="2367280" y="2797856"/>
            <a:ext cx="67813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7AA8CB0-1825-4637-A77B-07665805811D}"/>
              </a:ext>
            </a:extLst>
          </p:cNvPr>
          <p:cNvSpPr txBox="1"/>
          <p:nvPr/>
        </p:nvSpPr>
        <p:spPr>
          <a:xfrm>
            <a:off x="7158121" y="2370126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#2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64B37A-22F5-4230-9A4F-BCEDD84F99B5}"/>
              </a:ext>
            </a:extLst>
          </p:cNvPr>
          <p:cNvSpPr txBox="1"/>
          <p:nvPr/>
        </p:nvSpPr>
        <p:spPr>
          <a:xfrm>
            <a:off x="1037234" y="5016748"/>
            <a:ext cx="142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265C639-0B70-40E4-A340-5C7955B99F81}"/>
              </a:ext>
            </a:extLst>
          </p:cNvPr>
          <p:cNvCxnSpPr>
            <a:cxnSpLocks/>
          </p:cNvCxnSpPr>
          <p:nvPr/>
        </p:nvCxnSpPr>
        <p:spPr>
          <a:xfrm flipH="1">
            <a:off x="588412" y="5247578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6C3C3D8-FE25-4DBA-A350-E0D4D47242B6}"/>
              </a:ext>
            </a:extLst>
          </p:cNvPr>
          <p:cNvSpPr/>
          <p:nvPr/>
        </p:nvSpPr>
        <p:spPr>
          <a:xfrm>
            <a:off x="300147" y="690880"/>
            <a:ext cx="2067133" cy="1879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EEFF92-C6C0-490B-AD91-6F798A160496}"/>
              </a:ext>
            </a:extLst>
          </p:cNvPr>
          <p:cNvSpPr/>
          <p:nvPr/>
        </p:nvSpPr>
        <p:spPr>
          <a:xfrm>
            <a:off x="300147" y="2631736"/>
            <a:ext cx="2067133" cy="238499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E78FE8-2D14-4151-B295-5BC6E0E10E34}"/>
              </a:ext>
            </a:extLst>
          </p:cNvPr>
          <p:cNvSpPr/>
          <p:nvPr/>
        </p:nvSpPr>
        <p:spPr>
          <a:xfrm>
            <a:off x="238441" y="5648254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(0 &lt; n &lt; 81)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65755F-2546-4F65-8910-D83573581E65}"/>
              </a:ext>
            </a:extLst>
          </p:cNvPr>
          <p:cNvSpPr/>
          <p:nvPr/>
        </p:nvSpPr>
        <p:spPr>
          <a:xfrm>
            <a:off x="3829826" y="3734161"/>
            <a:ext cx="18261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1</a:t>
            </a:r>
            <a:r>
              <a:rPr lang="zh-TW" altLang="en-US" sz="3200" dirty="0"/>
              <a:t> </a:t>
            </a:r>
            <a:r>
              <a:rPr lang="en-US" altLang="zh-TW" sz="3200" dirty="0"/>
              <a:t> 2 </a:t>
            </a:r>
            <a:r>
              <a:rPr lang="zh-TW" altLang="en-US" sz="3200" dirty="0"/>
              <a:t> </a:t>
            </a:r>
            <a:r>
              <a:rPr lang="en-US" altLang="zh-TW" sz="3200" dirty="0"/>
              <a:t>3 </a:t>
            </a:r>
            <a:r>
              <a:rPr lang="zh-TW" altLang="en-US" sz="3200" dirty="0"/>
              <a:t> </a:t>
            </a:r>
            <a:r>
              <a:rPr lang="en-US" altLang="zh-TW" sz="3200" dirty="0"/>
              <a:t>1</a:t>
            </a:r>
          </a:p>
          <a:p>
            <a:r>
              <a:rPr lang="en-US" altLang="zh-TW" sz="3200" dirty="0"/>
              <a:t>4 </a:t>
            </a:r>
            <a:r>
              <a:rPr lang="zh-TW" altLang="en-US" sz="3200" dirty="0"/>
              <a:t> </a:t>
            </a:r>
            <a:r>
              <a:rPr lang="en-US" altLang="zh-TW" sz="3200" dirty="0"/>
              <a:t>5 </a:t>
            </a:r>
            <a:r>
              <a:rPr lang="zh-TW" altLang="en-US" sz="3200" dirty="0"/>
              <a:t> </a:t>
            </a:r>
            <a:r>
              <a:rPr lang="en-US" altLang="zh-TW" sz="3200" dirty="0"/>
              <a:t>6 </a:t>
            </a:r>
            <a:r>
              <a:rPr lang="zh-TW" altLang="en-US" sz="3200" dirty="0"/>
              <a:t> </a:t>
            </a:r>
            <a:r>
              <a:rPr lang="en-US" altLang="zh-TW" sz="3200" dirty="0"/>
              <a:t>2</a:t>
            </a:r>
          </a:p>
          <a:p>
            <a:r>
              <a:rPr lang="en-US" altLang="zh-TW" sz="3200" dirty="0"/>
              <a:t>7 </a:t>
            </a:r>
            <a:r>
              <a:rPr lang="zh-TW" altLang="en-US" sz="3200" dirty="0"/>
              <a:t> </a:t>
            </a:r>
            <a:r>
              <a:rPr lang="en-US" altLang="zh-TW" sz="3200" dirty="0"/>
              <a:t>8 </a:t>
            </a:r>
            <a:r>
              <a:rPr lang="zh-TW" altLang="en-US" sz="3200" dirty="0"/>
              <a:t> </a:t>
            </a:r>
            <a:r>
              <a:rPr lang="en-US" altLang="zh-TW" sz="3200" dirty="0"/>
              <a:t>9 </a:t>
            </a:r>
            <a:r>
              <a:rPr lang="zh-TW" altLang="en-US" sz="3200" dirty="0"/>
              <a:t> </a:t>
            </a:r>
            <a:r>
              <a:rPr lang="en-US" altLang="zh-TW" sz="3200" dirty="0"/>
              <a:t>3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76ED41-30D2-4F47-BBA1-A9B5289DF027}"/>
              </a:ext>
            </a:extLst>
          </p:cNvPr>
          <p:cNvSpPr txBox="1"/>
          <p:nvPr/>
        </p:nvSpPr>
        <p:spPr>
          <a:xfrm>
            <a:off x="3685363" y="3057458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CDF5EB-45C4-4D4F-8210-D1F452D2A023}"/>
              </a:ext>
            </a:extLst>
          </p:cNvPr>
          <p:cNvSpPr/>
          <p:nvPr/>
        </p:nvSpPr>
        <p:spPr>
          <a:xfrm>
            <a:off x="5048108" y="3734161"/>
            <a:ext cx="336812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F1B3DC-C760-4142-8422-25C9B0890EF3}"/>
              </a:ext>
            </a:extLst>
          </p:cNvPr>
          <p:cNvSpPr txBox="1"/>
          <p:nvPr/>
        </p:nvSpPr>
        <p:spPr>
          <a:xfrm>
            <a:off x="3752373" y="5577671"/>
            <a:ext cx="249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總得分</a:t>
            </a:r>
            <a:r>
              <a:rPr lang="en-US" altLang="zh-TW" sz="2400" dirty="0"/>
              <a:t>=1+2+3=6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4C36B41-898D-4828-A6FE-D23E58D2AD1D}"/>
              </a:ext>
            </a:extLst>
          </p:cNvPr>
          <p:cNvSpPr/>
          <p:nvPr/>
        </p:nvSpPr>
        <p:spPr>
          <a:xfrm>
            <a:off x="3829826" y="3826043"/>
            <a:ext cx="1134245" cy="404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586B80-8B17-4269-A181-05D4F8F1ACEF}"/>
              </a:ext>
            </a:extLst>
          </p:cNvPr>
          <p:cNvSpPr/>
          <p:nvPr/>
        </p:nvSpPr>
        <p:spPr>
          <a:xfrm>
            <a:off x="3829825" y="4306654"/>
            <a:ext cx="1134245" cy="404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32F6A37-5673-49EA-9476-139308B66E29}"/>
              </a:ext>
            </a:extLst>
          </p:cNvPr>
          <p:cNvSpPr/>
          <p:nvPr/>
        </p:nvSpPr>
        <p:spPr>
          <a:xfrm>
            <a:off x="3829826" y="4801308"/>
            <a:ext cx="1134245" cy="404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0633F23-66AE-4B32-BA61-F03C859BC617}"/>
              </a:ext>
            </a:extLst>
          </p:cNvPr>
          <p:cNvSpPr txBox="1"/>
          <p:nvPr/>
        </p:nvSpPr>
        <p:spPr>
          <a:xfrm>
            <a:off x="2726006" y="4322792"/>
            <a:ext cx="80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分組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679E609-9B03-46C4-B2BA-500FFEE900E7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 flipV="1">
            <a:off x="3532274" y="4028325"/>
            <a:ext cx="297552" cy="525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C67A81B-63FB-446F-9AE8-8B765EF13634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 flipV="1">
            <a:off x="3532274" y="4508936"/>
            <a:ext cx="297551" cy="4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44B7247-CED6-48D7-9316-B6D3EE90D6F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532274" y="4553625"/>
            <a:ext cx="297552" cy="449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78E3A71-C877-4E68-A30A-06A1D3E05C02}"/>
              </a:ext>
            </a:extLst>
          </p:cNvPr>
          <p:cNvSpPr txBox="1"/>
          <p:nvPr/>
        </p:nvSpPr>
        <p:spPr>
          <a:xfrm>
            <a:off x="6657560" y="3114871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#2</a:t>
            </a:r>
            <a:endParaRPr lang="zh-TW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D96ED7-1D08-4BED-9D5C-E34AAC562D3A}"/>
              </a:ext>
            </a:extLst>
          </p:cNvPr>
          <p:cNvSpPr/>
          <p:nvPr/>
        </p:nvSpPr>
        <p:spPr>
          <a:xfrm>
            <a:off x="6779384" y="3609745"/>
            <a:ext cx="19025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1 </a:t>
            </a:r>
            <a:r>
              <a:rPr lang="zh-TW" altLang="en-US" sz="3200" dirty="0"/>
              <a:t> </a:t>
            </a:r>
            <a:r>
              <a:rPr lang="en-US" altLang="zh-TW" sz="3200" dirty="0"/>
              <a:t>2 </a:t>
            </a:r>
            <a:r>
              <a:rPr lang="zh-TW" altLang="en-US" sz="3200" dirty="0"/>
              <a:t> </a:t>
            </a:r>
            <a:r>
              <a:rPr lang="en-US" altLang="zh-TW" sz="3200" dirty="0"/>
              <a:t>3 </a:t>
            </a:r>
            <a:r>
              <a:rPr lang="zh-TW" altLang="en-US" sz="3200" dirty="0"/>
              <a:t>  </a:t>
            </a:r>
            <a:r>
              <a:rPr lang="en-US" altLang="zh-TW" sz="3200" dirty="0"/>
              <a:t>1</a:t>
            </a:r>
          </a:p>
          <a:p>
            <a:r>
              <a:rPr lang="en-US" altLang="zh-TW" sz="3200" dirty="0"/>
              <a:t>1 </a:t>
            </a:r>
            <a:r>
              <a:rPr lang="zh-TW" altLang="en-US" sz="3200" dirty="0"/>
              <a:t> </a:t>
            </a:r>
            <a:r>
              <a:rPr lang="en-US" altLang="zh-TW" sz="3200" dirty="0"/>
              <a:t>4 </a:t>
            </a:r>
            <a:r>
              <a:rPr lang="zh-TW" altLang="en-US" sz="3200" dirty="0"/>
              <a:t> </a:t>
            </a:r>
            <a:r>
              <a:rPr lang="en-US" altLang="zh-TW" sz="3200" dirty="0"/>
              <a:t>5 </a:t>
            </a:r>
            <a:r>
              <a:rPr lang="zh-TW" altLang="en-US" sz="3200" dirty="0"/>
              <a:t>  </a:t>
            </a:r>
            <a:r>
              <a:rPr lang="en-US" altLang="zh-TW" sz="3200" dirty="0"/>
              <a:t>2</a:t>
            </a:r>
          </a:p>
          <a:p>
            <a:r>
              <a:rPr lang="en-US" altLang="zh-TW" sz="3200" dirty="0"/>
              <a:t>1 </a:t>
            </a:r>
            <a:r>
              <a:rPr lang="zh-TW" altLang="en-US" sz="3200" dirty="0"/>
              <a:t> </a:t>
            </a:r>
            <a:r>
              <a:rPr lang="en-US" altLang="zh-TW" sz="3200" dirty="0"/>
              <a:t>6 </a:t>
            </a:r>
            <a:r>
              <a:rPr lang="zh-TW" altLang="en-US" sz="3200" dirty="0"/>
              <a:t> </a:t>
            </a:r>
            <a:r>
              <a:rPr lang="en-US" altLang="zh-TW" sz="3200" dirty="0"/>
              <a:t>7 </a:t>
            </a:r>
            <a:r>
              <a:rPr lang="zh-TW" altLang="en-US" sz="3200" dirty="0"/>
              <a:t>  </a:t>
            </a:r>
            <a:r>
              <a:rPr lang="en-US" altLang="zh-TW" sz="3200" dirty="0"/>
              <a:t>3</a:t>
            </a:r>
          </a:p>
          <a:p>
            <a:r>
              <a:rPr lang="en-US" altLang="zh-TW" sz="3200" dirty="0"/>
              <a:t>1 </a:t>
            </a:r>
            <a:r>
              <a:rPr lang="zh-TW" altLang="en-US" sz="3200" dirty="0"/>
              <a:t> </a:t>
            </a:r>
            <a:r>
              <a:rPr lang="en-US" altLang="zh-TW" sz="3200" dirty="0"/>
              <a:t>8 </a:t>
            </a:r>
            <a:r>
              <a:rPr lang="zh-TW" altLang="en-US" sz="3200" dirty="0"/>
              <a:t> </a:t>
            </a:r>
            <a:r>
              <a:rPr lang="en-US" altLang="zh-TW" sz="3200" dirty="0"/>
              <a:t>9 </a:t>
            </a:r>
            <a:r>
              <a:rPr lang="zh-TW" altLang="en-US" sz="3200" dirty="0"/>
              <a:t>  </a:t>
            </a:r>
            <a:r>
              <a:rPr lang="en-US" altLang="zh-TW" sz="3200" dirty="0"/>
              <a:t>4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27C3A00-064F-4243-BF60-FE35A2092355}"/>
              </a:ext>
            </a:extLst>
          </p:cNvPr>
          <p:cNvSpPr txBox="1"/>
          <p:nvPr/>
        </p:nvSpPr>
        <p:spPr>
          <a:xfrm>
            <a:off x="6788860" y="5591747"/>
            <a:ext cx="288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不知</a:t>
            </a:r>
            <a:r>
              <a:rPr lang="en-US" altLang="zh-TW" sz="2400" dirty="0">
                <a:ea typeface="標楷體" panose="03000509000000000000" pitchFamily="65" charset="-120"/>
              </a:rPr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人要如何分組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EC3F6CA-0615-4C28-8BB8-515AC6185845}"/>
              </a:ext>
            </a:extLst>
          </p:cNvPr>
          <p:cNvSpPr txBox="1"/>
          <p:nvPr/>
        </p:nvSpPr>
        <p:spPr>
          <a:xfrm>
            <a:off x="1886463" y="1127604"/>
            <a:ext cx="373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ea typeface="標楷體" panose="03000509000000000000" pitchFamily="65" charset="-120"/>
              </a:rPr>
              <a:t>人組組員編號</a:t>
            </a:r>
            <a:r>
              <a:rPr lang="en-US" altLang="zh-TW" sz="2400" dirty="0"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ea typeface="標楷體" panose="03000509000000000000" pitchFamily="65" charset="-120"/>
              </a:rPr>
              <a:t>合唱得分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69F24CFF-31A6-459F-8658-894479D088CB}"/>
              </a:ext>
            </a:extLst>
          </p:cNvPr>
          <p:cNvCxnSpPr>
            <a:cxnSpLocks/>
          </p:cNvCxnSpPr>
          <p:nvPr/>
        </p:nvCxnSpPr>
        <p:spPr>
          <a:xfrm flipH="1">
            <a:off x="1437641" y="1358434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大括弧 40">
            <a:extLst>
              <a:ext uri="{FF2B5EF4-FFF2-40B4-BE49-F238E27FC236}">
                <a16:creationId xmlns:a16="http://schemas.microsoft.com/office/drawing/2014/main" id="{D9B63059-32F2-45FD-8475-D04429BFB379}"/>
              </a:ext>
            </a:extLst>
          </p:cNvPr>
          <p:cNvSpPr/>
          <p:nvPr/>
        </p:nvSpPr>
        <p:spPr>
          <a:xfrm>
            <a:off x="1551703" y="1209443"/>
            <a:ext cx="300898" cy="1197440"/>
          </a:xfrm>
          <a:prstGeom prst="rightBrace">
            <a:avLst>
              <a:gd name="adj1" fmla="val 644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0E6A3CC-DB3F-4E37-A3E6-8A2B54B4C7E0}"/>
              </a:ext>
            </a:extLst>
          </p:cNvPr>
          <p:cNvSpPr txBox="1"/>
          <p:nvPr/>
        </p:nvSpPr>
        <p:spPr>
          <a:xfrm>
            <a:off x="1983378" y="1546240"/>
            <a:ext cx="1431796" cy="4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n </a:t>
            </a:r>
            <a:r>
              <a:rPr lang="zh-TW" altLang="en-US" sz="2400" dirty="0">
                <a:ea typeface="標楷體" panose="03000509000000000000" pitchFamily="65" charset="-120"/>
              </a:rPr>
              <a:t>組資料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F7A6769-9F5D-4A35-AC9E-2A6B4F25190D}"/>
              </a:ext>
            </a:extLst>
          </p:cNvPr>
          <p:cNvSpPr txBox="1"/>
          <p:nvPr/>
        </p:nvSpPr>
        <p:spPr>
          <a:xfrm>
            <a:off x="6839317" y="5974907"/>
            <a:ext cx="137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ea typeface="標楷體" panose="03000509000000000000" pitchFamily="65" charset="-12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42AF0E2-6348-439B-B947-8CA6A2B24845}"/>
              </a:ext>
            </a:extLst>
          </p:cNvPr>
          <p:cNvSpPr txBox="1"/>
          <p:nvPr/>
        </p:nvSpPr>
        <p:spPr>
          <a:xfrm>
            <a:off x="3586998" y="149756"/>
            <a:ext cx="373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(9</a:t>
            </a:r>
            <a:r>
              <a:rPr lang="zh-TW" altLang="en-US" sz="2400" dirty="0">
                <a:ea typeface="標楷體" panose="03000509000000000000" pitchFamily="65" charset="-120"/>
              </a:rPr>
              <a:t>人編號分別為</a:t>
            </a:r>
            <a:r>
              <a:rPr lang="en-US" altLang="zh-TW" sz="2400" dirty="0">
                <a:ea typeface="標楷體" panose="03000509000000000000" pitchFamily="65" charset="-120"/>
              </a:rPr>
              <a:t>1, 2, 3, …,9)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F25745C-FFC9-4B18-95AC-168321B199A2}"/>
              </a:ext>
            </a:extLst>
          </p:cNvPr>
          <p:cNvCxnSpPr>
            <a:cxnSpLocks/>
          </p:cNvCxnSpPr>
          <p:nvPr/>
        </p:nvCxnSpPr>
        <p:spPr>
          <a:xfrm flipV="1">
            <a:off x="4999077" y="5329843"/>
            <a:ext cx="225212" cy="3291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376CDD7-FFB9-42AE-BBCD-BD928CCE0957}"/>
              </a:ext>
            </a:extLst>
          </p:cNvPr>
          <p:cNvSpPr txBox="1"/>
          <p:nvPr/>
        </p:nvSpPr>
        <p:spPr>
          <a:xfrm>
            <a:off x="9180140" y="305745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人分成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每組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人合唱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得分總和最大值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092200" y="112188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5108-26EA-4904-B1A1-923F93C6CA1E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AEC514-7E1B-42C3-9928-A06890D2F6C9}"/>
              </a:ext>
            </a:extLst>
          </p:cNvPr>
          <p:cNvSpPr txBox="1"/>
          <p:nvPr/>
        </p:nvSpPr>
        <p:spPr>
          <a:xfrm>
            <a:off x="1092200" y="2089474"/>
            <a:ext cx="109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沒有較好的方法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暴力法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檢驗每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組是否可以組成</a:t>
            </a:r>
            <a:r>
              <a:rPr lang="en-US" altLang="zh-TW" sz="2800" dirty="0">
                <a:ea typeface="標楷體" panose="03000509000000000000" pitchFamily="65" charset="-120"/>
              </a:rPr>
              <a:t>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人分組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但是要巧妙的挑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這樣讓暴力法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優雅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一點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省時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ea typeface="標楷體" panose="03000509000000000000" pitchFamily="65" charset="-120"/>
              </a:rPr>
              <a:t>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27D66A-8771-4D81-B6DD-7BD13BABB364}"/>
              </a:ext>
            </a:extLst>
          </p:cNvPr>
          <p:cNvSpPr txBox="1"/>
          <p:nvPr/>
        </p:nvSpPr>
        <p:spPr>
          <a:xfrm>
            <a:off x="1092201" y="3055865"/>
            <a:ext cx="929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如果用最粗躁暴力法要檢驗</a:t>
            </a:r>
            <a:r>
              <a:rPr lang="en-US" altLang="zh-TW" sz="2800" dirty="0">
                <a:ea typeface="標楷體" panose="03000509000000000000" pitchFamily="65" charset="-120"/>
              </a:rPr>
              <a:t>80x79x78=492,960</a:t>
            </a:r>
            <a:r>
              <a:rPr lang="zh-TW" altLang="en-US" sz="2800" dirty="0">
                <a:ea typeface="標楷體" panose="03000509000000000000" pitchFamily="65" charset="-120"/>
              </a:rPr>
              <a:t>組三人組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ea typeface="標楷體" panose="03000509000000000000" pitchFamily="65" charset="-120"/>
              </a:rPr>
              <a:t>由於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ea typeface="標楷體" panose="03000509000000000000" pitchFamily="65" charset="-120"/>
              </a:rPr>
              <a:t>最大值為</a:t>
            </a:r>
            <a:r>
              <a:rPr lang="en-US" altLang="zh-TW" sz="2800" dirty="0">
                <a:ea typeface="標楷體" panose="03000509000000000000" pitchFamily="65" charset="-120"/>
              </a:rPr>
              <a:t>80)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3F6CB-6E79-4FD9-907B-DE3FE556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52-4808-4BCB-9BD0-4110941EBFC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BBA853-5F5C-437B-940A-A516D1FE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88D92-16AA-416F-95C8-DE084C0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62F1D3-7EDB-4A89-A703-3A20CD4FF17D}"/>
              </a:ext>
            </a:extLst>
          </p:cNvPr>
          <p:cNvSpPr txBox="1"/>
          <p:nvPr/>
        </p:nvSpPr>
        <p:spPr>
          <a:xfrm>
            <a:off x="2463800" y="25360"/>
            <a:ext cx="2159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5 7 8 8267</a:t>
            </a:r>
            <a:endParaRPr lang="zh-TW" altLang="zh-TW" sz="2000" dirty="0"/>
          </a:p>
          <a:p>
            <a:r>
              <a:rPr lang="en-US" altLang="zh-TW" sz="2000" dirty="0"/>
              <a:t>5 6 7 3416</a:t>
            </a:r>
            <a:endParaRPr lang="zh-TW" altLang="zh-TW" sz="2000" dirty="0"/>
          </a:p>
          <a:p>
            <a:r>
              <a:rPr lang="en-US" altLang="zh-TW" sz="2000" dirty="0"/>
              <a:t>4 5 7 9059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4 6 8 233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2 7 9 4116</a:t>
            </a:r>
            <a:endParaRPr lang="zh-TW" altLang="zh-TW" sz="2000" dirty="0"/>
          </a:p>
          <a:p>
            <a:r>
              <a:rPr lang="en-US" altLang="zh-TW" sz="2000" dirty="0"/>
              <a:t>7 8 9 9730</a:t>
            </a:r>
            <a:endParaRPr lang="zh-TW" altLang="zh-TW" sz="2000" dirty="0"/>
          </a:p>
          <a:p>
            <a:r>
              <a:rPr lang="en-US" altLang="zh-TW" sz="2000" dirty="0"/>
              <a:t>5 7 9 5958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1 7 9 2477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2 3 7 4890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1 7 8 2715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1 4 5 6777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2 6 8 5950</a:t>
            </a:r>
            <a:endParaRPr lang="zh-TW" altLang="zh-TW" sz="2000" dirty="0"/>
          </a:p>
          <a:p>
            <a:r>
              <a:rPr lang="en-US" altLang="zh-TW" sz="2000" dirty="0"/>
              <a:t>5 8 9 9049</a:t>
            </a:r>
            <a:endParaRPr lang="zh-TW" altLang="zh-TW" sz="2000" dirty="0"/>
          </a:p>
          <a:p>
            <a:r>
              <a:rPr lang="en-US" altLang="zh-TW" sz="2000" dirty="0"/>
              <a:t>2 5 8 6412</a:t>
            </a:r>
            <a:endParaRPr lang="zh-TW" altLang="zh-TW" sz="2000" dirty="0"/>
          </a:p>
          <a:p>
            <a:r>
              <a:rPr lang="en-US" altLang="zh-TW" sz="2000" dirty="0"/>
              <a:t>3 8 9 9749</a:t>
            </a:r>
            <a:endParaRPr lang="zh-TW" altLang="zh-TW" sz="2000" dirty="0"/>
          </a:p>
          <a:p>
            <a:r>
              <a:rPr lang="en-US" altLang="zh-TW" sz="2000" dirty="0"/>
              <a:t>4 5 6 1451</a:t>
            </a:r>
            <a:endParaRPr lang="zh-TW" altLang="zh-TW" sz="2000" dirty="0"/>
          </a:p>
          <a:p>
            <a:r>
              <a:rPr lang="en-US" altLang="zh-TW" sz="2000" dirty="0"/>
              <a:t>1 8 9 6447</a:t>
            </a:r>
            <a:endParaRPr lang="zh-TW" altLang="zh-TW" sz="2000" dirty="0"/>
          </a:p>
          <a:p>
            <a:r>
              <a:rPr lang="en-US" altLang="zh-TW" sz="2000" dirty="0"/>
              <a:t>6 7 8 9292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6 8 9 9244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2 3 5 4987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2 8 9 5617</a:t>
            </a:r>
            <a:endParaRPr lang="zh-TW" altLang="zh-TW" sz="2000" dirty="0"/>
          </a:p>
          <a:p>
            <a:r>
              <a:rPr lang="en-US" altLang="zh-TW" dirty="0"/>
              <a:t>4 8 9 1143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436072E-910A-4A2A-8452-D3F76524324F}"/>
                  </a:ext>
                </a:extLst>
              </p:cNvPr>
              <p:cNvSpPr txBox="1"/>
              <p:nvPr/>
            </p:nvSpPr>
            <p:spPr>
              <a:xfrm>
                <a:off x="2083834" y="-55794"/>
                <a:ext cx="64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⊳</a:t>
                </a: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436072E-910A-4A2A-8452-D3F76524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834" y="-55794"/>
                <a:ext cx="640080" cy="523220"/>
              </a:xfrm>
              <a:prstGeom prst="rect">
                <a:avLst/>
              </a:prstGeom>
              <a:blipFill>
                <a:blip r:embed="rId2"/>
                <a:stretch>
                  <a:fillRect l="-7619" t="-15116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C10D15-FA3D-4589-91BB-1EFEE8913E2D}"/>
                  </a:ext>
                </a:extLst>
              </p:cNvPr>
              <p:cNvSpPr txBox="1"/>
              <p:nvPr/>
            </p:nvSpPr>
            <p:spPr>
              <a:xfrm>
                <a:off x="2083834" y="274079"/>
                <a:ext cx="64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⊳</a:t>
                </a: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C10D15-FA3D-4589-91BB-1EFEE8913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834" y="274079"/>
                <a:ext cx="640080" cy="523220"/>
              </a:xfrm>
              <a:prstGeom prst="rect">
                <a:avLst/>
              </a:prstGeom>
              <a:blipFill>
                <a:blip r:embed="rId3"/>
                <a:stretch>
                  <a:fillRect l="-7619" t="-15116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F785828-758C-4940-8C23-74489E4F3814}"/>
                  </a:ext>
                </a:extLst>
              </p:cNvPr>
              <p:cNvSpPr txBox="1"/>
              <p:nvPr/>
            </p:nvSpPr>
            <p:spPr>
              <a:xfrm>
                <a:off x="2083834" y="548580"/>
                <a:ext cx="64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⊳</a:t>
                </a: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F785828-758C-4940-8C23-74489E4F3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834" y="548580"/>
                <a:ext cx="640080" cy="523220"/>
              </a:xfrm>
              <a:prstGeom prst="rect">
                <a:avLst/>
              </a:prstGeom>
              <a:blipFill>
                <a:blip r:embed="rId4"/>
                <a:stretch>
                  <a:fillRect l="-7619" t="-15116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056AA93-32BA-412A-A1EA-14E6816B91F0}"/>
              </a:ext>
            </a:extLst>
          </p:cNvPr>
          <p:cNvSpPr txBox="1"/>
          <p:nvPr/>
        </p:nvSpPr>
        <p:spPr>
          <a:xfrm>
            <a:off x="2056841" y="25360"/>
            <a:ext cx="2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A6975C-4CB9-4FE8-9558-D3F5D78DDF5F}"/>
              </a:ext>
            </a:extLst>
          </p:cNvPr>
          <p:cNvSpPr txBox="1"/>
          <p:nvPr/>
        </p:nvSpPr>
        <p:spPr>
          <a:xfrm>
            <a:off x="2056412" y="351023"/>
            <a:ext cx="2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7C7F05-4DB5-4B55-9337-04EB8C6BF76E}"/>
              </a:ext>
            </a:extLst>
          </p:cNvPr>
          <p:cNvSpPr txBox="1"/>
          <p:nvPr/>
        </p:nvSpPr>
        <p:spPr>
          <a:xfrm>
            <a:off x="2043130" y="643411"/>
            <a:ext cx="2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AD91AE-56DE-441F-93E0-8755A2049C02}"/>
              </a:ext>
            </a:extLst>
          </p:cNvPr>
          <p:cNvSpPr txBox="1"/>
          <p:nvPr/>
        </p:nvSpPr>
        <p:spPr>
          <a:xfrm>
            <a:off x="4276410" y="136525"/>
            <a:ext cx="189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固定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3B5512-7B32-4F2E-B845-BEC39F71A976}"/>
              </a:ext>
            </a:extLst>
          </p:cNvPr>
          <p:cNvSpPr txBox="1"/>
          <p:nvPr/>
        </p:nvSpPr>
        <p:spPr>
          <a:xfrm>
            <a:off x="4276410" y="598190"/>
            <a:ext cx="321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>
                <a:ea typeface="標楷體" panose="03000509000000000000" pitchFamily="65" charset="-120"/>
              </a:rPr>
              <a:t>i+1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456D6C-58EC-46FA-A342-F644734FB735}"/>
              </a:ext>
            </a:extLst>
          </p:cNvPr>
          <p:cNvSpPr txBox="1"/>
          <p:nvPr/>
        </p:nvSpPr>
        <p:spPr>
          <a:xfrm>
            <a:off x="4719755" y="1166226"/>
            <a:ext cx="628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則從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r>
              <a:rPr lang="en-US" altLang="zh-TW" sz="2400" dirty="0">
                <a:ea typeface="標楷體" panose="03000509000000000000" pitchFamily="65" charset="-120"/>
              </a:rPr>
              <a:t>j+1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起一一檢查成員是否不與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56003-6CD7-4A26-AE56-8044EF444C4C}"/>
              </a:ext>
            </a:extLst>
          </p:cNvPr>
          <p:cNvSpPr txBox="1"/>
          <p:nvPr/>
        </p:nvSpPr>
        <p:spPr>
          <a:xfrm>
            <a:off x="5217364" y="237293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j,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記錄這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組得分總分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不然跳過這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接著考量下一組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1D0DD9-22CA-4A0E-9D97-07250B01AF98}"/>
              </a:ext>
            </a:extLst>
          </p:cNvPr>
          <p:cNvSpPr txBox="1"/>
          <p:nvPr/>
        </p:nvSpPr>
        <p:spPr>
          <a:xfrm>
            <a:off x="4760164" y="366867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則跳過這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考量下一組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此題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暴力法省時關鍵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060C4F-0D00-4D16-A4B0-2C70C78C9DFA}"/>
              </a:ext>
            </a:extLst>
          </p:cNvPr>
          <p:cNvSpPr txBox="1"/>
          <p:nvPr/>
        </p:nvSpPr>
        <p:spPr>
          <a:xfrm>
            <a:off x="4399734" y="5223422"/>
            <a:ext cx="68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當固定之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組檢驗完畢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再往固定下一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4A6D0F-9540-47B0-82E5-D19FBDCEDCCF}"/>
              </a:ext>
            </a:extLst>
          </p:cNvPr>
          <p:cNvSpPr txBox="1"/>
          <p:nvPr/>
        </p:nvSpPr>
        <p:spPr>
          <a:xfrm>
            <a:off x="428918" y="205816"/>
            <a:ext cx="103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</a:p>
        </p:txBody>
      </p:sp>
    </p:spTree>
    <p:extLst>
      <p:ext uri="{BB962C8B-B14F-4D97-AF65-F5344CB8AC3E}">
        <p14:creationId xmlns:p14="http://schemas.microsoft.com/office/powerpoint/2010/main" val="278434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3F6CB-6E79-4FD9-907B-DE3FE556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52-4808-4BCB-9BD0-4110941EBFC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BBA853-5F5C-437B-940A-A516D1FE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88D92-16AA-416F-95C8-DE084C0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62F1D3-7EDB-4A89-A703-3A20CD4FF17D}"/>
              </a:ext>
            </a:extLst>
          </p:cNvPr>
          <p:cNvSpPr txBox="1"/>
          <p:nvPr/>
        </p:nvSpPr>
        <p:spPr>
          <a:xfrm>
            <a:off x="2463800" y="25360"/>
            <a:ext cx="2159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5 7 8 8267</a:t>
            </a:r>
            <a:endParaRPr lang="zh-TW" altLang="zh-TW" sz="2000" dirty="0"/>
          </a:p>
          <a:p>
            <a:r>
              <a:rPr lang="en-US" altLang="zh-TW" sz="2000" dirty="0"/>
              <a:t>5 6 7 3416</a:t>
            </a:r>
            <a:endParaRPr lang="zh-TW" altLang="zh-TW" sz="2000" dirty="0"/>
          </a:p>
          <a:p>
            <a:r>
              <a:rPr lang="en-US" altLang="zh-TW" sz="2000" dirty="0"/>
              <a:t>4 5 7 9059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4 6 8 233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2 7 9 4116</a:t>
            </a:r>
            <a:endParaRPr lang="zh-TW" altLang="zh-TW" sz="2000" dirty="0"/>
          </a:p>
          <a:p>
            <a:r>
              <a:rPr lang="en-US" altLang="zh-TW" sz="2000" dirty="0"/>
              <a:t>7 8 9 9730</a:t>
            </a:r>
            <a:endParaRPr lang="zh-TW" altLang="zh-TW" sz="2000" dirty="0"/>
          </a:p>
          <a:p>
            <a:r>
              <a:rPr lang="en-US" altLang="zh-TW" sz="2000" dirty="0"/>
              <a:t>5 7 9 5958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1 7 9 2477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2 3 7 4890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1 7 8 2715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1 4 5 6777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2 6 8 5950</a:t>
            </a:r>
            <a:endParaRPr lang="zh-TW" altLang="zh-TW" sz="2000" dirty="0"/>
          </a:p>
          <a:p>
            <a:r>
              <a:rPr lang="en-US" altLang="zh-TW" sz="2000" dirty="0"/>
              <a:t>5 8 9 9049</a:t>
            </a:r>
            <a:endParaRPr lang="zh-TW" altLang="zh-TW" sz="2000" dirty="0"/>
          </a:p>
          <a:p>
            <a:r>
              <a:rPr lang="en-US" altLang="zh-TW" sz="2000" dirty="0"/>
              <a:t>2 5 8 6412</a:t>
            </a:r>
            <a:endParaRPr lang="zh-TW" altLang="zh-TW" sz="2000" dirty="0"/>
          </a:p>
          <a:p>
            <a:r>
              <a:rPr lang="en-US" altLang="zh-TW" sz="2000" dirty="0"/>
              <a:t>3 8 9 9749</a:t>
            </a:r>
            <a:endParaRPr lang="zh-TW" altLang="zh-TW" sz="2000" dirty="0"/>
          </a:p>
          <a:p>
            <a:r>
              <a:rPr lang="en-US" altLang="zh-TW" sz="2000" dirty="0"/>
              <a:t>4 5 6 1451</a:t>
            </a:r>
            <a:endParaRPr lang="zh-TW" altLang="zh-TW" sz="2000" dirty="0"/>
          </a:p>
          <a:p>
            <a:r>
              <a:rPr lang="en-US" altLang="zh-TW" sz="2000" dirty="0"/>
              <a:t>1 8 9 6447</a:t>
            </a:r>
            <a:endParaRPr lang="zh-TW" altLang="zh-TW" sz="2000" dirty="0"/>
          </a:p>
          <a:p>
            <a:r>
              <a:rPr lang="en-US" altLang="zh-TW" sz="2000" dirty="0"/>
              <a:t>6 7 8 9292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6 8 9 9244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2 3 5 4987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2 8 9 5617</a:t>
            </a:r>
            <a:endParaRPr lang="zh-TW" altLang="zh-TW" sz="2000" dirty="0"/>
          </a:p>
          <a:p>
            <a:r>
              <a:rPr lang="en-US" altLang="zh-TW" dirty="0"/>
              <a:t>4 8 9 1143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436072E-910A-4A2A-8452-D3F76524324F}"/>
                  </a:ext>
                </a:extLst>
              </p:cNvPr>
              <p:cNvSpPr txBox="1"/>
              <p:nvPr/>
            </p:nvSpPr>
            <p:spPr>
              <a:xfrm>
                <a:off x="2083834" y="-55794"/>
                <a:ext cx="64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⊳</a:t>
                </a: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436072E-910A-4A2A-8452-D3F76524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834" y="-55794"/>
                <a:ext cx="640080" cy="523220"/>
              </a:xfrm>
              <a:prstGeom prst="rect">
                <a:avLst/>
              </a:prstGeom>
              <a:blipFill>
                <a:blip r:embed="rId2"/>
                <a:stretch>
                  <a:fillRect l="-7619" t="-15116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056AA93-32BA-412A-A1EA-14E6816B91F0}"/>
              </a:ext>
            </a:extLst>
          </p:cNvPr>
          <p:cNvSpPr txBox="1"/>
          <p:nvPr/>
        </p:nvSpPr>
        <p:spPr>
          <a:xfrm>
            <a:off x="2056841" y="25360"/>
            <a:ext cx="2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DDD31DE-E770-4C07-BCE6-1FF16CEB6008}"/>
              </a:ext>
            </a:extLst>
          </p:cNvPr>
          <p:cNvGrpSpPr/>
          <p:nvPr/>
        </p:nvGrpSpPr>
        <p:grpSpPr>
          <a:xfrm>
            <a:off x="2056412" y="274079"/>
            <a:ext cx="667502" cy="523220"/>
            <a:chOff x="2056412" y="274079"/>
            <a:chExt cx="667502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8C10D15-FA3D-4589-91BB-1EFEE8913E2D}"/>
                    </a:ext>
                  </a:extLst>
                </p:cNvPr>
                <p:cNvSpPr txBox="1"/>
                <p:nvPr/>
              </p:nvSpPr>
              <p:spPr>
                <a:xfrm>
                  <a:off x="2083834" y="274079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8C10D15-FA3D-4589-91BB-1EFEE8913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834" y="274079"/>
                  <a:ext cx="64008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7619" t="-15116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5A6975C-4CB9-4FE8-9558-D3F5D78DDF5F}"/>
                </a:ext>
              </a:extLst>
            </p:cNvPr>
            <p:cNvSpPr txBox="1"/>
            <p:nvPr/>
          </p:nvSpPr>
          <p:spPr>
            <a:xfrm>
              <a:off x="2056412" y="351023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AD91AE-56DE-441F-93E0-8755A2049C02}"/>
              </a:ext>
            </a:extLst>
          </p:cNvPr>
          <p:cNvSpPr txBox="1"/>
          <p:nvPr/>
        </p:nvSpPr>
        <p:spPr>
          <a:xfrm>
            <a:off x="4276410" y="136525"/>
            <a:ext cx="189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固定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3B5512-7B32-4F2E-B845-BEC39F71A976}"/>
              </a:ext>
            </a:extLst>
          </p:cNvPr>
          <p:cNvSpPr txBox="1"/>
          <p:nvPr/>
        </p:nvSpPr>
        <p:spPr>
          <a:xfrm>
            <a:off x="4276410" y="598190"/>
            <a:ext cx="321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>
                <a:ea typeface="標楷體" panose="03000509000000000000" pitchFamily="65" charset="-120"/>
              </a:rPr>
              <a:t>i+1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456D6C-58EC-46FA-A342-F644734FB735}"/>
              </a:ext>
            </a:extLst>
          </p:cNvPr>
          <p:cNvSpPr txBox="1"/>
          <p:nvPr/>
        </p:nvSpPr>
        <p:spPr>
          <a:xfrm>
            <a:off x="4719755" y="1166226"/>
            <a:ext cx="628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則從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r>
              <a:rPr lang="en-US" altLang="zh-TW" sz="2400" dirty="0">
                <a:ea typeface="標楷體" panose="03000509000000000000" pitchFamily="65" charset="-120"/>
              </a:rPr>
              <a:t>j+1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起一一檢查成員是否不與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56003-6CD7-4A26-AE56-8044EF444C4C}"/>
              </a:ext>
            </a:extLst>
          </p:cNvPr>
          <p:cNvSpPr txBox="1"/>
          <p:nvPr/>
        </p:nvSpPr>
        <p:spPr>
          <a:xfrm>
            <a:off x="5217364" y="237293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j,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記錄這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組得分總分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不然跳過這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接著考量下一組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1D0DD9-22CA-4A0E-9D97-07250B01AF98}"/>
              </a:ext>
            </a:extLst>
          </p:cNvPr>
          <p:cNvSpPr txBox="1"/>
          <p:nvPr/>
        </p:nvSpPr>
        <p:spPr>
          <a:xfrm>
            <a:off x="4760164" y="366867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則跳過這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考量下一組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此題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暴力法省時關鍵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060C4F-0D00-4D16-A4B0-2C70C78C9DFA}"/>
              </a:ext>
            </a:extLst>
          </p:cNvPr>
          <p:cNvSpPr txBox="1"/>
          <p:nvPr/>
        </p:nvSpPr>
        <p:spPr>
          <a:xfrm>
            <a:off x="4399734" y="5223422"/>
            <a:ext cx="68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當固定之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組檢驗完畢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再往固定下一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7808213-5248-46D8-8D54-41E7D2D4F37C}"/>
              </a:ext>
            </a:extLst>
          </p:cNvPr>
          <p:cNvGrpSpPr/>
          <p:nvPr/>
        </p:nvGrpSpPr>
        <p:grpSpPr>
          <a:xfrm>
            <a:off x="114388" y="720355"/>
            <a:ext cx="2159000" cy="6001120"/>
            <a:chOff x="114388" y="720355"/>
            <a:chExt cx="2159000" cy="6001120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3FE362B6-767E-4622-B58B-7D66EEB8C726}"/>
                </a:ext>
              </a:extLst>
            </p:cNvPr>
            <p:cNvCxnSpPr>
              <a:stCxn id="10" idx="2"/>
              <a:endCxn id="2" idx="2"/>
            </p:cNvCxnSpPr>
            <p:nvPr/>
          </p:nvCxnSpPr>
          <p:spPr>
            <a:xfrm>
              <a:off x="2164900" y="720355"/>
              <a:ext cx="44900" cy="60011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A77420-E470-4FCD-BE45-94C1C89EFC5F}"/>
                </a:ext>
              </a:extLst>
            </p:cNvPr>
            <p:cNvSpPr/>
            <p:nvPr/>
          </p:nvSpPr>
          <p:spPr>
            <a:xfrm>
              <a:off x="114388" y="2012612"/>
              <a:ext cx="2159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組成員與</a:t>
              </a:r>
              <a:r>
                <a:rPr lang="en-US" altLang="zh-TW" sz="2000" dirty="0"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組成員重複</a:t>
              </a:r>
              <a:endParaRPr lang="zh-TW" altLang="en-US" sz="2000" dirty="0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A3C0E-E3B0-44FB-9FB7-E612FC693FDA}"/>
              </a:ext>
            </a:extLst>
          </p:cNvPr>
          <p:cNvSpPr txBox="1"/>
          <p:nvPr/>
        </p:nvSpPr>
        <p:spPr>
          <a:xfrm>
            <a:off x="428918" y="205816"/>
            <a:ext cx="103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</a:p>
        </p:txBody>
      </p:sp>
    </p:spTree>
    <p:extLst>
      <p:ext uri="{BB962C8B-B14F-4D97-AF65-F5344CB8AC3E}">
        <p14:creationId xmlns:p14="http://schemas.microsoft.com/office/powerpoint/2010/main" val="6554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3F6CB-6E79-4FD9-907B-DE3FE556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52-4808-4BCB-9BD0-4110941EBFC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BBA853-5F5C-437B-940A-A516D1FE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88D92-16AA-416F-95C8-DE084C0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62F1D3-7EDB-4A89-A703-3A20CD4FF17D}"/>
              </a:ext>
            </a:extLst>
          </p:cNvPr>
          <p:cNvSpPr txBox="1"/>
          <p:nvPr/>
        </p:nvSpPr>
        <p:spPr>
          <a:xfrm>
            <a:off x="2463800" y="25360"/>
            <a:ext cx="2159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5 7 8 8267</a:t>
            </a:r>
            <a:endParaRPr lang="zh-TW" altLang="zh-TW" sz="2000" dirty="0"/>
          </a:p>
          <a:p>
            <a:r>
              <a:rPr lang="en-US" altLang="zh-TW" sz="2000" dirty="0"/>
              <a:t>5 6 7 3416</a:t>
            </a:r>
            <a:endParaRPr lang="zh-TW" altLang="zh-TW" sz="2000" dirty="0"/>
          </a:p>
          <a:p>
            <a:r>
              <a:rPr lang="en-US" altLang="zh-TW" sz="2000" dirty="0"/>
              <a:t>4 5 7 9059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4 6 8 233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2 7 9 4116</a:t>
            </a:r>
            <a:endParaRPr lang="zh-TW" altLang="zh-TW" sz="2000" dirty="0"/>
          </a:p>
          <a:p>
            <a:r>
              <a:rPr lang="en-US" altLang="zh-TW" sz="2000" dirty="0"/>
              <a:t>7 8 9 9730</a:t>
            </a:r>
            <a:endParaRPr lang="zh-TW" altLang="zh-TW" sz="2000" dirty="0"/>
          </a:p>
          <a:p>
            <a:r>
              <a:rPr lang="en-US" altLang="zh-TW" sz="2000" dirty="0"/>
              <a:t>5 7 9 5958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1 7 9 2477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2 3 7 4890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1 7 8 2715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1 4 5 6777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2 6 8 5950</a:t>
            </a:r>
            <a:endParaRPr lang="zh-TW" altLang="zh-TW" sz="2000" dirty="0"/>
          </a:p>
          <a:p>
            <a:r>
              <a:rPr lang="en-US" altLang="zh-TW" sz="2000" dirty="0"/>
              <a:t>5 8 9 9049</a:t>
            </a:r>
            <a:endParaRPr lang="zh-TW" altLang="zh-TW" sz="2000" dirty="0"/>
          </a:p>
          <a:p>
            <a:r>
              <a:rPr lang="en-US" altLang="zh-TW" sz="2000" dirty="0"/>
              <a:t>2 5 8 6412</a:t>
            </a:r>
            <a:endParaRPr lang="zh-TW" altLang="zh-TW" sz="2000" dirty="0"/>
          </a:p>
          <a:p>
            <a:r>
              <a:rPr lang="en-US" altLang="zh-TW" sz="2000" dirty="0"/>
              <a:t>3 8 9 9749</a:t>
            </a:r>
            <a:endParaRPr lang="zh-TW" altLang="zh-TW" sz="2000" dirty="0"/>
          </a:p>
          <a:p>
            <a:r>
              <a:rPr lang="en-US" altLang="zh-TW" sz="2000" dirty="0"/>
              <a:t>4 5 6 1451</a:t>
            </a:r>
            <a:endParaRPr lang="zh-TW" altLang="zh-TW" sz="2000" dirty="0"/>
          </a:p>
          <a:p>
            <a:r>
              <a:rPr lang="en-US" altLang="zh-TW" sz="2000" dirty="0"/>
              <a:t>1 8 9 6447</a:t>
            </a:r>
            <a:endParaRPr lang="zh-TW" altLang="zh-TW" sz="2000" dirty="0"/>
          </a:p>
          <a:p>
            <a:r>
              <a:rPr lang="en-US" altLang="zh-TW" sz="2000" dirty="0"/>
              <a:t>6 7 8 9292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6 8 9 9244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2 3 5 4987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2 8 9 5617</a:t>
            </a:r>
            <a:endParaRPr lang="zh-TW" altLang="zh-TW" sz="2000" dirty="0"/>
          </a:p>
          <a:p>
            <a:r>
              <a:rPr lang="en-US" altLang="zh-TW" dirty="0"/>
              <a:t>4 8 9 1143</a:t>
            </a:r>
            <a:endParaRPr lang="zh-TW" altLang="zh-TW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B51DF2A-E932-4ED5-BBF7-4A00468A53DD}"/>
              </a:ext>
            </a:extLst>
          </p:cNvPr>
          <p:cNvGrpSpPr/>
          <p:nvPr/>
        </p:nvGrpSpPr>
        <p:grpSpPr>
          <a:xfrm>
            <a:off x="2052694" y="566467"/>
            <a:ext cx="674938" cy="523220"/>
            <a:chOff x="2052694" y="566467"/>
            <a:chExt cx="674938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436072E-910A-4A2A-8452-D3F76524324F}"/>
                    </a:ext>
                  </a:extLst>
                </p:cNvPr>
                <p:cNvSpPr txBox="1"/>
                <p:nvPr/>
              </p:nvSpPr>
              <p:spPr>
                <a:xfrm>
                  <a:off x="2087552" y="566467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436072E-910A-4A2A-8452-D3F765243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552" y="566467"/>
                  <a:ext cx="640080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6667" t="-15116" r="-952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056AA93-32BA-412A-A1EA-14E6816B91F0}"/>
                </a:ext>
              </a:extLst>
            </p:cNvPr>
            <p:cNvSpPr txBox="1"/>
            <p:nvPr/>
          </p:nvSpPr>
          <p:spPr>
            <a:xfrm>
              <a:off x="2052694" y="636055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B06BC99-1D39-4C85-8F94-BD344AF8959C}"/>
              </a:ext>
            </a:extLst>
          </p:cNvPr>
          <p:cNvGrpSpPr/>
          <p:nvPr/>
        </p:nvGrpSpPr>
        <p:grpSpPr>
          <a:xfrm>
            <a:off x="2056412" y="274079"/>
            <a:ext cx="667502" cy="523220"/>
            <a:chOff x="2056412" y="274079"/>
            <a:chExt cx="667502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8C10D15-FA3D-4589-91BB-1EFEE8913E2D}"/>
                    </a:ext>
                  </a:extLst>
                </p:cNvPr>
                <p:cNvSpPr txBox="1"/>
                <p:nvPr/>
              </p:nvSpPr>
              <p:spPr>
                <a:xfrm>
                  <a:off x="2083834" y="274079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8C10D15-FA3D-4589-91BB-1EFEE8913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834" y="274079"/>
                  <a:ext cx="64008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7619" t="-15116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5A6975C-4CB9-4FE8-9558-D3F5D78DDF5F}"/>
                </a:ext>
              </a:extLst>
            </p:cNvPr>
            <p:cNvSpPr txBox="1"/>
            <p:nvPr/>
          </p:nvSpPr>
          <p:spPr>
            <a:xfrm>
              <a:off x="2056412" y="351023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i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AD91AE-56DE-441F-93E0-8755A2049C02}"/>
              </a:ext>
            </a:extLst>
          </p:cNvPr>
          <p:cNvSpPr txBox="1"/>
          <p:nvPr/>
        </p:nvSpPr>
        <p:spPr>
          <a:xfrm>
            <a:off x="4276410" y="136525"/>
            <a:ext cx="189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固定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3B5512-7B32-4F2E-B845-BEC39F71A976}"/>
              </a:ext>
            </a:extLst>
          </p:cNvPr>
          <p:cNvSpPr txBox="1"/>
          <p:nvPr/>
        </p:nvSpPr>
        <p:spPr>
          <a:xfrm>
            <a:off x="4276410" y="598190"/>
            <a:ext cx="321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>
                <a:ea typeface="標楷體" panose="03000509000000000000" pitchFamily="65" charset="-120"/>
              </a:rPr>
              <a:t>i+1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456D6C-58EC-46FA-A342-F644734FB735}"/>
              </a:ext>
            </a:extLst>
          </p:cNvPr>
          <p:cNvSpPr txBox="1"/>
          <p:nvPr/>
        </p:nvSpPr>
        <p:spPr>
          <a:xfrm>
            <a:off x="4719755" y="1166226"/>
            <a:ext cx="628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則從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r>
              <a:rPr lang="en-US" altLang="zh-TW" sz="2400" dirty="0">
                <a:ea typeface="標楷體" panose="03000509000000000000" pitchFamily="65" charset="-120"/>
              </a:rPr>
              <a:t>j+1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起一一檢查成員是否不與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56003-6CD7-4A26-AE56-8044EF444C4C}"/>
              </a:ext>
            </a:extLst>
          </p:cNvPr>
          <p:cNvSpPr txBox="1"/>
          <p:nvPr/>
        </p:nvSpPr>
        <p:spPr>
          <a:xfrm>
            <a:off x="5217364" y="237293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j,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記錄這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組得分總分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不然跳過這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接著考量下一組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1D0DD9-22CA-4A0E-9D97-07250B01AF98}"/>
              </a:ext>
            </a:extLst>
          </p:cNvPr>
          <p:cNvSpPr txBox="1"/>
          <p:nvPr/>
        </p:nvSpPr>
        <p:spPr>
          <a:xfrm>
            <a:off x="4760164" y="366867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則跳過這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考量下一組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此題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暴力法省時關鍵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060C4F-0D00-4D16-A4B0-2C70C78C9DFA}"/>
              </a:ext>
            </a:extLst>
          </p:cNvPr>
          <p:cNvSpPr txBox="1"/>
          <p:nvPr/>
        </p:nvSpPr>
        <p:spPr>
          <a:xfrm>
            <a:off x="4399734" y="5223422"/>
            <a:ext cx="68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當固定之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組檢驗完畢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再往固定下一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F69478E-30A1-4060-8D04-8A388B15AA59}"/>
              </a:ext>
            </a:extLst>
          </p:cNvPr>
          <p:cNvGrpSpPr/>
          <p:nvPr/>
        </p:nvGrpSpPr>
        <p:grpSpPr>
          <a:xfrm>
            <a:off x="114388" y="1005387"/>
            <a:ext cx="2159000" cy="3261813"/>
            <a:chOff x="114388" y="1005387"/>
            <a:chExt cx="2159000" cy="3261813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3FE362B6-767E-4622-B58B-7D66EEB8C7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2355" y="1005387"/>
              <a:ext cx="46007" cy="32618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A77420-E470-4FCD-BE45-94C1C89EFC5F}"/>
                </a:ext>
              </a:extLst>
            </p:cNvPr>
            <p:cNvSpPr/>
            <p:nvPr/>
          </p:nvSpPr>
          <p:spPr>
            <a:xfrm>
              <a:off x="114388" y="2012612"/>
              <a:ext cx="2159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組成員與</a:t>
              </a:r>
              <a:r>
                <a:rPr lang="en-US" altLang="zh-TW" sz="2000" dirty="0"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組成員重複</a:t>
              </a:r>
              <a:endParaRPr lang="zh-TW" altLang="en-US" sz="2000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129D510-87AB-4476-9BBD-FE39D246C4F6}"/>
              </a:ext>
            </a:extLst>
          </p:cNvPr>
          <p:cNvGrpSpPr/>
          <p:nvPr/>
        </p:nvGrpSpPr>
        <p:grpSpPr>
          <a:xfrm>
            <a:off x="2064855" y="4202319"/>
            <a:ext cx="674938" cy="523220"/>
            <a:chOff x="2064855" y="4202319"/>
            <a:chExt cx="674938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365D9EB9-9913-449E-A98F-13B9E1E9FD66}"/>
                    </a:ext>
                  </a:extLst>
                </p:cNvPr>
                <p:cNvSpPr txBox="1"/>
                <p:nvPr/>
              </p:nvSpPr>
              <p:spPr>
                <a:xfrm>
                  <a:off x="2099713" y="4202319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365D9EB9-9913-449E-A98F-13B9E1E9F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713" y="4202319"/>
                  <a:ext cx="64008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667" t="-13953" r="-952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F377EDE-DFE8-4156-9AE0-973EEDFB8491}"/>
                </a:ext>
              </a:extLst>
            </p:cNvPr>
            <p:cNvSpPr txBox="1"/>
            <p:nvPr/>
          </p:nvSpPr>
          <p:spPr>
            <a:xfrm>
              <a:off x="2064855" y="4271907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</a:t>
              </a:r>
              <a:endParaRPr lang="zh-TW" altLang="en-US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167853E-89C1-4068-8139-7CBE3ACF9EC3}"/>
              </a:ext>
            </a:extLst>
          </p:cNvPr>
          <p:cNvGrpSpPr/>
          <p:nvPr/>
        </p:nvGrpSpPr>
        <p:grpSpPr>
          <a:xfrm>
            <a:off x="2056430" y="4533517"/>
            <a:ext cx="674938" cy="523220"/>
            <a:chOff x="2056430" y="4533517"/>
            <a:chExt cx="674938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1BA7DD8-3288-482F-8FBD-B356FA858892}"/>
                    </a:ext>
                  </a:extLst>
                </p:cNvPr>
                <p:cNvSpPr txBox="1"/>
                <p:nvPr/>
              </p:nvSpPr>
              <p:spPr>
                <a:xfrm>
                  <a:off x="2091288" y="4533517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1BA7DD8-3288-482F-8FBD-B356FA858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288" y="4533517"/>
                  <a:ext cx="640080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6667" t="-15116" r="-952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9CBDF99-4BD9-4E14-A2E2-CE1358932F2F}"/>
                </a:ext>
              </a:extLst>
            </p:cNvPr>
            <p:cNvSpPr txBox="1"/>
            <p:nvPr/>
          </p:nvSpPr>
          <p:spPr>
            <a:xfrm>
              <a:off x="2056430" y="4603105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k</a:t>
              </a:r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E6D753-B6B4-4AC2-9D00-20CBC56E8C3C}"/>
              </a:ext>
            </a:extLst>
          </p:cNvPr>
          <p:cNvGrpSpPr/>
          <p:nvPr/>
        </p:nvGrpSpPr>
        <p:grpSpPr>
          <a:xfrm>
            <a:off x="122831" y="5019450"/>
            <a:ext cx="2159000" cy="1702025"/>
            <a:chOff x="122831" y="5019450"/>
            <a:chExt cx="2159000" cy="1702025"/>
          </a:xfrm>
        </p:grpSpPr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E0CA5C6C-3AB3-4FD7-9DB2-50D203DACCE7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2208362" y="5019450"/>
              <a:ext cx="1438" cy="1702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FC8C56-393C-4DBA-949F-3C9151AFE22B}"/>
                </a:ext>
              </a:extLst>
            </p:cNvPr>
            <p:cNvSpPr/>
            <p:nvPr/>
          </p:nvSpPr>
          <p:spPr>
            <a:xfrm>
              <a:off x="122831" y="5454254"/>
              <a:ext cx="2159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k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組成員與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0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組成員重複</a:t>
              </a:r>
              <a:endParaRPr lang="zh-TW" altLang="en-US" sz="2000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5E6BC1A-01A3-4DBF-8510-78E6255134E4}"/>
              </a:ext>
            </a:extLst>
          </p:cNvPr>
          <p:cNvSpPr txBox="1"/>
          <p:nvPr/>
        </p:nvSpPr>
        <p:spPr>
          <a:xfrm>
            <a:off x="428918" y="205816"/>
            <a:ext cx="103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</a:p>
        </p:txBody>
      </p:sp>
    </p:spTree>
    <p:extLst>
      <p:ext uri="{BB962C8B-B14F-4D97-AF65-F5344CB8AC3E}">
        <p14:creationId xmlns:p14="http://schemas.microsoft.com/office/powerpoint/2010/main" val="488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3F6CB-6E79-4FD9-907B-DE3FE556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52-4808-4BCB-9BD0-4110941EBFCD}" type="datetime1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BBA853-5F5C-437B-940A-A516D1FE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11218 KTV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88D92-16AA-416F-95C8-DE084C0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62F1D3-7EDB-4A89-A703-3A20CD4FF17D}"/>
              </a:ext>
            </a:extLst>
          </p:cNvPr>
          <p:cNvSpPr txBox="1"/>
          <p:nvPr/>
        </p:nvSpPr>
        <p:spPr>
          <a:xfrm>
            <a:off x="2463800" y="25360"/>
            <a:ext cx="2159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5 7 8 8267</a:t>
            </a:r>
            <a:endParaRPr lang="zh-TW" altLang="zh-TW" sz="2000" dirty="0"/>
          </a:p>
          <a:p>
            <a:r>
              <a:rPr lang="en-US" altLang="zh-TW" sz="2000" dirty="0"/>
              <a:t>5 6 7 3416</a:t>
            </a:r>
            <a:endParaRPr lang="zh-TW" altLang="zh-TW" sz="2000" dirty="0"/>
          </a:p>
          <a:p>
            <a:r>
              <a:rPr lang="en-US" altLang="zh-TW" sz="2000" dirty="0"/>
              <a:t>4 5 7 9059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4 6 8 233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2 7 9 4116</a:t>
            </a:r>
            <a:endParaRPr lang="zh-TW" altLang="zh-TW" sz="2000" dirty="0"/>
          </a:p>
          <a:p>
            <a:r>
              <a:rPr lang="en-US" altLang="zh-TW" sz="2000" dirty="0"/>
              <a:t>7 8 9 9730</a:t>
            </a:r>
            <a:endParaRPr lang="zh-TW" altLang="zh-TW" sz="2000" dirty="0"/>
          </a:p>
          <a:p>
            <a:r>
              <a:rPr lang="en-US" altLang="zh-TW" sz="2000" dirty="0"/>
              <a:t>5 7 9 5958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1 7 9 2477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2 3 7 4890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1 7 8 2715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1 4 5 6777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2 6 8 5950</a:t>
            </a:r>
            <a:endParaRPr lang="zh-TW" altLang="zh-TW" sz="2000" dirty="0"/>
          </a:p>
          <a:p>
            <a:r>
              <a:rPr lang="en-US" altLang="zh-TW" sz="2000" dirty="0"/>
              <a:t>5 8 9 9049</a:t>
            </a:r>
            <a:endParaRPr lang="zh-TW" altLang="zh-TW" sz="2000" dirty="0"/>
          </a:p>
          <a:p>
            <a:r>
              <a:rPr lang="en-US" altLang="zh-TW" sz="2000" dirty="0"/>
              <a:t>2 5 8 6412</a:t>
            </a:r>
            <a:endParaRPr lang="zh-TW" altLang="zh-TW" sz="2000" dirty="0"/>
          </a:p>
          <a:p>
            <a:r>
              <a:rPr lang="en-US" altLang="zh-TW" sz="2000" dirty="0"/>
              <a:t>3 8 9 9749</a:t>
            </a:r>
            <a:endParaRPr lang="zh-TW" altLang="zh-TW" sz="2000" dirty="0"/>
          </a:p>
          <a:p>
            <a:r>
              <a:rPr lang="en-US" altLang="zh-TW" sz="2000" dirty="0"/>
              <a:t>4 5 6 1451</a:t>
            </a:r>
            <a:endParaRPr lang="zh-TW" altLang="zh-TW" sz="2000" dirty="0"/>
          </a:p>
          <a:p>
            <a:r>
              <a:rPr lang="en-US" altLang="zh-TW" sz="2000" dirty="0"/>
              <a:t>1 8 9 6447</a:t>
            </a:r>
            <a:endParaRPr lang="zh-TW" altLang="zh-TW" sz="2000" dirty="0"/>
          </a:p>
          <a:p>
            <a:r>
              <a:rPr lang="en-US" altLang="zh-TW" sz="2000" dirty="0"/>
              <a:t>6 7 8 9292</a:t>
            </a:r>
            <a:endParaRPr lang="zh-TW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6 8 9 9244</a:t>
            </a:r>
            <a:endParaRPr lang="zh-TW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2 3 5 4987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2 8 9 5617</a:t>
            </a:r>
            <a:endParaRPr lang="zh-TW" altLang="zh-TW" sz="2000" dirty="0"/>
          </a:p>
          <a:p>
            <a:r>
              <a:rPr lang="en-US" altLang="zh-TW" dirty="0"/>
              <a:t>4 8 9 1143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C10D15-FA3D-4589-91BB-1EFEE8913E2D}"/>
                  </a:ext>
                </a:extLst>
              </p:cNvPr>
              <p:cNvSpPr txBox="1"/>
              <p:nvPr/>
            </p:nvSpPr>
            <p:spPr>
              <a:xfrm>
                <a:off x="2083834" y="274079"/>
                <a:ext cx="64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⊳</a:t>
                </a: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C10D15-FA3D-4589-91BB-1EFEE8913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834" y="274079"/>
                <a:ext cx="640080" cy="523220"/>
              </a:xfrm>
              <a:prstGeom prst="rect">
                <a:avLst/>
              </a:prstGeom>
              <a:blipFill>
                <a:blip r:embed="rId2"/>
                <a:stretch>
                  <a:fillRect l="-7619" t="-15116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25A6975C-4CB9-4FE8-9558-D3F5D78DDF5F}"/>
              </a:ext>
            </a:extLst>
          </p:cNvPr>
          <p:cNvSpPr txBox="1"/>
          <p:nvPr/>
        </p:nvSpPr>
        <p:spPr>
          <a:xfrm>
            <a:off x="2056412" y="351023"/>
            <a:ext cx="2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AD91AE-56DE-441F-93E0-8755A2049C02}"/>
              </a:ext>
            </a:extLst>
          </p:cNvPr>
          <p:cNvSpPr txBox="1"/>
          <p:nvPr/>
        </p:nvSpPr>
        <p:spPr>
          <a:xfrm>
            <a:off x="4276410" y="136525"/>
            <a:ext cx="189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固定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3B5512-7B32-4F2E-B845-BEC39F71A976}"/>
              </a:ext>
            </a:extLst>
          </p:cNvPr>
          <p:cNvSpPr txBox="1"/>
          <p:nvPr/>
        </p:nvSpPr>
        <p:spPr>
          <a:xfrm>
            <a:off x="4276410" y="598190"/>
            <a:ext cx="321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>
                <a:ea typeface="標楷體" panose="03000509000000000000" pitchFamily="65" charset="-120"/>
              </a:rPr>
              <a:t>i+1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456D6C-58EC-46FA-A342-F644734FB735}"/>
              </a:ext>
            </a:extLst>
          </p:cNvPr>
          <p:cNvSpPr txBox="1"/>
          <p:nvPr/>
        </p:nvSpPr>
        <p:spPr>
          <a:xfrm>
            <a:off x="4719755" y="1166226"/>
            <a:ext cx="628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則從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r>
              <a:rPr lang="en-US" altLang="zh-TW" sz="2400" dirty="0">
                <a:ea typeface="標楷體" panose="03000509000000000000" pitchFamily="65" charset="-120"/>
              </a:rPr>
              <a:t>j+1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組往下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起一一檢查成員是否不與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56003-6CD7-4A26-AE56-8044EF444C4C}"/>
              </a:ext>
            </a:extLst>
          </p:cNvPr>
          <p:cNvSpPr txBox="1"/>
          <p:nvPr/>
        </p:nvSpPr>
        <p:spPr>
          <a:xfrm>
            <a:off x="5217364" y="237293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j,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組成員不重複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記錄這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組得分總分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不然跳過這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接著考量下一組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1D0DD9-22CA-4A0E-9D97-07250B01AF98}"/>
              </a:ext>
            </a:extLst>
          </p:cNvPr>
          <p:cNvSpPr txBox="1"/>
          <p:nvPr/>
        </p:nvSpPr>
        <p:spPr>
          <a:xfrm>
            <a:off x="4760164" y="3668670"/>
            <a:ext cx="60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組成員與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組成員重複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則跳過這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組考量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考量下一組</a:t>
            </a:r>
            <a:r>
              <a:rPr lang="en-US" altLang="zh-TW" sz="2400" dirty="0"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此題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暴力法省時關鍵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060C4F-0D00-4D16-A4B0-2C70C78C9DFA}"/>
              </a:ext>
            </a:extLst>
          </p:cNvPr>
          <p:cNvSpPr txBox="1"/>
          <p:nvPr/>
        </p:nvSpPr>
        <p:spPr>
          <a:xfrm>
            <a:off x="4399734" y="5223422"/>
            <a:ext cx="68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當固定之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組檢驗完畢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再往固定下一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組繼續檢驗。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9B79FDC-2B84-4CC4-AAC4-396975E6C5C8}"/>
              </a:ext>
            </a:extLst>
          </p:cNvPr>
          <p:cNvGrpSpPr/>
          <p:nvPr/>
        </p:nvGrpSpPr>
        <p:grpSpPr>
          <a:xfrm>
            <a:off x="2056430" y="4833929"/>
            <a:ext cx="674938" cy="523220"/>
            <a:chOff x="2056430" y="4833929"/>
            <a:chExt cx="674938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365D9EB9-9913-449E-A98F-13B9E1E9FD66}"/>
                    </a:ext>
                  </a:extLst>
                </p:cNvPr>
                <p:cNvSpPr txBox="1"/>
                <p:nvPr/>
              </p:nvSpPr>
              <p:spPr>
                <a:xfrm>
                  <a:off x="2091288" y="4833929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365D9EB9-9913-449E-A98F-13B9E1E9F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288" y="4833929"/>
                  <a:ext cx="64008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6667" t="-15116" r="-952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F377EDE-DFE8-4156-9AE0-973EEDFB8491}"/>
                </a:ext>
              </a:extLst>
            </p:cNvPr>
            <p:cNvSpPr txBox="1"/>
            <p:nvPr/>
          </p:nvSpPr>
          <p:spPr>
            <a:xfrm>
              <a:off x="2056430" y="4903517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</a:t>
              </a:r>
              <a:endParaRPr lang="zh-TW" altLang="en-US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295B816-4AC5-4726-94B1-CFE4477632A3}"/>
              </a:ext>
            </a:extLst>
          </p:cNvPr>
          <p:cNvGrpSpPr/>
          <p:nvPr/>
        </p:nvGrpSpPr>
        <p:grpSpPr>
          <a:xfrm>
            <a:off x="2056430" y="4533517"/>
            <a:ext cx="674938" cy="523220"/>
            <a:chOff x="2056430" y="4533517"/>
            <a:chExt cx="674938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1BA7DD8-3288-482F-8FBD-B356FA858892}"/>
                    </a:ext>
                  </a:extLst>
                </p:cNvPr>
                <p:cNvSpPr txBox="1"/>
                <p:nvPr/>
              </p:nvSpPr>
              <p:spPr>
                <a:xfrm>
                  <a:off x="2091288" y="4533517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1BA7DD8-3288-482F-8FBD-B356FA858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288" y="4533517"/>
                  <a:ext cx="64008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667" t="-15116" r="-952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9CBDF99-4BD9-4E14-A2E2-CE1358932F2F}"/>
                </a:ext>
              </a:extLst>
            </p:cNvPr>
            <p:cNvSpPr txBox="1"/>
            <p:nvPr/>
          </p:nvSpPr>
          <p:spPr>
            <a:xfrm>
              <a:off x="2056430" y="4603105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</a:t>
              </a:r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686D5F0E-DBF2-4218-8FE8-320FA2937FB3}"/>
              </a:ext>
            </a:extLst>
          </p:cNvPr>
          <p:cNvGrpSpPr/>
          <p:nvPr/>
        </p:nvGrpSpPr>
        <p:grpSpPr>
          <a:xfrm>
            <a:off x="177081" y="5573261"/>
            <a:ext cx="2159000" cy="1148214"/>
            <a:chOff x="177081" y="5573261"/>
            <a:chExt cx="2159000" cy="1148214"/>
          </a:xfrm>
        </p:grpSpPr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E0CA5C6C-3AB3-4FD7-9DB2-50D203DACCE7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2185358" y="5573261"/>
              <a:ext cx="24442" cy="11482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FC8C56-393C-4DBA-949F-3C9151AFE22B}"/>
                </a:ext>
              </a:extLst>
            </p:cNvPr>
            <p:cNvSpPr/>
            <p:nvPr/>
          </p:nvSpPr>
          <p:spPr>
            <a:xfrm>
              <a:off x="177081" y="5766866"/>
              <a:ext cx="2159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k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組成員與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0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組成員重複</a:t>
              </a:r>
              <a:endParaRPr lang="zh-TW" altLang="en-US" sz="2000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35C5290-ADD1-4F26-AB71-EF715E4C8D77}"/>
              </a:ext>
            </a:extLst>
          </p:cNvPr>
          <p:cNvGrpSpPr/>
          <p:nvPr/>
        </p:nvGrpSpPr>
        <p:grpSpPr>
          <a:xfrm>
            <a:off x="31933" y="4317214"/>
            <a:ext cx="2159000" cy="707886"/>
            <a:chOff x="31933" y="4317214"/>
            <a:chExt cx="2159000" cy="7078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A77420-E470-4FCD-BE45-94C1C89EFC5F}"/>
                </a:ext>
              </a:extLst>
            </p:cNvPr>
            <p:cNvSpPr/>
            <p:nvPr/>
          </p:nvSpPr>
          <p:spPr>
            <a:xfrm>
              <a:off x="31933" y="4317214"/>
              <a:ext cx="2159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組成員與</a:t>
              </a:r>
              <a:r>
                <a:rPr lang="en-US" altLang="zh-TW" sz="2000" dirty="0"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組成員重複</a:t>
              </a:r>
              <a:endParaRPr lang="zh-TW" altLang="en-US" sz="2000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184D87DF-434A-48F9-8284-5FE80D60513A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1394460" y="4787771"/>
              <a:ext cx="6619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8AE0268-BDF6-47BF-85DC-59D265148518}"/>
              </a:ext>
            </a:extLst>
          </p:cNvPr>
          <p:cNvGrpSpPr/>
          <p:nvPr/>
        </p:nvGrpSpPr>
        <p:grpSpPr>
          <a:xfrm>
            <a:off x="2056430" y="5126984"/>
            <a:ext cx="674938" cy="523220"/>
            <a:chOff x="2056430" y="5126984"/>
            <a:chExt cx="674938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C9F0DD13-6A8D-4255-87BB-2B71A2E949CC}"/>
                    </a:ext>
                  </a:extLst>
                </p:cNvPr>
                <p:cNvSpPr txBox="1"/>
                <p:nvPr/>
              </p:nvSpPr>
              <p:spPr>
                <a:xfrm>
                  <a:off x="2091288" y="5126984"/>
                  <a:ext cx="64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⊳</a:t>
                  </a:r>
                </a:p>
              </p:txBody>
            </p:sp>
          </mc:Choice>
          <mc:Fallback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C9F0DD13-6A8D-4255-87BB-2B71A2E94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288" y="5126984"/>
                  <a:ext cx="640080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6667" t="-13953" r="-952" b="-2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96803F5-8680-46C1-80B1-AD6DD640DE03}"/>
                </a:ext>
              </a:extLst>
            </p:cNvPr>
            <p:cNvSpPr txBox="1"/>
            <p:nvPr/>
          </p:nvSpPr>
          <p:spPr>
            <a:xfrm>
              <a:off x="2056430" y="5196572"/>
              <a:ext cx="21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k</a:t>
              </a:r>
              <a:endParaRPr lang="zh-TW" altLang="en-US" dirty="0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A957A92-30E8-42C3-BAAD-AFCC15819565}"/>
              </a:ext>
            </a:extLst>
          </p:cNvPr>
          <p:cNvSpPr txBox="1"/>
          <p:nvPr/>
        </p:nvSpPr>
        <p:spPr>
          <a:xfrm>
            <a:off x="428918" y="205816"/>
            <a:ext cx="103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</a:p>
        </p:txBody>
      </p:sp>
    </p:spTree>
    <p:extLst>
      <p:ext uri="{BB962C8B-B14F-4D97-AF65-F5344CB8AC3E}">
        <p14:creationId xmlns:p14="http://schemas.microsoft.com/office/powerpoint/2010/main" val="20700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12080</TotalTime>
  <Words>2510</Words>
  <Application>Microsoft Office PowerPoint</Application>
  <PresentationFormat>寬螢幕</PresentationFormat>
  <Paragraphs>343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11218 KTV</vt:lpstr>
      <vt:lpstr>UVa 11218 KTV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進和 鄭</cp:lastModifiedBy>
  <cp:revision>3160</cp:revision>
  <dcterms:created xsi:type="dcterms:W3CDTF">2020-02-14T09:12:44Z</dcterms:created>
  <dcterms:modified xsi:type="dcterms:W3CDTF">2021-08-30T10:34:54Z</dcterms:modified>
</cp:coreProperties>
</file>