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3" r:id="rId5"/>
    <p:sldId id="265" r:id="rId6"/>
    <p:sldId id="264" r:id="rId7"/>
    <p:sldId id="262" r:id="rId8"/>
    <p:sldId id="260" r:id="rId9"/>
    <p:sldId id="25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12/10/2019</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12/10/2019</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624E1-F846-4FA5-90C6-CDA67F545259}"/>
              </a:ext>
            </a:extLst>
          </p:cNvPr>
          <p:cNvSpPr>
            <a:spLocks noGrp="1"/>
          </p:cNvSpPr>
          <p:nvPr>
            <p:ph type="ctrTitle"/>
          </p:nvPr>
        </p:nvSpPr>
        <p:spPr/>
        <p:txBody>
          <a:bodyPr/>
          <a:lstStyle/>
          <a:p>
            <a:r>
              <a:rPr lang="en-CA" dirty="0"/>
              <a:t>Bar POS System</a:t>
            </a:r>
          </a:p>
        </p:txBody>
      </p:sp>
      <p:sp>
        <p:nvSpPr>
          <p:cNvPr id="3" name="Subtitle 2">
            <a:extLst>
              <a:ext uri="{FF2B5EF4-FFF2-40B4-BE49-F238E27FC236}">
                <a16:creationId xmlns:a16="http://schemas.microsoft.com/office/drawing/2014/main" id="{3328543B-6443-4848-BA0E-73C56D0C3413}"/>
              </a:ext>
            </a:extLst>
          </p:cNvPr>
          <p:cNvSpPr>
            <a:spLocks noGrp="1"/>
          </p:cNvSpPr>
          <p:nvPr>
            <p:ph type="subTitle" idx="1"/>
          </p:nvPr>
        </p:nvSpPr>
        <p:spPr/>
        <p:txBody>
          <a:bodyPr/>
          <a:lstStyle/>
          <a:p>
            <a:r>
              <a:rPr lang="en-CA" dirty="0"/>
              <a:t>Created by Cole tucker, Kara Myers, Ana Siemens and Sarah Dion</a:t>
            </a:r>
          </a:p>
          <a:p>
            <a:r>
              <a:rPr lang="en-CA" dirty="0"/>
              <a:t>Student usernames: c.tucker073, k.myers973, a.siemens710, s.dion045</a:t>
            </a:r>
          </a:p>
        </p:txBody>
      </p:sp>
    </p:spTree>
    <p:extLst>
      <p:ext uri="{BB962C8B-B14F-4D97-AF65-F5344CB8AC3E}">
        <p14:creationId xmlns:p14="http://schemas.microsoft.com/office/powerpoint/2010/main" val="1317948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782D4-56B5-41D3-B72C-E222B967664E}"/>
              </a:ext>
            </a:extLst>
          </p:cNvPr>
          <p:cNvSpPr>
            <a:spLocks noGrp="1"/>
          </p:cNvSpPr>
          <p:nvPr>
            <p:ph type="title"/>
          </p:nvPr>
        </p:nvSpPr>
        <p:spPr>
          <a:xfrm>
            <a:off x="1143001" y="2567730"/>
            <a:ext cx="9905998" cy="1722539"/>
          </a:xfrm>
        </p:spPr>
        <p:txBody>
          <a:bodyPr>
            <a:normAutofit/>
          </a:bodyPr>
          <a:lstStyle/>
          <a:p>
            <a:pPr algn="ctr"/>
            <a:r>
              <a:rPr lang="en-CA" sz="7200" dirty="0"/>
              <a:t>Database -&gt; Tables:</a:t>
            </a:r>
          </a:p>
        </p:txBody>
      </p:sp>
    </p:spTree>
    <p:extLst>
      <p:ext uri="{BB962C8B-B14F-4D97-AF65-F5344CB8AC3E}">
        <p14:creationId xmlns:p14="http://schemas.microsoft.com/office/powerpoint/2010/main" val="3299841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18443-E2EA-4F9E-9010-17E75709F84B}"/>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r>
              <a:rPr lang="en-US" sz="4800">
                <a:effectLst>
                  <a:glow rad="38100">
                    <a:schemeClr val="bg1">
                      <a:lumMod val="65000"/>
                      <a:lumOff val="35000"/>
                      <a:alpha val="50000"/>
                    </a:schemeClr>
                  </a:glow>
                  <a:outerShdw blurRad="28575" dist="31750" dir="13200000" algn="tl" rotWithShape="0">
                    <a:srgbClr val="000000">
                      <a:alpha val="25000"/>
                    </a:srgbClr>
                  </a:outerShdw>
                </a:effectLst>
              </a:rPr>
              <a:t>Relations between Tables:</a:t>
            </a:r>
          </a:p>
        </p:txBody>
      </p:sp>
      <p:sp>
        <p:nvSpPr>
          <p:cNvPr id="9" name="Rounded Rectangle 7">
            <a:extLst>
              <a:ext uri="{FF2B5EF4-FFF2-40B4-BE49-F238E27FC236}">
                <a16:creationId xmlns:a16="http://schemas.microsoft.com/office/drawing/2014/main" id="{06C49B84-A9D0-414D-A19C-83DCD389D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90" y="620720"/>
            <a:ext cx="6884079" cy="5597200"/>
          </a:xfrm>
          <a:prstGeom prst="roundRect">
            <a:avLst>
              <a:gd name="adj" fmla="val 3812"/>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F2181D6-4B9A-4E35-B105-66461AA4A560}"/>
              </a:ext>
            </a:extLst>
          </p:cNvPr>
          <p:cNvPicPr>
            <a:picLocks noChangeAspect="1"/>
          </p:cNvPicPr>
          <p:nvPr/>
        </p:nvPicPr>
        <p:blipFill>
          <a:blip r:embed="rId3"/>
          <a:stretch>
            <a:fillRect/>
          </a:stretch>
        </p:blipFill>
        <p:spPr>
          <a:xfrm>
            <a:off x="1142544" y="1164009"/>
            <a:ext cx="5915570" cy="4510621"/>
          </a:xfrm>
          <a:prstGeom prst="rect">
            <a:avLst/>
          </a:prstGeom>
        </p:spPr>
      </p:pic>
    </p:spTree>
    <p:extLst>
      <p:ext uri="{BB962C8B-B14F-4D97-AF65-F5344CB8AC3E}">
        <p14:creationId xmlns:p14="http://schemas.microsoft.com/office/powerpoint/2010/main" val="495385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3C67-7B3A-423B-B83B-9BA1477A4ADA}"/>
              </a:ext>
            </a:extLst>
          </p:cNvPr>
          <p:cNvSpPr>
            <a:spLocks noGrp="1"/>
          </p:cNvSpPr>
          <p:nvPr>
            <p:ph type="title"/>
          </p:nvPr>
        </p:nvSpPr>
        <p:spPr/>
        <p:txBody>
          <a:bodyPr/>
          <a:lstStyle/>
          <a:p>
            <a:r>
              <a:rPr lang="en-CA" dirty="0"/>
              <a:t>Customers</a:t>
            </a:r>
          </a:p>
        </p:txBody>
      </p:sp>
      <p:sp>
        <p:nvSpPr>
          <p:cNvPr id="4" name="Text Placeholder 3">
            <a:extLst>
              <a:ext uri="{FF2B5EF4-FFF2-40B4-BE49-F238E27FC236}">
                <a16:creationId xmlns:a16="http://schemas.microsoft.com/office/drawing/2014/main" id="{41B2E2A4-1EA0-484E-87E9-533A2EB043EF}"/>
              </a:ext>
            </a:extLst>
          </p:cNvPr>
          <p:cNvSpPr>
            <a:spLocks noGrp="1"/>
          </p:cNvSpPr>
          <p:nvPr>
            <p:ph type="body" sz="half" idx="2"/>
          </p:nvPr>
        </p:nvSpPr>
        <p:spPr/>
        <p:txBody>
          <a:bodyPr/>
          <a:lstStyle/>
          <a:p>
            <a:r>
              <a:rPr lang="en-CA" dirty="0"/>
              <a:t>The customer table is used to distinguish between different customers in the bar.</a:t>
            </a:r>
          </a:p>
        </p:txBody>
      </p:sp>
      <p:pic>
        <p:nvPicPr>
          <p:cNvPr id="3" name="Picture 2">
            <a:extLst>
              <a:ext uri="{FF2B5EF4-FFF2-40B4-BE49-F238E27FC236}">
                <a16:creationId xmlns:a16="http://schemas.microsoft.com/office/drawing/2014/main" id="{2268094A-A2B3-44EE-AE22-AA28B7A8C617}"/>
              </a:ext>
            </a:extLst>
          </p:cNvPr>
          <p:cNvPicPr>
            <a:picLocks noChangeAspect="1"/>
          </p:cNvPicPr>
          <p:nvPr/>
        </p:nvPicPr>
        <p:blipFill>
          <a:blip r:embed="rId2"/>
          <a:stretch>
            <a:fillRect/>
          </a:stretch>
        </p:blipFill>
        <p:spPr>
          <a:xfrm>
            <a:off x="5055150" y="535344"/>
            <a:ext cx="1567381" cy="1676011"/>
          </a:xfrm>
          <a:prstGeom prst="rect">
            <a:avLst/>
          </a:prstGeom>
        </p:spPr>
      </p:pic>
    </p:spTree>
    <p:extLst>
      <p:ext uri="{BB962C8B-B14F-4D97-AF65-F5344CB8AC3E}">
        <p14:creationId xmlns:p14="http://schemas.microsoft.com/office/powerpoint/2010/main" val="3471659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3C67-7B3A-423B-B83B-9BA1477A4ADA}"/>
              </a:ext>
            </a:extLst>
          </p:cNvPr>
          <p:cNvSpPr>
            <a:spLocks noGrp="1"/>
          </p:cNvSpPr>
          <p:nvPr>
            <p:ph type="title"/>
          </p:nvPr>
        </p:nvSpPr>
        <p:spPr>
          <a:xfrm>
            <a:off x="1141411" y="1600200"/>
            <a:ext cx="3549121" cy="1371600"/>
          </a:xfrm>
        </p:spPr>
        <p:txBody>
          <a:bodyPr/>
          <a:lstStyle/>
          <a:p>
            <a:r>
              <a:rPr lang="en-CA"/>
              <a:t>orders</a:t>
            </a:r>
            <a:endParaRPr lang="en-CA" dirty="0"/>
          </a:p>
        </p:txBody>
      </p:sp>
      <p:sp>
        <p:nvSpPr>
          <p:cNvPr id="4" name="Text Placeholder 3">
            <a:extLst>
              <a:ext uri="{FF2B5EF4-FFF2-40B4-BE49-F238E27FC236}">
                <a16:creationId xmlns:a16="http://schemas.microsoft.com/office/drawing/2014/main" id="{41B2E2A4-1EA0-484E-87E9-533A2EB043EF}"/>
              </a:ext>
            </a:extLst>
          </p:cNvPr>
          <p:cNvSpPr>
            <a:spLocks noGrp="1"/>
          </p:cNvSpPr>
          <p:nvPr>
            <p:ph type="body" sz="half" idx="2"/>
          </p:nvPr>
        </p:nvSpPr>
        <p:spPr>
          <a:xfrm>
            <a:off x="1141411" y="2971800"/>
            <a:ext cx="3549121" cy="1828800"/>
          </a:xfrm>
        </p:spPr>
        <p:txBody>
          <a:bodyPr>
            <a:normAutofit fontScale="92500"/>
          </a:bodyPr>
          <a:lstStyle/>
          <a:p>
            <a:r>
              <a:rPr lang="en-CA"/>
              <a:t>The orders table is a table full of a bunch of keys. The table relates between all the other tables to add the customers order to the receipt. The table also keeps tracked of the table, who was their server which customer, as well as what they ordered.</a:t>
            </a:r>
            <a:endParaRPr lang="en-CA" dirty="0"/>
          </a:p>
        </p:txBody>
      </p:sp>
      <p:pic>
        <p:nvPicPr>
          <p:cNvPr id="3" name="Picture 2">
            <a:extLst>
              <a:ext uri="{FF2B5EF4-FFF2-40B4-BE49-F238E27FC236}">
                <a16:creationId xmlns:a16="http://schemas.microsoft.com/office/drawing/2014/main" id="{89702B76-D4E6-4316-B232-E1E3012BA480}"/>
              </a:ext>
            </a:extLst>
          </p:cNvPr>
          <p:cNvPicPr>
            <a:picLocks noChangeAspect="1"/>
          </p:cNvPicPr>
          <p:nvPr/>
        </p:nvPicPr>
        <p:blipFill>
          <a:blip r:embed="rId2"/>
          <a:stretch>
            <a:fillRect/>
          </a:stretch>
        </p:blipFill>
        <p:spPr>
          <a:xfrm>
            <a:off x="1475209" y="581025"/>
            <a:ext cx="4781550" cy="1019175"/>
          </a:xfrm>
          <a:prstGeom prst="rect">
            <a:avLst/>
          </a:prstGeom>
        </p:spPr>
      </p:pic>
      <p:pic>
        <p:nvPicPr>
          <p:cNvPr id="5" name="Picture 4">
            <a:extLst>
              <a:ext uri="{FF2B5EF4-FFF2-40B4-BE49-F238E27FC236}">
                <a16:creationId xmlns:a16="http://schemas.microsoft.com/office/drawing/2014/main" id="{DA1749A3-8DF8-45B5-902A-EA5BA519DA4E}"/>
              </a:ext>
            </a:extLst>
          </p:cNvPr>
          <p:cNvPicPr>
            <a:picLocks noChangeAspect="1"/>
          </p:cNvPicPr>
          <p:nvPr/>
        </p:nvPicPr>
        <p:blipFill>
          <a:blip r:embed="rId3"/>
          <a:stretch>
            <a:fillRect/>
          </a:stretch>
        </p:blipFill>
        <p:spPr>
          <a:xfrm>
            <a:off x="6587218" y="1757300"/>
            <a:ext cx="5224995" cy="4619104"/>
          </a:xfrm>
          <a:prstGeom prst="rect">
            <a:avLst/>
          </a:prstGeom>
        </p:spPr>
      </p:pic>
    </p:spTree>
    <p:extLst>
      <p:ext uri="{BB962C8B-B14F-4D97-AF65-F5344CB8AC3E}">
        <p14:creationId xmlns:p14="http://schemas.microsoft.com/office/powerpoint/2010/main" val="845952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3C67-7B3A-423B-B83B-9BA1477A4ADA}"/>
              </a:ext>
            </a:extLst>
          </p:cNvPr>
          <p:cNvSpPr>
            <a:spLocks noGrp="1"/>
          </p:cNvSpPr>
          <p:nvPr>
            <p:ph type="title"/>
          </p:nvPr>
        </p:nvSpPr>
        <p:spPr>
          <a:xfrm>
            <a:off x="1143000" y="609599"/>
            <a:ext cx="3792894" cy="2009775"/>
          </a:xfrm>
        </p:spPr>
        <p:txBody>
          <a:bodyPr vert="horz" lIns="91440" tIns="45720" rIns="91440" bIns="45720" rtlCol="0" anchor="ctr">
            <a:normAutofit/>
          </a:bodyPr>
          <a:lstStyle/>
          <a:p>
            <a:pPr algn="ctr"/>
            <a:r>
              <a:rPr lang="en-US" sz="3200" dirty="0"/>
              <a:t>tables</a:t>
            </a:r>
          </a:p>
        </p:txBody>
      </p:sp>
      <p:pic>
        <p:nvPicPr>
          <p:cNvPr id="5" name="Picture 4">
            <a:extLst>
              <a:ext uri="{FF2B5EF4-FFF2-40B4-BE49-F238E27FC236}">
                <a16:creationId xmlns:a16="http://schemas.microsoft.com/office/drawing/2014/main" id="{3E4E9198-0F14-4E3F-BF41-E358ECD167DA}"/>
              </a:ext>
            </a:extLst>
          </p:cNvPr>
          <p:cNvPicPr>
            <a:picLocks noChangeAspect="1"/>
          </p:cNvPicPr>
          <p:nvPr/>
        </p:nvPicPr>
        <p:blipFill>
          <a:blip r:embed="rId3"/>
          <a:stretch>
            <a:fillRect/>
          </a:stretch>
        </p:blipFill>
        <p:spPr>
          <a:xfrm>
            <a:off x="5271794" y="70456"/>
            <a:ext cx="4419993" cy="2703969"/>
          </a:xfrm>
          <a:custGeom>
            <a:avLst/>
            <a:gdLst>
              <a:gd name="connsiteX0" fmla="*/ 120172 w 3416888"/>
              <a:gd name="connsiteY0" fmla="*/ 0 h 2057399"/>
              <a:gd name="connsiteX1" fmla="*/ 3296716 w 3416888"/>
              <a:gd name="connsiteY1" fmla="*/ 0 h 2057399"/>
              <a:gd name="connsiteX2" fmla="*/ 3416888 w 3416888"/>
              <a:gd name="connsiteY2" fmla="*/ 120172 h 2057399"/>
              <a:gd name="connsiteX3" fmla="*/ 3416888 w 3416888"/>
              <a:gd name="connsiteY3" fmla="*/ 2057399 h 2057399"/>
              <a:gd name="connsiteX4" fmla="*/ 0 w 3416888"/>
              <a:gd name="connsiteY4" fmla="*/ 2057399 h 2057399"/>
              <a:gd name="connsiteX5" fmla="*/ 0 w 3416888"/>
              <a:gd name="connsiteY5" fmla="*/ 120172 h 2057399"/>
              <a:gd name="connsiteX6" fmla="*/ 120172 w 3416888"/>
              <a:gd name="connsiteY6" fmla="*/ 0 h 2057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6888" h="2057399">
                <a:moveTo>
                  <a:pt x="120172" y="0"/>
                </a:moveTo>
                <a:lnTo>
                  <a:pt x="3296716" y="0"/>
                </a:lnTo>
                <a:cubicBezTo>
                  <a:pt x="3363085" y="0"/>
                  <a:pt x="3416888" y="53803"/>
                  <a:pt x="3416888" y="120172"/>
                </a:cubicBezTo>
                <a:lnTo>
                  <a:pt x="3416888" y="2057399"/>
                </a:lnTo>
                <a:lnTo>
                  <a:pt x="0" y="2057399"/>
                </a:lnTo>
                <a:lnTo>
                  <a:pt x="0" y="120172"/>
                </a:lnTo>
                <a:cubicBezTo>
                  <a:pt x="0" y="53803"/>
                  <a:pt x="53803" y="0"/>
                  <a:pt x="120172" y="0"/>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4" name="Text Placeholder 3">
            <a:extLst>
              <a:ext uri="{FF2B5EF4-FFF2-40B4-BE49-F238E27FC236}">
                <a16:creationId xmlns:a16="http://schemas.microsoft.com/office/drawing/2014/main" id="{41B2E2A4-1EA0-484E-87E9-533A2EB043EF}"/>
              </a:ext>
            </a:extLst>
          </p:cNvPr>
          <p:cNvSpPr>
            <a:spLocks noGrp="1"/>
          </p:cNvSpPr>
          <p:nvPr>
            <p:ph type="body" sz="half" idx="2"/>
          </p:nvPr>
        </p:nvSpPr>
        <p:spPr>
          <a:xfrm>
            <a:off x="1143000" y="2774425"/>
            <a:ext cx="3792894" cy="3288445"/>
          </a:xfrm>
        </p:spPr>
        <p:txBody>
          <a:bodyPr vert="horz" lIns="91440" tIns="45720" rIns="91440" bIns="45720" rtlCol="0" anchor="ctr">
            <a:normAutofit/>
          </a:bodyPr>
          <a:lstStyle/>
          <a:p>
            <a:r>
              <a:rPr lang="en-US" dirty="0"/>
              <a:t>The tables table is used to give all the tables and barstools an id as well as a table number that everyone can see , to make it easier for people to differentiate. As soon as the server clicks on the table to add an order the active column changes from false to true.</a:t>
            </a:r>
          </a:p>
        </p:txBody>
      </p:sp>
      <p:pic>
        <p:nvPicPr>
          <p:cNvPr id="3" name="Picture 2">
            <a:extLst>
              <a:ext uri="{FF2B5EF4-FFF2-40B4-BE49-F238E27FC236}">
                <a16:creationId xmlns:a16="http://schemas.microsoft.com/office/drawing/2014/main" id="{AA8B585C-01B8-4FD1-91F3-4A7800F53DE2}"/>
              </a:ext>
            </a:extLst>
          </p:cNvPr>
          <p:cNvPicPr>
            <a:picLocks noChangeAspect="1"/>
          </p:cNvPicPr>
          <p:nvPr/>
        </p:nvPicPr>
        <p:blipFill>
          <a:blip r:embed="rId4"/>
          <a:stretch>
            <a:fillRect/>
          </a:stretch>
        </p:blipFill>
        <p:spPr>
          <a:xfrm>
            <a:off x="7716417" y="2927628"/>
            <a:ext cx="4082672" cy="3585140"/>
          </a:xfrm>
          <a:custGeom>
            <a:avLst/>
            <a:gdLst>
              <a:gd name="connsiteX0" fmla="*/ 0 w 3416888"/>
              <a:gd name="connsiteY0" fmla="*/ 0 h 3240120"/>
              <a:gd name="connsiteX1" fmla="*/ 3416888 w 3416888"/>
              <a:gd name="connsiteY1" fmla="*/ 0 h 3240120"/>
              <a:gd name="connsiteX2" fmla="*/ 3416888 w 3416888"/>
              <a:gd name="connsiteY2" fmla="*/ 3119948 h 3240120"/>
              <a:gd name="connsiteX3" fmla="*/ 3296716 w 3416888"/>
              <a:gd name="connsiteY3" fmla="*/ 3240120 h 3240120"/>
              <a:gd name="connsiteX4" fmla="*/ 120172 w 3416888"/>
              <a:gd name="connsiteY4" fmla="*/ 3240120 h 3240120"/>
              <a:gd name="connsiteX5" fmla="*/ 0 w 3416888"/>
              <a:gd name="connsiteY5" fmla="*/ 3119948 h 3240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16888" h="3240120">
                <a:moveTo>
                  <a:pt x="0" y="0"/>
                </a:moveTo>
                <a:lnTo>
                  <a:pt x="3416888" y="0"/>
                </a:lnTo>
                <a:lnTo>
                  <a:pt x="3416888" y="3119948"/>
                </a:lnTo>
                <a:cubicBezTo>
                  <a:pt x="3416888" y="3186317"/>
                  <a:pt x="3363085" y="3240120"/>
                  <a:pt x="3296716" y="3240120"/>
                </a:cubicBezTo>
                <a:lnTo>
                  <a:pt x="120172" y="3240120"/>
                </a:lnTo>
                <a:cubicBezTo>
                  <a:pt x="53803" y="3240120"/>
                  <a:pt x="0" y="3186317"/>
                  <a:pt x="0" y="3119948"/>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072372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3C67-7B3A-423B-B83B-9BA1477A4ADA}"/>
              </a:ext>
            </a:extLst>
          </p:cNvPr>
          <p:cNvSpPr>
            <a:spLocks noGrp="1"/>
          </p:cNvSpPr>
          <p:nvPr>
            <p:ph type="title"/>
          </p:nvPr>
        </p:nvSpPr>
        <p:spPr>
          <a:xfrm>
            <a:off x="643192" y="609600"/>
            <a:ext cx="3643674" cy="1905000"/>
          </a:xfrm>
        </p:spPr>
        <p:txBody>
          <a:bodyPr vert="horz" lIns="91440" tIns="45720" rIns="91440" bIns="45720" rtlCol="0" anchor="ctr">
            <a:normAutofit/>
          </a:bodyPr>
          <a:lstStyle/>
          <a:p>
            <a:r>
              <a:rPr lang="en-US" sz="2800"/>
              <a:t>Options</a:t>
            </a:r>
          </a:p>
        </p:txBody>
      </p:sp>
      <p:sp>
        <p:nvSpPr>
          <p:cNvPr id="4" name="Text Placeholder 3">
            <a:extLst>
              <a:ext uri="{FF2B5EF4-FFF2-40B4-BE49-F238E27FC236}">
                <a16:creationId xmlns:a16="http://schemas.microsoft.com/office/drawing/2014/main" id="{41B2E2A4-1EA0-484E-87E9-533A2EB043EF}"/>
              </a:ext>
            </a:extLst>
          </p:cNvPr>
          <p:cNvSpPr>
            <a:spLocks noGrp="1"/>
          </p:cNvSpPr>
          <p:nvPr>
            <p:ph type="body" sz="half" idx="2"/>
          </p:nvPr>
        </p:nvSpPr>
        <p:spPr>
          <a:xfrm>
            <a:off x="643192" y="2666999"/>
            <a:ext cx="3643674" cy="3216276"/>
          </a:xfrm>
        </p:spPr>
        <p:txBody>
          <a:bodyPr vert="horz" lIns="91440" tIns="45720" rIns="91440" bIns="45720" rtlCol="0" anchor="ctr">
            <a:normAutofit/>
          </a:bodyPr>
          <a:lstStyle/>
          <a:p>
            <a:r>
              <a:rPr lang="en-US" sz="1800" dirty="0"/>
              <a:t>The options table is used to hold the types of sides or options you can add to certain menu items. The menu item column shows which menu item has that particular side or options. As well as the price that it would cost to add this to your order.</a:t>
            </a:r>
          </a:p>
        </p:txBody>
      </p:sp>
      <p:pic>
        <p:nvPicPr>
          <p:cNvPr id="3" name="Picture 2">
            <a:extLst>
              <a:ext uri="{FF2B5EF4-FFF2-40B4-BE49-F238E27FC236}">
                <a16:creationId xmlns:a16="http://schemas.microsoft.com/office/drawing/2014/main" id="{814E2D2D-0491-41E0-B1E2-301866E88D20}"/>
              </a:ext>
            </a:extLst>
          </p:cNvPr>
          <p:cNvPicPr>
            <a:picLocks noChangeAspect="1"/>
          </p:cNvPicPr>
          <p:nvPr/>
        </p:nvPicPr>
        <p:blipFill>
          <a:blip r:embed="rId3"/>
          <a:stretch>
            <a:fillRect/>
          </a:stretch>
        </p:blipFill>
        <p:spPr>
          <a:xfrm>
            <a:off x="6281112" y="645106"/>
            <a:ext cx="3616397" cy="524774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877659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3C67-7B3A-423B-B83B-9BA1477A4ADA}"/>
              </a:ext>
            </a:extLst>
          </p:cNvPr>
          <p:cNvSpPr>
            <a:spLocks noGrp="1"/>
          </p:cNvSpPr>
          <p:nvPr>
            <p:ph type="title"/>
          </p:nvPr>
        </p:nvSpPr>
        <p:spPr>
          <a:xfrm>
            <a:off x="643192" y="609600"/>
            <a:ext cx="3643674" cy="1905000"/>
          </a:xfrm>
        </p:spPr>
        <p:txBody>
          <a:bodyPr vert="horz" lIns="91440" tIns="45720" rIns="91440" bIns="45720" rtlCol="0" anchor="ctr">
            <a:normAutofit/>
          </a:bodyPr>
          <a:lstStyle/>
          <a:p>
            <a:r>
              <a:rPr lang="en-US" sz="2800"/>
              <a:t>Menu</a:t>
            </a:r>
          </a:p>
        </p:txBody>
      </p:sp>
      <p:sp>
        <p:nvSpPr>
          <p:cNvPr id="4" name="Text Placeholder 3">
            <a:extLst>
              <a:ext uri="{FF2B5EF4-FFF2-40B4-BE49-F238E27FC236}">
                <a16:creationId xmlns:a16="http://schemas.microsoft.com/office/drawing/2014/main" id="{41B2E2A4-1EA0-484E-87E9-533A2EB043EF}"/>
              </a:ext>
            </a:extLst>
          </p:cNvPr>
          <p:cNvSpPr>
            <a:spLocks noGrp="1"/>
          </p:cNvSpPr>
          <p:nvPr>
            <p:ph type="body" sz="half" idx="2"/>
          </p:nvPr>
        </p:nvSpPr>
        <p:spPr>
          <a:xfrm>
            <a:off x="643192" y="2666999"/>
            <a:ext cx="3643674" cy="3216276"/>
          </a:xfrm>
        </p:spPr>
        <p:txBody>
          <a:bodyPr vert="horz" lIns="91440" tIns="45720" rIns="91440" bIns="45720" rtlCol="0" anchor="ctr">
            <a:normAutofit/>
          </a:bodyPr>
          <a:lstStyle/>
          <a:p>
            <a:r>
              <a:rPr lang="en-US" sz="1800" dirty="0"/>
              <a:t>The menu table is used to hold all the food and drink items from the bar. The </a:t>
            </a:r>
            <a:r>
              <a:rPr lang="en-US" sz="1800" dirty="0" err="1"/>
              <a:t>menuid</a:t>
            </a:r>
            <a:r>
              <a:rPr lang="en-US" sz="1800" dirty="0"/>
              <a:t> is used to relate the menu items into the order as well to display them as buttons the employee can choose for their table.</a:t>
            </a:r>
          </a:p>
        </p:txBody>
      </p:sp>
      <p:pic>
        <p:nvPicPr>
          <p:cNvPr id="3" name="Picture 2">
            <a:extLst>
              <a:ext uri="{FF2B5EF4-FFF2-40B4-BE49-F238E27FC236}">
                <a16:creationId xmlns:a16="http://schemas.microsoft.com/office/drawing/2014/main" id="{9D06C083-76D2-42A3-98B8-3D21A8CD43EA}"/>
              </a:ext>
            </a:extLst>
          </p:cNvPr>
          <p:cNvPicPr>
            <a:picLocks noChangeAspect="1"/>
          </p:cNvPicPr>
          <p:nvPr/>
        </p:nvPicPr>
        <p:blipFill>
          <a:blip r:embed="rId3"/>
          <a:stretch>
            <a:fillRect/>
          </a:stretch>
        </p:blipFill>
        <p:spPr>
          <a:xfrm>
            <a:off x="5411979" y="645106"/>
            <a:ext cx="5354662" cy="524774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194971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3C67-7B3A-423B-B83B-9BA1477A4ADA}"/>
              </a:ext>
            </a:extLst>
          </p:cNvPr>
          <p:cNvSpPr>
            <a:spLocks noGrp="1"/>
          </p:cNvSpPr>
          <p:nvPr>
            <p:ph type="title"/>
          </p:nvPr>
        </p:nvSpPr>
        <p:spPr/>
        <p:txBody>
          <a:bodyPr/>
          <a:lstStyle/>
          <a:p>
            <a:r>
              <a:rPr lang="en-CA" dirty="0"/>
              <a:t>Employees</a:t>
            </a:r>
          </a:p>
        </p:txBody>
      </p:sp>
      <p:sp>
        <p:nvSpPr>
          <p:cNvPr id="4" name="Text Placeholder 3">
            <a:extLst>
              <a:ext uri="{FF2B5EF4-FFF2-40B4-BE49-F238E27FC236}">
                <a16:creationId xmlns:a16="http://schemas.microsoft.com/office/drawing/2014/main" id="{41B2E2A4-1EA0-484E-87E9-533A2EB043EF}"/>
              </a:ext>
            </a:extLst>
          </p:cNvPr>
          <p:cNvSpPr>
            <a:spLocks noGrp="1"/>
          </p:cNvSpPr>
          <p:nvPr>
            <p:ph type="body" sz="half" idx="2"/>
          </p:nvPr>
        </p:nvSpPr>
        <p:spPr/>
        <p:txBody>
          <a:bodyPr/>
          <a:lstStyle/>
          <a:p>
            <a:r>
              <a:rPr lang="en-CA" dirty="0"/>
              <a:t>The employee table is used to grab the pin number so each employee can sign in. The </a:t>
            </a:r>
            <a:r>
              <a:rPr lang="en-CA" dirty="0" err="1"/>
              <a:t>Fname</a:t>
            </a:r>
            <a:r>
              <a:rPr lang="en-CA" dirty="0"/>
              <a:t>, </a:t>
            </a:r>
            <a:r>
              <a:rPr lang="en-CA" dirty="0" err="1"/>
              <a:t>Lname</a:t>
            </a:r>
            <a:r>
              <a:rPr lang="en-CA" dirty="0"/>
              <a:t> and </a:t>
            </a:r>
            <a:r>
              <a:rPr lang="en-CA" dirty="0" err="1"/>
              <a:t>EmployeeID</a:t>
            </a:r>
            <a:r>
              <a:rPr lang="en-CA" dirty="0"/>
              <a:t> are also used in the receipt to figure out, which employee the table was served by.</a:t>
            </a:r>
          </a:p>
        </p:txBody>
      </p:sp>
      <p:pic>
        <p:nvPicPr>
          <p:cNvPr id="3" name="Picture 2">
            <a:extLst>
              <a:ext uri="{FF2B5EF4-FFF2-40B4-BE49-F238E27FC236}">
                <a16:creationId xmlns:a16="http://schemas.microsoft.com/office/drawing/2014/main" id="{41FF4FEE-FF9A-4551-9AF9-3B2ACAF68E8B}"/>
              </a:ext>
            </a:extLst>
          </p:cNvPr>
          <p:cNvPicPr>
            <a:picLocks noChangeAspect="1"/>
          </p:cNvPicPr>
          <p:nvPr/>
        </p:nvPicPr>
        <p:blipFill>
          <a:blip r:embed="rId2"/>
          <a:stretch>
            <a:fillRect/>
          </a:stretch>
        </p:blipFill>
        <p:spPr>
          <a:xfrm>
            <a:off x="511434" y="742950"/>
            <a:ext cx="11449050" cy="1028700"/>
          </a:xfrm>
          <a:prstGeom prst="rect">
            <a:avLst/>
          </a:prstGeom>
        </p:spPr>
      </p:pic>
      <p:pic>
        <p:nvPicPr>
          <p:cNvPr id="5" name="Picture 4">
            <a:extLst>
              <a:ext uri="{FF2B5EF4-FFF2-40B4-BE49-F238E27FC236}">
                <a16:creationId xmlns:a16="http://schemas.microsoft.com/office/drawing/2014/main" id="{3F2459E6-E800-4520-88E5-B2A121442993}"/>
              </a:ext>
            </a:extLst>
          </p:cNvPr>
          <p:cNvPicPr>
            <a:picLocks noChangeAspect="1"/>
          </p:cNvPicPr>
          <p:nvPr/>
        </p:nvPicPr>
        <p:blipFill>
          <a:blip r:embed="rId3"/>
          <a:stretch>
            <a:fillRect/>
          </a:stretch>
        </p:blipFill>
        <p:spPr>
          <a:xfrm>
            <a:off x="6235959" y="2073048"/>
            <a:ext cx="5076825" cy="4410075"/>
          </a:xfrm>
          <a:prstGeom prst="rect">
            <a:avLst/>
          </a:prstGeom>
        </p:spPr>
      </p:pic>
    </p:spTree>
    <p:extLst>
      <p:ext uri="{BB962C8B-B14F-4D97-AF65-F5344CB8AC3E}">
        <p14:creationId xmlns:p14="http://schemas.microsoft.com/office/powerpoint/2010/main" val="39673807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5AD0B8"/>
      </a:accent1>
      <a:accent2>
        <a:srgbClr val="47BB7E"/>
      </a:accent2>
      <a:accent3>
        <a:srgbClr val="96CD4B"/>
      </a:accent3>
      <a:accent4>
        <a:srgbClr val="61C7DD"/>
      </a:accent4>
      <a:accent5>
        <a:srgbClr val="2495CF"/>
      </a:accent5>
      <a:accent6>
        <a:srgbClr val="5A74D1"/>
      </a:accent6>
      <a:hlink>
        <a:srgbClr val="72CEBB"/>
      </a:hlink>
      <a:folHlink>
        <a:srgbClr val="98E6D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0F262FD6-3409-4039-A531-64BD4D2F99E4}"/>
    </a:ext>
  </a:extLst>
</a:theme>
</file>

<file path=docProps/app.xml><?xml version="1.0" encoding="utf-8"?>
<Properties xmlns="http://schemas.openxmlformats.org/officeDocument/2006/extended-properties" xmlns:vt="http://schemas.openxmlformats.org/officeDocument/2006/docPropsVTypes">
  <TotalTime>26</TotalTime>
  <Words>308</Words>
  <Application>Microsoft Office PowerPoint</Application>
  <PresentationFormat>Widescreen</PresentationFormat>
  <Paragraphs>17</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Century Gothic</vt:lpstr>
      <vt:lpstr>Mesh</vt:lpstr>
      <vt:lpstr>Bar POS System</vt:lpstr>
      <vt:lpstr>Database -&gt; Tables:</vt:lpstr>
      <vt:lpstr>Relations between Tables:</vt:lpstr>
      <vt:lpstr>Customers</vt:lpstr>
      <vt:lpstr>orders</vt:lpstr>
      <vt:lpstr>tables</vt:lpstr>
      <vt:lpstr>Options</vt:lpstr>
      <vt:lpstr>Menu</vt:lpstr>
      <vt:lpstr>Employees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 POS System</dc:title>
  <dc:creator>Ana Siemens</dc:creator>
  <cp:lastModifiedBy>Ana Siemens</cp:lastModifiedBy>
  <cp:revision>5</cp:revision>
  <dcterms:created xsi:type="dcterms:W3CDTF">2019-12-11T04:32:48Z</dcterms:created>
  <dcterms:modified xsi:type="dcterms:W3CDTF">2019-12-11T05:02:32Z</dcterms:modified>
</cp:coreProperties>
</file>