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6" r:id="rId3"/>
    <p:sldId id="258" r:id="rId4"/>
    <p:sldId id="268" r:id="rId5"/>
    <p:sldId id="278" r:id="rId6"/>
    <p:sldId id="271" r:id="rId7"/>
    <p:sldId id="262" r:id="rId8"/>
    <p:sldId id="329" r:id="rId9"/>
    <p:sldId id="330" r:id="rId10"/>
    <p:sldId id="331" r:id="rId11"/>
    <p:sldId id="332" r:id="rId12"/>
    <p:sldId id="267" r:id="rId13"/>
    <p:sldId id="333" r:id="rId14"/>
    <p:sldId id="328" r:id="rId15"/>
    <p:sldId id="33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75550" autoAdjust="0"/>
  </p:normalViewPr>
  <p:slideViewPr>
    <p:cSldViewPr snapToGrid="0">
      <p:cViewPr varScale="1">
        <p:scale>
          <a:sx n="49" d="100"/>
          <a:sy n="49" d="100"/>
        </p:scale>
        <p:origin x="1152" y="32"/>
      </p:cViewPr>
      <p:guideLst/>
    </p:cSldViewPr>
  </p:slideViewPr>
  <p:notesTextViewPr>
    <p:cViewPr>
      <p:scale>
        <a:sx n="3" d="2"/>
        <a:sy n="3" d="2"/>
      </p:scale>
      <p:origin x="0" y="-452"/>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aud"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blog.imperva.com/2011/08/insider-threats-quantifying-the-problem.html" TargetMode="External"/><Relationship Id="rId4" Type="http://schemas.openxmlformats.org/officeDocument/2006/relationships/hyperlink" Target="https://en.wikipedia.org/wiki/Database_secur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数据库活动监控</a:t>
            </a:r>
            <a:r>
              <a:rPr lang="zh-CN" altLang="en-US" dirty="0"/>
              <a:t>（</a:t>
            </a:r>
            <a:r>
              <a:rPr lang="en-US" altLang="zh-CN" dirty="0"/>
              <a:t>DAM</a:t>
            </a:r>
            <a:r>
              <a:rPr lang="zh-CN" altLang="en-US" dirty="0"/>
              <a:t>，又称</a:t>
            </a:r>
            <a:r>
              <a:rPr lang="zh-CN" altLang="en-US" b="1" dirty="0"/>
              <a:t>企业数据库审计</a:t>
            </a:r>
            <a:r>
              <a:rPr lang="zh-CN" altLang="en-US" dirty="0"/>
              <a:t>和</a:t>
            </a:r>
            <a:r>
              <a:rPr lang="zh-CN" altLang="en-US" b="1" dirty="0"/>
              <a:t>实时保护</a:t>
            </a:r>
            <a:r>
              <a:rPr lang="zh-CN" altLang="en-US" dirty="0"/>
              <a:t>）是一种数据库安全技术，用于监视和分析独立于数据库管理系统（</a:t>
            </a:r>
            <a:r>
              <a:rPr lang="en-US" altLang="zh-CN" dirty="0"/>
              <a:t>DBMS</a:t>
            </a:r>
            <a:r>
              <a:rPr lang="zh-CN" altLang="en-US" dirty="0"/>
              <a:t>）运行的数据库活动，例如跟踪或事务日志。</a:t>
            </a:r>
            <a:r>
              <a:rPr lang="zh-CN" altLang="en-US" b="1" dirty="0"/>
              <a:t>数据库活动监控</a:t>
            </a:r>
            <a:r>
              <a:rPr lang="zh-CN" altLang="en-US" dirty="0"/>
              <a:t>通常连续且实时地执行。</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5050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176445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SQL</a:t>
            </a:r>
            <a:r>
              <a:rPr lang="zh-CN" altLang="en-US" dirty="0"/>
              <a:t>注入是一种攻击，用于在使用关系数据库的应用程序中利用不良编码实践。</a:t>
            </a:r>
            <a:r>
              <a:rPr lang="zh-CN" altLang="en-US" sz="1200" b="0" i="0" kern="1200" dirty="0">
                <a:solidFill>
                  <a:schemeClr val="tx1"/>
                </a:solidFill>
                <a:effectLst/>
                <a:latin typeface="+mn-lt"/>
                <a:ea typeface="+mn-ea"/>
                <a:cs typeface="+mn-cs"/>
              </a:rPr>
              <a:t>该技术将应用程序</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语句从无辜的</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调用转换为可能导致未经授权的访问，删除数据或窃取信息的恶意调用。</a:t>
            </a:r>
            <a:r>
              <a:rPr lang="zh-CN" altLang="en-US" dirty="0"/>
              <a:t>数据库监控可以阻止</a:t>
            </a:r>
            <a:r>
              <a:rPr lang="en-US" altLang="zh-CN" dirty="0"/>
              <a:t>SQL</a:t>
            </a:r>
            <a:r>
              <a:rPr lang="zh-CN" altLang="en-US" dirty="0"/>
              <a:t>注入的一种方法是监视应用程序活动，并根据与正常</a:t>
            </a:r>
            <a:r>
              <a:rPr lang="en-US" altLang="zh-CN" dirty="0"/>
              <a:t>SQL</a:t>
            </a:r>
            <a:r>
              <a:rPr lang="zh-CN" altLang="en-US" dirty="0"/>
              <a:t>结构和正常序列的差异来识别攻击。</a:t>
            </a:r>
            <a:endParaRPr lang="en-US" altLang="zh-CN" dirty="0"/>
          </a:p>
          <a:p>
            <a:r>
              <a:rPr lang="zh-CN" altLang="en-US" sz="1200" b="1" i="0" kern="1200" dirty="0">
                <a:solidFill>
                  <a:schemeClr val="tx1"/>
                </a:solidFill>
                <a:effectLst/>
                <a:latin typeface="+mn-lt"/>
                <a:ea typeface="+mn-ea"/>
                <a:cs typeface="+mn-cs"/>
              </a:rPr>
              <a:t>应用程序活动监视</a:t>
            </a:r>
            <a:r>
              <a:rPr lang="zh-CN" altLang="en-US" sz="1200" b="0" i="0" kern="1200" dirty="0">
                <a:solidFill>
                  <a:schemeClr val="tx1"/>
                </a:solidFill>
                <a:effectLst/>
                <a:latin typeface="+mn-lt"/>
                <a:ea typeface="+mn-ea"/>
                <a:cs typeface="+mn-cs"/>
              </a:rPr>
              <a:t>的主要目的是提供更高级别的最终用户责任，并检测通过企业应用程序发生的</a:t>
            </a:r>
            <a:r>
              <a:rPr lang="zh-CN" altLang="en-US" sz="1200" b="0" i="0" u="none" strike="noStrike" kern="1200" dirty="0">
                <a:solidFill>
                  <a:schemeClr val="tx1"/>
                </a:solidFill>
                <a:effectLst/>
                <a:latin typeface="+mn-lt"/>
                <a:ea typeface="+mn-ea"/>
                <a:cs typeface="+mn-cs"/>
                <a:hlinkClick r:id="rId3" tooltip="骗局"/>
              </a:rPr>
              <a:t>欺诈</a:t>
            </a:r>
            <a:r>
              <a:rPr lang="zh-CN" altLang="en-US" sz="1200" b="0" i="0" kern="1200" dirty="0">
                <a:solidFill>
                  <a:schemeClr val="tx1"/>
                </a:solidFill>
                <a:effectLst/>
                <a:latin typeface="+mn-lt"/>
                <a:ea typeface="+mn-ea"/>
                <a:cs typeface="+mn-cs"/>
              </a:rPr>
              <a:t>（以及合法访问的其他滥用），而不是通过直接访问数据库。</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特权用户监控是为了</a:t>
            </a:r>
            <a:r>
              <a:rPr lang="zh-CN" altLang="en-US" sz="1200" b="0" i="0" kern="1200" dirty="0">
                <a:solidFill>
                  <a:schemeClr val="tx1"/>
                </a:solidFill>
                <a:effectLst/>
                <a:latin typeface="+mn-lt"/>
                <a:ea typeface="+mn-ea"/>
                <a:cs typeface="+mn-cs"/>
              </a:rPr>
              <a:t>监控特权用户。由于大多数组织已经在外围层面受到保护，因此确实需要监控和保护特权用户。</a:t>
            </a:r>
            <a:r>
              <a:rPr lang="zh-CN" altLang="en-US" sz="1200" b="0" i="0" u="none" strike="noStrike" kern="1200" dirty="0">
                <a:solidFill>
                  <a:schemeClr val="tx1"/>
                </a:solidFill>
                <a:effectLst/>
                <a:latin typeface="+mn-lt"/>
                <a:ea typeface="+mn-ea"/>
                <a:cs typeface="+mn-cs"/>
                <a:hlinkClick r:id="rId4" tooltip="数据库安全"/>
              </a:rPr>
              <a:t>数据库安全性</a:t>
            </a:r>
            <a:r>
              <a:rPr lang="zh-CN" altLang="en-US" sz="1200" b="0" i="0" kern="1200" dirty="0">
                <a:solidFill>
                  <a:schemeClr val="tx1"/>
                </a:solidFill>
                <a:effectLst/>
                <a:latin typeface="+mn-lt"/>
                <a:ea typeface="+mn-ea"/>
                <a:cs typeface="+mn-cs"/>
              </a:rPr>
              <a:t>与保护</a:t>
            </a:r>
            <a:r>
              <a:rPr lang="zh-CN" altLang="en-US" sz="1200" b="0" i="0" u="none" strike="noStrike" kern="1200" dirty="0">
                <a:solidFill>
                  <a:schemeClr val="tx1"/>
                </a:solidFill>
                <a:effectLst/>
                <a:latin typeface="+mn-lt"/>
                <a:ea typeface="+mn-ea"/>
                <a:cs typeface="+mn-cs"/>
                <a:hlinkClick r:id="rId5"/>
              </a:rPr>
              <a:t>内部威胁</a:t>
            </a:r>
            <a:r>
              <a:rPr lang="zh-CN" altLang="en-US" sz="1200" b="0" i="0" kern="1200" dirty="0">
                <a:solidFill>
                  <a:schemeClr val="tx1"/>
                </a:solidFill>
                <a:effectLst/>
                <a:latin typeface="+mn-lt"/>
                <a:ea typeface="+mn-ea"/>
                <a:cs typeface="+mn-cs"/>
              </a:rPr>
              <a:t>的需求之间存在高度相关性。</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234630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随着数据库集群规模扩大，简易架构的缺点也非常明显。</a:t>
            </a:r>
          </a:p>
          <a:p>
            <a:r>
              <a:rPr lang="zh-CN" altLang="en-US" sz="1200" b="0" i="0" kern="1200" dirty="0">
                <a:solidFill>
                  <a:schemeClr val="tx1"/>
                </a:solidFill>
                <a:effectLst/>
                <a:latin typeface="+mn-lt"/>
                <a:ea typeface="+mn-ea"/>
                <a:cs typeface="+mn-cs"/>
              </a:rPr>
              <a:t>首先，单机数据库容量扩展性不足，随着监控的数据库规模扩大，日常性能指标写入量非常大，数据库容量捉襟见肘</a:t>
            </a:r>
          </a:p>
          <a:p>
            <a:r>
              <a:rPr lang="zh-CN" altLang="en-US" sz="1200" b="0" i="0" kern="1200" dirty="0">
                <a:solidFill>
                  <a:schemeClr val="tx1"/>
                </a:solidFill>
                <a:effectLst/>
                <a:latin typeface="+mn-lt"/>
                <a:ea typeface="+mn-ea"/>
                <a:cs typeface="+mn-cs"/>
              </a:rPr>
              <a:t>其次，监控指标的扩展性不足。一开始数据库监控项只有十几项，但是很快就发现不够用。因为经常有人拿着</a:t>
            </a:r>
            <a:r>
              <a:rPr lang="en-US" altLang="zh-CN" sz="1200" b="0" i="0" kern="1200" dirty="0">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的文档说，我想看这个，我想看那个，能不能放到监控系统里。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最后，系统整体读写能力也不高，而且不具备水平扩展性。</a:t>
            </a:r>
          </a:p>
          <a:p>
            <a:r>
              <a:rPr lang="zh-CN" altLang="en-US" sz="1200" b="0" i="0" kern="1200" dirty="0">
                <a:solidFill>
                  <a:schemeClr val="tx1"/>
                </a:solidFill>
                <a:effectLst/>
                <a:latin typeface="+mn-lt"/>
                <a:ea typeface="+mn-ea"/>
                <a:cs typeface="+mn-cs"/>
              </a:rPr>
              <a:t>以上所有原因催生了第二代监控系统的诞生。</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148252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相比于一代，二代增加了数据中心的概念。采集单元专注于性能数据采集逻辑，构造统一数据格式，调用</a:t>
            </a:r>
            <a:r>
              <a:rPr lang="en-US" altLang="zh-CN" sz="1200" b="0" i="0" kern="1200" dirty="0" err="1">
                <a:solidFill>
                  <a:schemeClr val="tx1"/>
                </a:solidFill>
                <a:effectLst/>
                <a:latin typeface="+mn-lt"/>
                <a:ea typeface="+mn-ea"/>
                <a:cs typeface="+mn-cs"/>
              </a:rPr>
              <a:t>DataHub</a:t>
            </a:r>
            <a:r>
              <a:rPr lang="zh-CN" altLang="en-US" sz="1200" b="0" i="0" kern="1200" dirty="0">
                <a:solidFill>
                  <a:schemeClr val="tx1"/>
                </a:solidFill>
                <a:effectLst/>
                <a:latin typeface="+mn-lt"/>
                <a:ea typeface="+mn-ea"/>
                <a:cs typeface="+mn-cs"/>
              </a:rPr>
              <a:t>接口把数据传输到</a:t>
            </a:r>
            <a:r>
              <a:rPr lang="en-US" altLang="zh-CN" sz="1200" b="0" i="0" kern="1200" dirty="0" err="1">
                <a:solidFill>
                  <a:schemeClr val="tx1"/>
                </a:solidFill>
                <a:effectLst/>
                <a:latin typeface="+mn-lt"/>
                <a:ea typeface="+mn-ea"/>
                <a:cs typeface="+mn-cs"/>
              </a:rPr>
              <a:t>DataHub</a:t>
            </a:r>
            <a:r>
              <a:rPr lang="zh-CN" altLang="en-US" sz="1200" b="0" i="0" kern="1200" dirty="0">
                <a:solidFill>
                  <a:schemeClr val="tx1"/>
                </a:solidFill>
                <a:effectLst/>
                <a:latin typeface="+mn-lt"/>
                <a:ea typeface="+mn-ea"/>
                <a:cs typeface="+mn-cs"/>
              </a:rPr>
              <a:t>，也就是数据中心。采集单元不需要关心性能数据存在哪里。数据中心作为承上启下的节点，实现了采集与存储的过渡。</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127414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DataHub</a:t>
            </a:r>
            <a:r>
              <a:rPr lang="zh-CN" altLang="en-US" sz="1200" b="0" i="0" kern="1200" dirty="0">
                <a:solidFill>
                  <a:schemeClr val="tx1"/>
                </a:solidFill>
                <a:effectLst/>
                <a:latin typeface="+mn-lt"/>
                <a:ea typeface="+mn-ea"/>
                <a:cs typeface="+mn-cs"/>
              </a:rPr>
              <a:t>具有不稳定的缺点，为了消除</a:t>
            </a:r>
            <a:r>
              <a:rPr lang="en-US" altLang="zh-CN" sz="1200" b="0" i="0" kern="1200" dirty="0" err="1">
                <a:solidFill>
                  <a:schemeClr val="tx1"/>
                </a:solidFill>
                <a:effectLst/>
                <a:latin typeface="+mn-lt"/>
                <a:ea typeface="+mn-ea"/>
                <a:cs typeface="+mn-cs"/>
              </a:rPr>
              <a:t>DataHub</a:t>
            </a:r>
            <a:r>
              <a:rPr lang="zh-CN" altLang="en-US" sz="1200" b="0" i="0" kern="1200" dirty="0">
                <a:solidFill>
                  <a:schemeClr val="tx1"/>
                </a:solidFill>
                <a:effectLst/>
                <a:latin typeface="+mn-lt"/>
                <a:ea typeface="+mn-ea"/>
                <a:cs typeface="+mn-cs"/>
              </a:rPr>
              <a:t>稳定性隐患，引入分布式消息队列，起到削峰填谷作用，即使</a:t>
            </a:r>
            <a:r>
              <a:rPr lang="en-US" altLang="zh-CN" sz="1200" b="0" i="0" kern="1200" dirty="0" err="1">
                <a:solidFill>
                  <a:schemeClr val="tx1"/>
                </a:solidFill>
                <a:effectLst/>
                <a:latin typeface="+mn-lt"/>
                <a:ea typeface="+mn-ea"/>
                <a:cs typeface="+mn-cs"/>
              </a:rPr>
              <a:t>DataHub</a:t>
            </a:r>
            <a:r>
              <a:rPr lang="zh-CN" altLang="en-US" sz="1200" b="0" i="0" kern="1200" dirty="0">
                <a:solidFill>
                  <a:schemeClr val="tx1"/>
                </a:solidFill>
                <a:effectLst/>
                <a:latin typeface="+mn-lt"/>
                <a:ea typeface="+mn-ea"/>
                <a:cs typeface="+mn-cs"/>
              </a:rPr>
              <a:t>全线崩溃，也可以采用重新消费消息的方式解决。</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3098201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所谓的流式计算的特点是</a:t>
            </a:r>
            <a:r>
              <a:rPr lang="zh-CN" altLang="en-US" sz="1200" b="0" i="0" kern="1200" dirty="0">
                <a:solidFill>
                  <a:schemeClr val="tx1"/>
                </a:solidFill>
                <a:effectLst/>
                <a:latin typeface="+mn-lt"/>
                <a:ea typeface="+mn-ea"/>
                <a:cs typeface="+mn-cs"/>
              </a:rPr>
              <a:t>可以很好地对大规模流动数据在不断变化的运动过程中实时地进行分析，捕捉到可能有用的信息，并把结果发送到下一计算节点。</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68710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a:t>python</a:t>
            </a:r>
            <a:r>
              <a:rPr lang="zh-CN" altLang="en-US" dirty="0"/>
              <a:t>实现了一个比较简单的对</a:t>
            </a:r>
            <a:r>
              <a:rPr lang="en-US" altLang="zh-CN" dirty="0" err="1"/>
              <a:t>mysql</a:t>
            </a:r>
            <a:r>
              <a:rPr lang="zh-CN" altLang="en-US" dirty="0"/>
              <a:t>数据库的日志以及状态实时监控的程序，下面我会介绍我的设计思路。</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285445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 </a:t>
            </a:r>
            <a:r>
              <a:rPr lang="en-US" altLang="zh-CN" dirty="0" err="1"/>
              <a:t>mysql</a:t>
            </a:r>
            <a:r>
              <a:rPr lang="en-US" altLang="zh-CN" dirty="0"/>
              <a:t> </a:t>
            </a:r>
            <a:r>
              <a:rPr lang="zh-CN" altLang="en-US" dirty="0"/>
              <a:t>内置了很多对数据库日志和数据库当前状态进行查看的指令。</a:t>
            </a:r>
            <a:endParaRPr lang="en-US" altLang="zh-CN" dirty="0"/>
          </a:p>
          <a:p>
            <a:r>
              <a:rPr lang="en-US" altLang="zh-CN" dirty="0"/>
              <a:t>Show variables like general log </a:t>
            </a:r>
            <a:r>
              <a:rPr lang="zh-CN" altLang="en-US" dirty="0"/>
              <a:t>会返回日志功能是否开启，并返回日志存放的目录。</a:t>
            </a:r>
            <a:endParaRPr lang="en-US" altLang="zh-CN" dirty="0"/>
          </a:p>
          <a:p>
            <a:r>
              <a:rPr lang="en-US" altLang="zh-CN" dirty="0"/>
              <a:t>Show </a:t>
            </a:r>
            <a:r>
              <a:rPr lang="en-US" altLang="zh-CN" dirty="0" err="1"/>
              <a:t>processlist</a:t>
            </a:r>
            <a:r>
              <a:rPr lang="en-US" altLang="zh-CN" dirty="0"/>
              <a:t> </a:t>
            </a:r>
            <a:r>
              <a:rPr lang="zh-CN" altLang="en-US" dirty="0"/>
              <a:t>返回当前数据库所有使用者的信息表。</a:t>
            </a:r>
            <a:endParaRPr lang="en-US" altLang="zh-CN" dirty="0"/>
          </a:p>
          <a:p>
            <a:r>
              <a:rPr lang="en-US" altLang="zh-CN" dirty="0"/>
              <a:t>Show global status like Thread </a:t>
            </a:r>
            <a:r>
              <a:rPr lang="zh-CN" altLang="en-US" dirty="0"/>
              <a:t>返回当前的进程占用情况。</a:t>
            </a:r>
            <a:endParaRPr lang="en-US" altLang="zh-CN" dirty="0"/>
          </a:p>
          <a:p>
            <a:r>
              <a:rPr lang="en-US" altLang="zh-CN" dirty="0"/>
              <a:t>Show global status like open tables </a:t>
            </a:r>
            <a:r>
              <a:rPr lang="zh-CN" altLang="en-US" dirty="0"/>
              <a:t>返回当前正在被使用的关系表的数量。</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1481267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所以要用</a:t>
            </a:r>
            <a:r>
              <a:rPr lang="en-US" altLang="zh-CN" dirty="0"/>
              <a:t>python</a:t>
            </a:r>
            <a:r>
              <a:rPr lang="zh-CN" altLang="en-US" dirty="0"/>
              <a:t>实现对</a:t>
            </a:r>
            <a:r>
              <a:rPr lang="en-US" altLang="zh-CN" dirty="0" err="1"/>
              <a:t>mysql</a:t>
            </a:r>
            <a:r>
              <a:rPr lang="zh-CN" altLang="en-US" dirty="0"/>
              <a:t>进行实时监控，我们可以利用</a:t>
            </a:r>
            <a:r>
              <a:rPr lang="en-US" altLang="zh-CN" dirty="0"/>
              <a:t>python</a:t>
            </a:r>
            <a:r>
              <a:rPr lang="zh-CN" altLang="en-US" dirty="0"/>
              <a:t>对</a:t>
            </a:r>
            <a:r>
              <a:rPr lang="en-US" altLang="zh-CN" dirty="0" err="1"/>
              <a:t>mysql</a:t>
            </a:r>
            <a:r>
              <a:rPr lang="zh-CN" altLang="en-US" dirty="0"/>
              <a:t>的一些函数接口，从而操作</a:t>
            </a:r>
            <a:r>
              <a:rPr lang="en-US" altLang="zh-CN" dirty="0" err="1"/>
              <a:t>mysql</a:t>
            </a:r>
            <a:r>
              <a:rPr lang="zh-CN" altLang="en-US" dirty="0"/>
              <a:t>执行前一张</a:t>
            </a:r>
            <a:r>
              <a:rPr lang="en-US" altLang="zh-CN" dirty="0"/>
              <a:t>ppt</a:t>
            </a:r>
            <a:r>
              <a:rPr lang="zh-CN" altLang="en-US" dirty="0"/>
              <a:t>里讲得那些命令。</a:t>
            </a:r>
            <a:endParaRPr lang="en-US" altLang="zh-CN" dirty="0"/>
          </a:p>
          <a:p>
            <a:r>
              <a:rPr lang="en-US" altLang="zh-CN" dirty="0"/>
              <a:t>Python</a:t>
            </a:r>
            <a:r>
              <a:rPr lang="zh-CN" altLang="en-US" dirty="0"/>
              <a:t>有</a:t>
            </a:r>
            <a:r>
              <a:rPr lang="en-US" altLang="zh-CN" dirty="0" err="1"/>
              <a:t>pymysql</a:t>
            </a:r>
            <a:r>
              <a:rPr lang="zh-CN" altLang="en-US" dirty="0"/>
              <a:t>库，这个库就提供了一些操作</a:t>
            </a:r>
            <a:r>
              <a:rPr lang="en-US" altLang="zh-CN" dirty="0" err="1"/>
              <a:t>mysql</a:t>
            </a:r>
            <a:r>
              <a:rPr lang="zh-CN" altLang="en-US" dirty="0"/>
              <a:t>的</a:t>
            </a:r>
            <a:r>
              <a:rPr lang="en-US" altLang="zh-CN" dirty="0" err="1"/>
              <a:t>api</a:t>
            </a:r>
            <a:r>
              <a:rPr lang="en-US" altLang="zh-CN" dirty="0"/>
              <a:t>. </a:t>
            </a:r>
          </a:p>
          <a:p>
            <a:r>
              <a:rPr lang="en-US" altLang="zh-CN" dirty="0"/>
              <a:t>Connect() </a:t>
            </a:r>
            <a:r>
              <a:rPr lang="zh-CN" altLang="en-US" dirty="0"/>
              <a:t>连接数据库， </a:t>
            </a:r>
            <a:r>
              <a:rPr lang="en-US" altLang="zh-CN" dirty="0" err="1"/>
              <a:t>cursor.execute</a:t>
            </a:r>
            <a:r>
              <a:rPr lang="en-US" altLang="zh-CN" dirty="0"/>
              <a:t>()</a:t>
            </a:r>
            <a:r>
              <a:rPr lang="zh-CN" altLang="en-US" dirty="0"/>
              <a:t>执行</a:t>
            </a:r>
            <a:r>
              <a:rPr lang="en-US" altLang="zh-CN" dirty="0" err="1"/>
              <a:t>sql</a:t>
            </a:r>
            <a:r>
              <a:rPr lang="zh-CN" altLang="en-US" dirty="0"/>
              <a:t>指令，用</a:t>
            </a:r>
            <a:r>
              <a:rPr lang="en-US" altLang="zh-CN" dirty="0" err="1"/>
              <a:t>cursor.fetchall</a:t>
            </a:r>
            <a:r>
              <a:rPr lang="en-US" altLang="zh-CN" dirty="0"/>
              <a:t>()</a:t>
            </a:r>
            <a:r>
              <a:rPr lang="zh-CN" altLang="en-US" dirty="0"/>
              <a:t>返回执行结果，执行结果会存在一个</a:t>
            </a:r>
            <a:r>
              <a:rPr lang="en-US" altLang="zh-CN" dirty="0"/>
              <a:t>python</a:t>
            </a:r>
            <a:r>
              <a:rPr lang="zh-CN" altLang="en-US"/>
              <a:t>元组中。</a:t>
            </a:r>
            <a:endParaRPr lang="en-US" altLang="zh-CN" dirty="0"/>
          </a:p>
          <a:p>
            <a:r>
              <a:rPr lang="zh-CN" altLang="en-US" dirty="0"/>
              <a:t>所以有了这些</a:t>
            </a:r>
            <a:r>
              <a:rPr lang="en-US" altLang="zh-CN" dirty="0" err="1"/>
              <a:t>api</a:t>
            </a:r>
            <a:r>
              <a:rPr lang="zh-CN" altLang="en-US" dirty="0"/>
              <a:t>，我们就可以调用</a:t>
            </a:r>
            <a:r>
              <a:rPr lang="en-US" altLang="zh-CN" dirty="0" err="1"/>
              <a:t>mysql</a:t>
            </a:r>
            <a:r>
              <a:rPr lang="zh-CN" altLang="en-US" dirty="0"/>
              <a:t>内置的指令来实时监控数据库状态，下面我来演示一下。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352816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2019/4/12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2019/4/12</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2019/4/12</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7641433" y="2241408"/>
            <a:ext cx="4832805" cy="558799"/>
          </a:xfrm>
        </p:spPr>
        <p:txBody>
          <a:bodyPr/>
          <a:lstStyle/>
          <a:p>
            <a:r>
              <a:rPr lang="zh-CN" altLang="en-US" dirty="0"/>
              <a:t>      徐远航      吴搏伦</a:t>
            </a:r>
            <a:endParaRPr lang="en-US" altLang="zh-CN"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7199791" y="985421"/>
            <a:ext cx="5551504" cy="1673238"/>
          </a:xfrm>
        </p:spPr>
        <p:txBody>
          <a:bodyPr>
            <a:normAutofit/>
          </a:bodyPr>
          <a:lstStyle/>
          <a:p>
            <a:r>
              <a:rPr lang="zh-CN" altLang="en-US" sz="4800" dirty="0"/>
              <a:t>数据库监控技术</a:t>
            </a:r>
          </a:p>
        </p:txBody>
      </p:sp>
      <p:sp>
        <p:nvSpPr>
          <p:cNvPr id="2" name="文本框 1">
            <a:extLst>
              <a:ext uri="{FF2B5EF4-FFF2-40B4-BE49-F238E27FC236}">
                <a16:creationId xmlns:a16="http://schemas.microsoft.com/office/drawing/2014/main" id="{7D877FBE-6719-449B-9327-9A3A0B4F34C1}"/>
              </a:ext>
            </a:extLst>
          </p:cNvPr>
          <p:cNvSpPr txBox="1"/>
          <p:nvPr/>
        </p:nvSpPr>
        <p:spPr>
          <a:xfrm>
            <a:off x="7199791" y="2911366"/>
            <a:ext cx="4151381"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阿里巴巴数据库监控系统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18" name="文本框 17">
            <a:extLst>
              <a:ext uri="{FF2B5EF4-FFF2-40B4-BE49-F238E27FC236}">
                <a16:creationId xmlns:a16="http://schemas.microsoft.com/office/drawing/2014/main" id="{8351AFFD-D4CC-40B6-B786-FF81AAE09EB6}"/>
              </a:ext>
            </a:extLst>
          </p:cNvPr>
          <p:cNvSpPr txBox="1"/>
          <p:nvPr/>
        </p:nvSpPr>
        <p:spPr>
          <a:xfrm>
            <a:off x="1545021" y="1328002"/>
            <a:ext cx="8836434" cy="369332"/>
          </a:xfrm>
          <a:prstGeom prst="rect">
            <a:avLst/>
          </a:prstGeom>
          <a:noFill/>
        </p:spPr>
        <p:txBody>
          <a:bodyPr wrap="square" rtlCol="0">
            <a:spAutoFit/>
          </a:bodyPr>
          <a:lstStyle/>
          <a:p>
            <a:pPr algn="ctr"/>
            <a:r>
              <a:rPr lang="zh-CN" altLang="en-US" dirty="0"/>
              <a:t>最新一代监控系统</a:t>
            </a:r>
          </a:p>
        </p:txBody>
      </p:sp>
      <p:sp>
        <p:nvSpPr>
          <p:cNvPr id="19" name="文本框 18">
            <a:extLst>
              <a:ext uri="{FF2B5EF4-FFF2-40B4-BE49-F238E27FC236}">
                <a16:creationId xmlns:a16="http://schemas.microsoft.com/office/drawing/2014/main" id="{9FC54A36-7034-4B2A-AD30-E94FD28F5F10}"/>
              </a:ext>
            </a:extLst>
          </p:cNvPr>
          <p:cNvSpPr txBox="1"/>
          <p:nvPr/>
        </p:nvSpPr>
        <p:spPr>
          <a:xfrm>
            <a:off x="1545021" y="4351283"/>
            <a:ext cx="8836434" cy="646331"/>
          </a:xfrm>
          <a:prstGeom prst="rect">
            <a:avLst/>
          </a:prstGeom>
          <a:noFill/>
        </p:spPr>
        <p:txBody>
          <a:bodyPr wrap="square" rtlCol="0">
            <a:spAutoFit/>
          </a:bodyPr>
          <a:lstStyle/>
          <a:p>
            <a:r>
              <a:rPr lang="zh-CN" altLang="en-US" dirty="0"/>
              <a:t>   新一代架构，</a:t>
            </a:r>
            <a:r>
              <a:rPr lang="en-US" altLang="zh-CN" dirty="0" err="1"/>
              <a:t>OpenTSDB</a:t>
            </a:r>
            <a:r>
              <a:rPr lang="zh-CN" altLang="en-US" dirty="0"/>
              <a:t>升级为更强劲的</a:t>
            </a:r>
            <a:r>
              <a:rPr lang="en-US" altLang="zh-CN" dirty="0" err="1"/>
              <a:t>HiTSDB</a:t>
            </a:r>
            <a:r>
              <a:rPr lang="zh-CN" altLang="en-US" dirty="0"/>
              <a:t>，同时基于流式计算开发的实时预聚合引擎代替简单的</a:t>
            </a:r>
            <a:r>
              <a:rPr lang="en-US" altLang="zh-CN" dirty="0" err="1"/>
              <a:t>DataHub</a:t>
            </a:r>
            <a:r>
              <a:rPr lang="zh-CN" altLang="en-US" dirty="0"/>
              <a:t>，监控速率大大提升。</a:t>
            </a:r>
          </a:p>
        </p:txBody>
      </p:sp>
      <p:pic>
        <p:nvPicPr>
          <p:cNvPr id="3" name="图片 2">
            <a:extLst>
              <a:ext uri="{FF2B5EF4-FFF2-40B4-BE49-F238E27FC236}">
                <a16:creationId xmlns:a16="http://schemas.microsoft.com/office/drawing/2014/main" id="{6E70EEDE-8DF2-4DE0-B1A6-A9B5E264C5A2}"/>
              </a:ext>
            </a:extLst>
          </p:cNvPr>
          <p:cNvPicPr>
            <a:picLocks noChangeAspect="1"/>
          </p:cNvPicPr>
          <p:nvPr/>
        </p:nvPicPr>
        <p:blipFill>
          <a:blip r:embed="rId3"/>
          <a:stretch>
            <a:fillRect/>
          </a:stretch>
        </p:blipFill>
        <p:spPr>
          <a:xfrm>
            <a:off x="740827" y="1791451"/>
            <a:ext cx="10708756" cy="2177447"/>
          </a:xfrm>
          <a:prstGeom prst="rect">
            <a:avLst/>
          </a:prstGeom>
        </p:spPr>
      </p:pic>
    </p:spTree>
    <p:extLst>
      <p:ext uri="{BB962C8B-B14F-4D97-AF65-F5344CB8AC3E}">
        <p14:creationId xmlns:p14="http://schemas.microsoft.com/office/powerpoint/2010/main" val="257265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8353" y="2576821"/>
            <a:ext cx="6655897" cy="1139062"/>
          </a:xfrm>
        </p:spPr>
        <p:txBody>
          <a:bodyPr>
            <a:noAutofit/>
          </a:bodyPr>
          <a:lstStyle/>
          <a:p>
            <a:pPr>
              <a:lnSpc>
                <a:spcPct val="100000"/>
              </a:lnSpc>
            </a:pPr>
            <a:r>
              <a:rPr lang="zh-CN" altLang="en-US" sz="3600" dirty="0">
                <a:solidFill>
                  <a:schemeClr val="bg1"/>
                </a:solidFill>
              </a:rPr>
              <a:t>基于</a:t>
            </a:r>
            <a:r>
              <a:rPr lang="en-US" altLang="zh-CN" sz="3600" dirty="0">
                <a:solidFill>
                  <a:schemeClr val="bg1"/>
                </a:solidFill>
              </a:rPr>
              <a:t>MySQL</a:t>
            </a:r>
            <a:r>
              <a:rPr lang="zh-CN" altLang="en-US" sz="3600" dirty="0">
                <a:solidFill>
                  <a:schemeClr val="bg1"/>
                </a:solidFill>
              </a:rPr>
              <a:t>的</a:t>
            </a:r>
            <a:br>
              <a:rPr lang="en-US" altLang="zh-CN" sz="3600" dirty="0">
                <a:solidFill>
                  <a:schemeClr val="bg1"/>
                </a:solidFill>
              </a:rPr>
            </a:br>
            <a:r>
              <a:rPr lang="zh-CN" altLang="en-US" sz="3600" dirty="0">
                <a:solidFill>
                  <a:schemeClr val="bg1"/>
                </a:solidFill>
              </a:rPr>
              <a:t>数据库日志实时监控程序</a:t>
            </a:r>
            <a:endParaRPr lang="en-US" altLang="zh-CN" sz="36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90658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en-US" dirty="0"/>
              <a:t>内置的日志及状态查看指令</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grpSp>
        <p:nvGrpSpPr>
          <p:cNvPr id="6" name="iŝḷïďé">
            <a:extLst>
              <a:ext uri="{FF2B5EF4-FFF2-40B4-BE49-F238E27FC236}">
                <a16:creationId xmlns:a16="http://schemas.microsoft.com/office/drawing/2014/main" id="{2B7C9B64-5D30-49ED-B718-3DBDBFD95740}"/>
              </a:ext>
            </a:extLst>
          </p:cNvPr>
          <p:cNvGrpSpPr/>
          <p:nvPr/>
        </p:nvGrpSpPr>
        <p:grpSpPr>
          <a:xfrm>
            <a:off x="8297824" y="1327153"/>
            <a:ext cx="3217899" cy="1173700"/>
            <a:chOff x="8096079" y="1130300"/>
            <a:chExt cx="3422820" cy="1173700"/>
          </a:xfrm>
        </p:grpSpPr>
        <p:sp>
          <p:nvSpPr>
            <p:cNvPr id="39" name="îşḷïḑê">
              <a:extLst>
                <a:ext uri="{FF2B5EF4-FFF2-40B4-BE49-F238E27FC236}">
                  <a16:creationId xmlns:a16="http://schemas.microsoft.com/office/drawing/2014/main" id="{452D8E55-C965-42FF-8AB2-E441AF040875}"/>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40" name="ï$ḷíḍe">
              <a:extLst>
                <a:ext uri="{FF2B5EF4-FFF2-40B4-BE49-F238E27FC236}">
                  <a16:creationId xmlns:a16="http://schemas.microsoft.com/office/drawing/2014/main" id="{615950E5-60F7-4C8A-A643-20C0A6333CAD}"/>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7" name="îṥḻîde">
            <a:extLst>
              <a:ext uri="{FF2B5EF4-FFF2-40B4-BE49-F238E27FC236}">
                <a16:creationId xmlns:a16="http://schemas.microsoft.com/office/drawing/2014/main" id="{694128F4-6AB1-47A8-B88A-B3F5877B4079}"/>
              </a:ext>
            </a:extLst>
          </p:cNvPr>
          <p:cNvGrpSpPr/>
          <p:nvPr/>
        </p:nvGrpSpPr>
        <p:grpSpPr>
          <a:xfrm>
            <a:off x="8297824" y="2608086"/>
            <a:ext cx="3217899" cy="1173700"/>
            <a:chOff x="8096079" y="1130300"/>
            <a:chExt cx="3422820" cy="1173700"/>
          </a:xfrm>
        </p:grpSpPr>
        <p:sp>
          <p:nvSpPr>
            <p:cNvPr id="37" name="ï$ļïde">
              <a:extLst>
                <a:ext uri="{FF2B5EF4-FFF2-40B4-BE49-F238E27FC236}">
                  <a16:creationId xmlns:a16="http://schemas.microsoft.com/office/drawing/2014/main" id="{1CDE2436-FF4F-436A-ABB0-A9EACDE995D4}"/>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8" name="i$ḻîďê">
            <a:extLst>
              <a:ext uri="{FF2B5EF4-FFF2-40B4-BE49-F238E27FC236}">
                <a16:creationId xmlns:a16="http://schemas.microsoft.com/office/drawing/2014/main" id="{2D24D8E9-1822-4222-BD1E-2D2D7529E3A7}"/>
              </a:ext>
            </a:extLst>
          </p:cNvPr>
          <p:cNvGrpSpPr/>
          <p:nvPr/>
        </p:nvGrpSpPr>
        <p:grpSpPr>
          <a:xfrm>
            <a:off x="8297824" y="3889019"/>
            <a:ext cx="3217899" cy="1173700"/>
            <a:chOff x="8096079" y="1130300"/>
            <a:chExt cx="3422820" cy="1173700"/>
          </a:xfrm>
        </p:grpSpPr>
        <p:sp>
          <p:nvSpPr>
            <p:cNvPr id="35" name="i$ļiḓé">
              <a:extLst>
                <a:ext uri="{FF2B5EF4-FFF2-40B4-BE49-F238E27FC236}">
                  <a16:creationId xmlns:a16="http://schemas.microsoft.com/office/drawing/2014/main" id="{1ACE66BA-022B-4F02-B3CD-9AB6C625AF27}"/>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6" name="i$1íďé">
              <a:extLst>
                <a:ext uri="{FF2B5EF4-FFF2-40B4-BE49-F238E27FC236}">
                  <a16:creationId xmlns:a16="http://schemas.microsoft.com/office/drawing/2014/main" id="{98BD148B-D0F2-48DA-ABF0-EFC5E948308A}"/>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grpSp>
        <p:nvGrpSpPr>
          <p:cNvPr id="9" name="íṡļîḋê">
            <a:extLst>
              <a:ext uri="{FF2B5EF4-FFF2-40B4-BE49-F238E27FC236}">
                <a16:creationId xmlns:a16="http://schemas.microsoft.com/office/drawing/2014/main" id="{B56963FF-BF87-4B61-94D8-A2AB8BEE4C5E}"/>
              </a:ext>
            </a:extLst>
          </p:cNvPr>
          <p:cNvGrpSpPr/>
          <p:nvPr/>
        </p:nvGrpSpPr>
        <p:grpSpPr>
          <a:xfrm>
            <a:off x="8297824" y="5169953"/>
            <a:ext cx="3217899" cy="1173700"/>
            <a:chOff x="8096079" y="1130300"/>
            <a:chExt cx="3422820" cy="1173700"/>
          </a:xfrm>
        </p:grpSpPr>
        <p:sp>
          <p:nvSpPr>
            <p:cNvPr id="33" name="ïşľîḓè">
              <a:extLst>
                <a:ext uri="{FF2B5EF4-FFF2-40B4-BE49-F238E27FC236}">
                  <a16:creationId xmlns:a16="http://schemas.microsoft.com/office/drawing/2014/main" id="{AF2D015A-571B-41F8-8E02-67CB0F4BD504}"/>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Copy paste fonts. Choose the only option to retain text.</a:t>
              </a:r>
            </a:p>
          </p:txBody>
        </p:sp>
        <p:sp>
          <p:nvSpPr>
            <p:cNvPr id="34" name="iṧḻîḑê">
              <a:extLst>
                <a:ext uri="{FF2B5EF4-FFF2-40B4-BE49-F238E27FC236}">
                  <a16:creationId xmlns:a16="http://schemas.microsoft.com/office/drawing/2014/main" id="{42599961-7C71-4F58-BAE7-A57C4D3D3E28}"/>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Text here</a:t>
              </a:r>
            </a:p>
          </p:txBody>
        </p:sp>
      </p:grpSp>
      <p:cxnSp>
        <p:nvCxnSpPr>
          <p:cNvPr id="10" name="直接连接符 9">
            <a:extLst>
              <a:ext uri="{FF2B5EF4-FFF2-40B4-BE49-F238E27FC236}">
                <a16:creationId xmlns:a16="http://schemas.microsoft.com/office/drawing/2014/main" id="{5A41DE12-7112-4A45-B78B-6E3C52EBE7FA}"/>
              </a:ext>
            </a:extLst>
          </p:cNvPr>
          <p:cNvCxnSpPr/>
          <p:nvPr/>
        </p:nvCxnSpPr>
        <p:spPr>
          <a:xfrm>
            <a:off x="8387825" y="257951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89C7F20-6C95-4DCC-BCDB-F06A0BF980C4}"/>
              </a:ext>
            </a:extLst>
          </p:cNvPr>
          <p:cNvCxnSpPr/>
          <p:nvPr/>
        </p:nvCxnSpPr>
        <p:spPr>
          <a:xfrm>
            <a:off x="8387825" y="38177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8A1CD96-AB79-4742-874A-D9E0390E11DA}"/>
              </a:ext>
            </a:extLst>
          </p:cNvPr>
          <p:cNvCxnSpPr/>
          <p:nvPr/>
        </p:nvCxnSpPr>
        <p:spPr>
          <a:xfrm>
            <a:off x="8387825" y="51131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8" name="îšľiḍe">
            <a:extLst>
              <a:ext uri="{FF2B5EF4-FFF2-40B4-BE49-F238E27FC236}">
                <a16:creationId xmlns:a16="http://schemas.microsoft.com/office/drawing/2014/main" id="{2239D962-BFA3-42FD-8EC8-77875F392145}"/>
              </a:ext>
            </a:extLst>
          </p:cNvPr>
          <p:cNvGrpSpPr/>
          <p:nvPr/>
        </p:nvGrpSpPr>
        <p:grpSpPr>
          <a:xfrm>
            <a:off x="669924" y="1327153"/>
            <a:ext cx="6096636" cy="1173700"/>
            <a:chOff x="8096079" y="1130300"/>
            <a:chExt cx="4730767" cy="1173700"/>
          </a:xfrm>
        </p:grpSpPr>
        <p:sp>
          <p:nvSpPr>
            <p:cNvPr id="31" name="iṩḷîḋè">
              <a:extLst>
                <a:ext uri="{FF2B5EF4-FFF2-40B4-BE49-F238E27FC236}">
                  <a16:creationId xmlns:a16="http://schemas.microsoft.com/office/drawing/2014/main" id="{2BD7C688-6D58-4AE5-80C1-D39AE20E163A}"/>
                </a:ext>
              </a:extLst>
            </p:cNvPr>
            <p:cNvSpPr/>
            <p:nvPr/>
          </p:nvSpPr>
          <p:spPr bwMode="auto">
            <a:xfrm>
              <a:off x="8096079" y="1621251"/>
              <a:ext cx="4730767"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a:t>show variables like '%</a:t>
              </a:r>
              <a:r>
                <a:rPr lang="en-US" altLang="zh-CN" dirty="0" err="1"/>
                <a:t>general_log</a:t>
              </a:r>
              <a:r>
                <a:rPr lang="en-US" altLang="zh-CN" dirty="0"/>
                <a:t>%’;</a:t>
              </a:r>
            </a:p>
          </p:txBody>
        </p:sp>
        <p:sp>
          <p:nvSpPr>
            <p:cNvPr id="32" name="ísḻïdè">
              <a:extLst>
                <a:ext uri="{FF2B5EF4-FFF2-40B4-BE49-F238E27FC236}">
                  <a16:creationId xmlns:a16="http://schemas.microsoft.com/office/drawing/2014/main" id="{CF289BC5-9FB9-4030-8D35-70D1AF7A751D}"/>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展示日志存放目录</a:t>
              </a:r>
              <a:endParaRPr lang="en-US" altLang="zh-CN" sz="2000" b="1" dirty="0"/>
            </a:p>
          </p:txBody>
        </p:sp>
      </p:grpSp>
      <p:grpSp>
        <p:nvGrpSpPr>
          <p:cNvPr id="19" name="îṣľidè">
            <a:extLst>
              <a:ext uri="{FF2B5EF4-FFF2-40B4-BE49-F238E27FC236}">
                <a16:creationId xmlns:a16="http://schemas.microsoft.com/office/drawing/2014/main" id="{A77985E0-4819-43B7-B0D5-04ED5854CAD9}"/>
              </a:ext>
            </a:extLst>
          </p:cNvPr>
          <p:cNvGrpSpPr/>
          <p:nvPr/>
        </p:nvGrpSpPr>
        <p:grpSpPr>
          <a:xfrm>
            <a:off x="669924" y="2608085"/>
            <a:ext cx="3217900" cy="1173701"/>
            <a:chOff x="8096078" y="1130299"/>
            <a:chExt cx="3422821" cy="1173701"/>
          </a:xfrm>
        </p:grpSpPr>
        <p:sp>
          <p:nvSpPr>
            <p:cNvPr id="29" name="íS1ïḋe">
              <a:extLst>
                <a:ext uri="{FF2B5EF4-FFF2-40B4-BE49-F238E27FC236}">
                  <a16:creationId xmlns:a16="http://schemas.microsoft.com/office/drawing/2014/main" id="{C4442009-072D-4AFD-905A-A1B4A9D03D9D}"/>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a:t>show </a:t>
              </a:r>
              <a:r>
                <a:rPr lang="en-US" altLang="zh-CN" dirty="0" err="1"/>
                <a:t>processlist</a:t>
              </a:r>
              <a:r>
                <a:rPr lang="en-US" altLang="zh-CN" dirty="0"/>
                <a:t>;</a:t>
              </a:r>
            </a:p>
          </p:txBody>
        </p:sp>
        <p:sp>
          <p:nvSpPr>
            <p:cNvPr id="30" name="ïsľîḍe">
              <a:extLst>
                <a:ext uri="{FF2B5EF4-FFF2-40B4-BE49-F238E27FC236}">
                  <a16:creationId xmlns:a16="http://schemas.microsoft.com/office/drawing/2014/main" id="{6C119B99-64F5-4283-A464-000BB3B5ACB3}"/>
                </a:ext>
              </a:extLst>
            </p:cNvPr>
            <p:cNvSpPr txBox="1"/>
            <p:nvPr/>
          </p:nvSpPr>
          <p:spPr bwMode="auto">
            <a:xfrm>
              <a:off x="8096078" y="1130299"/>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展示当前数据库的使用者</a:t>
              </a:r>
              <a:endParaRPr lang="en-US" altLang="zh-CN" sz="2000" b="1" dirty="0"/>
            </a:p>
          </p:txBody>
        </p:sp>
      </p:grpSp>
      <p:grpSp>
        <p:nvGrpSpPr>
          <p:cNvPr id="20" name="îSliḍê">
            <a:extLst>
              <a:ext uri="{FF2B5EF4-FFF2-40B4-BE49-F238E27FC236}">
                <a16:creationId xmlns:a16="http://schemas.microsoft.com/office/drawing/2014/main" id="{46D29EC8-F138-4B59-A979-696F699376E1}"/>
              </a:ext>
            </a:extLst>
          </p:cNvPr>
          <p:cNvGrpSpPr/>
          <p:nvPr/>
        </p:nvGrpSpPr>
        <p:grpSpPr>
          <a:xfrm>
            <a:off x="669926" y="3889019"/>
            <a:ext cx="3913505" cy="1173700"/>
            <a:chOff x="8096079" y="1130300"/>
            <a:chExt cx="4162723" cy="1173700"/>
          </a:xfrm>
        </p:grpSpPr>
        <p:sp>
          <p:nvSpPr>
            <p:cNvPr id="27" name="îşliḋè">
              <a:extLst>
                <a:ext uri="{FF2B5EF4-FFF2-40B4-BE49-F238E27FC236}">
                  <a16:creationId xmlns:a16="http://schemas.microsoft.com/office/drawing/2014/main" id="{9EA18BA3-FF90-44B7-86A1-FF3CA0AE8DF0}"/>
                </a:ext>
              </a:extLst>
            </p:cNvPr>
            <p:cNvSpPr/>
            <p:nvPr/>
          </p:nvSpPr>
          <p:spPr bwMode="auto">
            <a:xfrm>
              <a:off x="8096079" y="1621251"/>
              <a:ext cx="4162723"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a:t>show global status like 'Thread%‘;</a:t>
              </a:r>
            </a:p>
          </p:txBody>
        </p:sp>
        <p:sp>
          <p:nvSpPr>
            <p:cNvPr id="28" name="iśḷiḍè">
              <a:extLst>
                <a:ext uri="{FF2B5EF4-FFF2-40B4-BE49-F238E27FC236}">
                  <a16:creationId xmlns:a16="http://schemas.microsoft.com/office/drawing/2014/main" id="{97980CC7-FA5E-49AC-800C-1BDF57271C39}"/>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展示数据库进程占用情况</a:t>
              </a:r>
              <a:endParaRPr lang="en-US" altLang="zh-CN" sz="2000" b="1" dirty="0"/>
            </a:p>
          </p:txBody>
        </p:sp>
      </p:grpSp>
      <p:grpSp>
        <p:nvGrpSpPr>
          <p:cNvPr id="21" name="íSľiďé">
            <a:extLst>
              <a:ext uri="{FF2B5EF4-FFF2-40B4-BE49-F238E27FC236}">
                <a16:creationId xmlns:a16="http://schemas.microsoft.com/office/drawing/2014/main" id="{02DCBD41-B898-4185-839F-62F62C66CC4D}"/>
              </a:ext>
            </a:extLst>
          </p:cNvPr>
          <p:cNvGrpSpPr/>
          <p:nvPr/>
        </p:nvGrpSpPr>
        <p:grpSpPr>
          <a:xfrm>
            <a:off x="669924" y="5169953"/>
            <a:ext cx="4267835" cy="1173700"/>
            <a:chOff x="8096079" y="1130300"/>
            <a:chExt cx="4539618" cy="1173700"/>
          </a:xfrm>
        </p:grpSpPr>
        <p:sp>
          <p:nvSpPr>
            <p:cNvPr id="25" name="îṩľiḓe">
              <a:extLst>
                <a:ext uri="{FF2B5EF4-FFF2-40B4-BE49-F238E27FC236}">
                  <a16:creationId xmlns:a16="http://schemas.microsoft.com/office/drawing/2014/main" id="{059AF731-1DBD-4A7F-8C13-343E758EC7AB}"/>
                </a:ext>
              </a:extLst>
            </p:cNvPr>
            <p:cNvSpPr/>
            <p:nvPr/>
          </p:nvSpPr>
          <p:spPr bwMode="auto">
            <a:xfrm>
              <a:off x="8096079" y="1621251"/>
              <a:ext cx="4539618"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dirty="0"/>
                <a:t>show global status like '</a:t>
              </a:r>
              <a:r>
                <a:rPr lang="en-US" altLang="zh-CN" dirty="0" err="1"/>
                <a:t>open%tables</a:t>
              </a:r>
              <a:r>
                <a:rPr lang="en-US" altLang="zh-CN" dirty="0"/>
                <a:t>%’;</a:t>
              </a:r>
            </a:p>
          </p:txBody>
        </p:sp>
        <p:sp>
          <p:nvSpPr>
            <p:cNvPr id="26" name="íśľïḑe">
              <a:extLst>
                <a:ext uri="{FF2B5EF4-FFF2-40B4-BE49-F238E27FC236}">
                  <a16:creationId xmlns:a16="http://schemas.microsoft.com/office/drawing/2014/main" id="{A6915833-8629-46A3-910E-596F65F88155}"/>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展示正在被打开的表的数量</a:t>
              </a:r>
              <a:endParaRPr lang="en-US" altLang="zh-CN" sz="2000" b="1" dirty="0"/>
            </a:p>
          </p:txBody>
        </p:sp>
      </p:grpSp>
      <p:cxnSp>
        <p:nvCxnSpPr>
          <p:cNvPr id="22" name="直接连接符 21">
            <a:extLst>
              <a:ext uri="{FF2B5EF4-FFF2-40B4-BE49-F238E27FC236}">
                <a16:creationId xmlns:a16="http://schemas.microsoft.com/office/drawing/2014/main" id="{B7F5B773-40D7-4F76-9EE0-FDB153BE8AF1}"/>
              </a:ext>
            </a:extLst>
          </p:cNvPr>
          <p:cNvCxnSpPr/>
          <p:nvPr/>
        </p:nvCxnSpPr>
        <p:spPr>
          <a:xfrm>
            <a:off x="759926" y="257951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C863C0C-4171-4BF3-B37F-B7E99CA16078}"/>
              </a:ext>
            </a:extLst>
          </p:cNvPr>
          <p:cNvCxnSpPr/>
          <p:nvPr/>
        </p:nvCxnSpPr>
        <p:spPr>
          <a:xfrm>
            <a:off x="759926" y="38177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D6A3B41-23A8-42A0-AC34-B720CBFC81D7}"/>
              </a:ext>
            </a:extLst>
          </p:cNvPr>
          <p:cNvCxnSpPr/>
          <p:nvPr/>
        </p:nvCxnSpPr>
        <p:spPr>
          <a:xfrm>
            <a:off x="759926" y="511316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6" name="图片 45">
            <a:extLst>
              <a:ext uri="{FF2B5EF4-FFF2-40B4-BE49-F238E27FC236}">
                <a16:creationId xmlns:a16="http://schemas.microsoft.com/office/drawing/2014/main" id="{FBB26B10-1F72-45F0-B459-7266AD4E6089}"/>
              </a:ext>
            </a:extLst>
          </p:cNvPr>
          <p:cNvPicPr>
            <a:picLocks noChangeAspect="1"/>
          </p:cNvPicPr>
          <p:nvPr/>
        </p:nvPicPr>
        <p:blipFill rotWithShape="1">
          <a:blip r:embed="rId3">
            <a:extLst>
              <a:ext uri="{28A0092B-C50C-407E-A947-70E740481C1C}">
                <a14:useLocalDpi xmlns:a14="http://schemas.microsoft.com/office/drawing/2010/main" val="0"/>
              </a:ext>
            </a:extLst>
          </a:blip>
          <a:srcRect r="14135"/>
          <a:stretch/>
        </p:blipFill>
        <p:spPr>
          <a:xfrm>
            <a:off x="5038646" y="1158473"/>
            <a:ext cx="6454727" cy="3838987"/>
          </a:xfrm>
          <a:prstGeom prst="rect">
            <a:avLst/>
          </a:prstGeom>
        </p:spPr>
      </p:pic>
      <p:pic>
        <p:nvPicPr>
          <p:cNvPr id="48" name="图片 47">
            <a:extLst>
              <a:ext uri="{FF2B5EF4-FFF2-40B4-BE49-F238E27FC236}">
                <a16:creationId xmlns:a16="http://schemas.microsoft.com/office/drawing/2014/main" id="{216E563A-3B9D-4FF0-983F-C0D1192442CD}"/>
              </a:ext>
            </a:extLst>
          </p:cNvPr>
          <p:cNvPicPr>
            <a:picLocks noChangeAspect="1"/>
          </p:cNvPicPr>
          <p:nvPr/>
        </p:nvPicPr>
        <p:blipFill rotWithShape="1">
          <a:blip r:embed="rId4">
            <a:extLst>
              <a:ext uri="{28A0092B-C50C-407E-A947-70E740481C1C}">
                <a14:useLocalDpi xmlns:a14="http://schemas.microsoft.com/office/drawing/2010/main" val="0"/>
              </a:ext>
            </a:extLst>
          </a:blip>
          <a:srcRect l="409" r="7790"/>
          <a:stretch/>
        </p:blipFill>
        <p:spPr>
          <a:xfrm>
            <a:off x="5051410" y="4988370"/>
            <a:ext cx="6453138" cy="1485900"/>
          </a:xfrm>
          <a:prstGeom prst="rect">
            <a:avLst/>
          </a:prstGeom>
        </p:spPr>
      </p:pic>
    </p:spTree>
    <p:extLst>
      <p:ext uri="{BB962C8B-B14F-4D97-AF65-F5344CB8AC3E}">
        <p14:creationId xmlns:p14="http://schemas.microsoft.com/office/powerpoint/2010/main" val="1807574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85697-2769-440D-8D88-0E0A51F4A685}"/>
              </a:ext>
            </a:extLst>
          </p:cNvPr>
          <p:cNvSpPr>
            <a:spLocks noGrp="1"/>
          </p:cNvSpPr>
          <p:nvPr>
            <p:ph type="title"/>
          </p:nvPr>
        </p:nvSpPr>
        <p:spPr/>
        <p:txBody>
          <a:bodyPr/>
          <a:lstStyle/>
          <a:p>
            <a:r>
              <a:rPr lang="en-US" altLang="zh-CN" dirty="0" err="1"/>
              <a:t>Pymysql</a:t>
            </a:r>
            <a:r>
              <a:rPr lang="zh-CN" altLang="en-US" dirty="0"/>
              <a:t>库</a:t>
            </a:r>
          </a:p>
        </p:txBody>
      </p:sp>
      <p:sp>
        <p:nvSpPr>
          <p:cNvPr id="4" name="灯片编号占位符 3">
            <a:extLst>
              <a:ext uri="{FF2B5EF4-FFF2-40B4-BE49-F238E27FC236}">
                <a16:creationId xmlns:a16="http://schemas.microsoft.com/office/drawing/2014/main" id="{DAC88B99-332C-4B45-8448-560E2FA63233}"/>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7" name="矩形 6">
            <a:extLst>
              <a:ext uri="{FF2B5EF4-FFF2-40B4-BE49-F238E27FC236}">
                <a16:creationId xmlns:a16="http://schemas.microsoft.com/office/drawing/2014/main" id="{6D2F9382-27EA-4E09-8B73-1A8739695467}"/>
              </a:ext>
            </a:extLst>
          </p:cNvPr>
          <p:cNvSpPr/>
          <p:nvPr/>
        </p:nvSpPr>
        <p:spPr>
          <a:xfrm>
            <a:off x="669924" y="1336599"/>
            <a:ext cx="11022966" cy="4801314"/>
          </a:xfrm>
          <a:prstGeom prst="rect">
            <a:avLst/>
          </a:prstGeom>
          <a:solidFill>
            <a:schemeClr val="tx1">
              <a:lumMod val="85000"/>
              <a:lumOff val="15000"/>
            </a:schemeClr>
          </a:solidFill>
        </p:spPr>
        <p:txBody>
          <a:bodyPr wrap="square">
            <a:spAutoFit/>
          </a:bodyPr>
          <a:lstStyle/>
          <a:p>
            <a:r>
              <a:rPr lang="en-US" altLang="zh-CN" i="1" dirty="0">
                <a:solidFill>
                  <a:srgbClr val="D55FDE"/>
                </a:solidFill>
                <a:latin typeface="Consolas" panose="020B0609020204030204" pitchFamily="49" charset="0"/>
              </a:rPr>
              <a:t>import</a:t>
            </a:r>
            <a:r>
              <a:rPr lang="en-US" altLang="zh-CN" dirty="0">
                <a:solidFill>
                  <a:srgbClr val="ABB2BF"/>
                </a:solidFill>
                <a:latin typeface="Consolas" panose="020B0609020204030204" pitchFamily="49" charset="0"/>
              </a:rPr>
              <a:t> </a:t>
            </a:r>
            <a:r>
              <a:rPr lang="en-US" altLang="zh-CN" dirty="0" err="1">
                <a:solidFill>
                  <a:srgbClr val="ABB2BF"/>
                </a:solidFill>
                <a:latin typeface="Consolas" panose="020B0609020204030204" pitchFamily="49" charset="0"/>
              </a:rPr>
              <a:t>pymysql</a:t>
            </a:r>
            <a:endParaRPr lang="en-US" altLang="zh-CN" dirty="0">
              <a:solidFill>
                <a:srgbClr val="ABB2BF"/>
              </a:solidFill>
              <a:latin typeface="Consolas" panose="020B0609020204030204" pitchFamily="49" charset="0"/>
            </a:endParaRPr>
          </a:p>
          <a:p>
            <a:br>
              <a:rPr lang="en-US" altLang="zh-CN" dirty="0">
                <a:solidFill>
                  <a:srgbClr val="ABB2BF"/>
                </a:solidFill>
                <a:latin typeface="Consolas" panose="020B0609020204030204" pitchFamily="49" charset="0"/>
              </a:rPr>
            </a:br>
            <a:r>
              <a:rPr lang="en-US" altLang="zh-CN" dirty="0" err="1">
                <a:solidFill>
                  <a:srgbClr val="ABB2BF"/>
                </a:solidFill>
                <a:latin typeface="Consolas" panose="020B0609020204030204" pitchFamily="49" charset="0"/>
              </a:rPr>
              <a:t>db</a:t>
            </a:r>
            <a:r>
              <a:rPr lang="en-US" altLang="zh-CN" dirty="0">
                <a:solidFill>
                  <a:srgbClr val="ABB2BF"/>
                </a:solidFill>
                <a:latin typeface="Consolas" panose="020B0609020204030204" pitchFamily="49" charset="0"/>
              </a:rPr>
              <a:t> </a:t>
            </a:r>
            <a:r>
              <a:rPr lang="en-US" altLang="zh-CN" dirty="0">
                <a:solidFill>
                  <a:srgbClr val="2BBAC5"/>
                </a:solidFill>
                <a:latin typeface="Consolas" panose="020B0609020204030204" pitchFamily="49" charset="0"/>
              </a:rPr>
              <a:t>=</a:t>
            </a:r>
            <a:r>
              <a:rPr lang="en-US" altLang="zh-CN" dirty="0">
                <a:solidFill>
                  <a:srgbClr val="ABB2BF"/>
                </a:solidFill>
                <a:latin typeface="Consolas" panose="020B0609020204030204" pitchFamily="49" charset="0"/>
              </a:rPr>
              <a:t> </a:t>
            </a:r>
            <a:r>
              <a:rPr lang="en-US" altLang="zh-CN" dirty="0" err="1">
                <a:solidFill>
                  <a:srgbClr val="ABB2BF"/>
                </a:solidFill>
                <a:latin typeface="Consolas" panose="020B0609020204030204" pitchFamily="49" charset="0"/>
              </a:rPr>
              <a:t>pymysql.</a:t>
            </a:r>
            <a:r>
              <a:rPr lang="en-US" altLang="zh-CN" dirty="0" err="1">
                <a:solidFill>
                  <a:srgbClr val="61AFEF"/>
                </a:solidFill>
                <a:latin typeface="Consolas" panose="020B0609020204030204" pitchFamily="49" charset="0"/>
              </a:rPr>
              <a:t>connect</a:t>
            </a:r>
            <a:r>
              <a:rPr lang="en-US" altLang="zh-CN" dirty="0">
                <a:solidFill>
                  <a:srgbClr val="ABB2BF"/>
                </a:solidFill>
                <a:latin typeface="Consolas" panose="020B0609020204030204" pitchFamily="49" charset="0"/>
              </a:rPr>
              <a:t>(</a:t>
            </a:r>
            <a:r>
              <a:rPr lang="en-US" altLang="zh-CN" dirty="0">
                <a:solidFill>
                  <a:srgbClr val="89CA78"/>
                </a:solidFill>
                <a:latin typeface="Consolas" panose="020B0609020204030204" pitchFamily="49" charset="0"/>
              </a:rPr>
              <a:t>'127.0.0.1'</a:t>
            </a:r>
            <a:r>
              <a:rPr lang="en-US" altLang="zh-CN" dirty="0">
                <a:solidFill>
                  <a:srgbClr val="ABB2BF"/>
                </a:solidFill>
                <a:latin typeface="Consolas" panose="020B0609020204030204" pitchFamily="49" charset="0"/>
              </a:rPr>
              <a:t>, </a:t>
            </a:r>
            <a:r>
              <a:rPr lang="en-US" altLang="zh-CN" i="1" dirty="0">
                <a:solidFill>
                  <a:srgbClr val="7F848E"/>
                </a:solidFill>
                <a:latin typeface="Consolas" panose="020B0609020204030204" pitchFamily="49" charset="0"/>
              </a:rPr>
              <a:t># host</a:t>
            </a:r>
            <a:endParaRPr lang="en-US" altLang="zh-CN" dirty="0">
              <a:solidFill>
                <a:srgbClr val="ABB2BF"/>
              </a:solidFill>
              <a:latin typeface="Consolas" panose="020B0609020204030204" pitchFamily="49" charset="0"/>
            </a:endParaRPr>
          </a:p>
          <a:p>
            <a:r>
              <a:rPr lang="en-US" altLang="zh-CN" dirty="0">
                <a:solidFill>
                  <a:srgbClr val="89CA78"/>
                </a:solidFill>
                <a:latin typeface="Consolas" panose="020B0609020204030204" pitchFamily="49" charset="0"/>
              </a:rPr>
              <a:t>			'root'</a:t>
            </a:r>
            <a:r>
              <a:rPr lang="en-US" altLang="zh-CN" dirty="0">
                <a:solidFill>
                  <a:srgbClr val="ABB2BF"/>
                </a:solidFill>
                <a:latin typeface="Consolas" panose="020B0609020204030204" pitchFamily="49" charset="0"/>
              </a:rPr>
              <a:t>, </a:t>
            </a:r>
            <a:r>
              <a:rPr lang="en-US" altLang="zh-CN" i="1" dirty="0">
                <a:solidFill>
                  <a:srgbClr val="7F848E"/>
                </a:solidFill>
                <a:latin typeface="Consolas" panose="020B0609020204030204" pitchFamily="49" charset="0"/>
              </a:rPr>
              <a:t># user</a:t>
            </a:r>
            <a:endParaRPr lang="en-US" altLang="zh-CN" dirty="0">
              <a:solidFill>
                <a:srgbClr val="ABB2BF"/>
              </a:solidFill>
              <a:latin typeface="Consolas" panose="020B0609020204030204" pitchFamily="49" charset="0"/>
            </a:endParaRPr>
          </a:p>
          <a:p>
            <a:r>
              <a:rPr lang="en-US" altLang="zh-CN" dirty="0">
                <a:solidFill>
                  <a:srgbClr val="89CA78"/>
                </a:solidFill>
                <a:latin typeface="Consolas" panose="020B0609020204030204" pitchFamily="49" charset="0"/>
              </a:rPr>
              <a:t>			'20170612'</a:t>
            </a:r>
            <a:r>
              <a:rPr lang="en-US" altLang="zh-CN" dirty="0">
                <a:solidFill>
                  <a:srgbClr val="ABB2BF"/>
                </a:solidFill>
                <a:latin typeface="Consolas" panose="020B0609020204030204" pitchFamily="49" charset="0"/>
              </a:rPr>
              <a:t>, </a:t>
            </a:r>
            <a:r>
              <a:rPr lang="en-US" altLang="zh-CN" i="1" dirty="0">
                <a:solidFill>
                  <a:srgbClr val="7F848E"/>
                </a:solidFill>
                <a:latin typeface="Consolas" panose="020B0609020204030204" pitchFamily="49" charset="0"/>
              </a:rPr>
              <a:t># </a:t>
            </a:r>
            <a:r>
              <a:rPr lang="en-US" altLang="zh-CN" i="1" dirty="0" err="1">
                <a:solidFill>
                  <a:srgbClr val="7F848E"/>
                </a:solidFill>
                <a:latin typeface="Consolas" panose="020B0609020204030204" pitchFamily="49" charset="0"/>
              </a:rPr>
              <a:t>passward</a:t>
            </a:r>
            <a:endParaRPr lang="en-US" altLang="zh-CN" dirty="0">
              <a:solidFill>
                <a:srgbClr val="ABB2BF"/>
              </a:solidFill>
              <a:latin typeface="Consolas" panose="020B0609020204030204" pitchFamily="49" charset="0"/>
            </a:endParaRPr>
          </a:p>
          <a:p>
            <a:r>
              <a:rPr lang="en-US" altLang="zh-CN" dirty="0">
                <a:solidFill>
                  <a:srgbClr val="89CA78"/>
                </a:solidFill>
                <a:latin typeface="Consolas" panose="020B0609020204030204" pitchFamily="49" charset="0"/>
              </a:rPr>
              <a:t>			'</a:t>
            </a:r>
            <a:r>
              <a:rPr lang="en-US" altLang="zh-CN" dirty="0" err="1">
                <a:solidFill>
                  <a:srgbClr val="89CA78"/>
                </a:solidFill>
                <a:latin typeface="Consolas" panose="020B0609020204030204" pitchFamily="49" charset="0"/>
              </a:rPr>
              <a:t>sql_project</a:t>
            </a:r>
            <a:r>
              <a:rPr lang="en-US" altLang="zh-CN" dirty="0">
                <a:solidFill>
                  <a:srgbClr val="89CA78"/>
                </a:solidFill>
                <a:latin typeface="Consolas" panose="020B0609020204030204" pitchFamily="49" charset="0"/>
              </a:rPr>
              <a:t>'</a:t>
            </a:r>
            <a:r>
              <a:rPr lang="en-US" altLang="zh-CN" dirty="0">
                <a:solidFill>
                  <a:srgbClr val="ABB2BF"/>
                </a:solidFill>
                <a:latin typeface="Consolas" panose="020B0609020204030204" pitchFamily="49" charset="0"/>
              </a:rPr>
              <a:t>, </a:t>
            </a:r>
            <a:r>
              <a:rPr lang="en-US" altLang="zh-CN" i="1" dirty="0">
                <a:solidFill>
                  <a:srgbClr val="7F848E"/>
                </a:solidFill>
                <a:latin typeface="Consolas" panose="020B0609020204030204" pitchFamily="49" charset="0"/>
              </a:rPr>
              <a:t># database name</a:t>
            </a:r>
            <a:endParaRPr lang="en-US" altLang="zh-CN" dirty="0">
              <a:solidFill>
                <a:srgbClr val="ABB2BF"/>
              </a:solidFill>
              <a:latin typeface="Consolas" panose="020B0609020204030204" pitchFamily="49" charset="0"/>
            </a:endParaRPr>
          </a:p>
          <a:p>
            <a:r>
              <a:rPr lang="en-US" altLang="zh-CN" i="1" dirty="0">
                <a:solidFill>
                  <a:srgbClr val="EF596F"/>
                </a:solidFill>
                <a:latin typeface="Consolas" panose="020B0609020204030204" pitchFamily="49" charset="0"/>
              </a:rPr>
              <a:t>			port</a:t>
            </a:r>
            <a:r>
              <a:rPr lang="en-US" altLang="zh-CN" dirty="0">
                <a:solidFill>
                  <a:srgbClr val="2BBAC5"/>
                </a:solidFill>
                <a:latin typeface="Consolas" panose="020B0609020204030204" pitchFamily="49" charset="0"/>
              </a:rPr>
              <a:t>=</a:t>
            </a:r>
            <a:r>
              <a:rPr lang="en-US" altLang="zh-CN" dirty="0">
                <a:solidFill>
                  <a:srgbClr val="D19A66"/>
                </a:solidFill>
                <a:latin typeface="Consolas" panose="020B0609020204030204" pitchFamily="49" charset="0"/>
              </a:rPr>
              <a:t>3306</a:t>
            </a:r>
            <a:r>
              <a:rPr lang="en-US" altLang="zh-CN" dirty="0">
                <a:solidFill>
                  <a:srgbClr val="ABB2BF"/>
                </a:solidFill>
                <a:latin typeface="Consolas" panose="020B0609020204030204" pitchFamily="49" charset="0"/>
              </a:rPr>
              <a:t>, </a:t>
            </a:r>
          </a:p>
          <a:p>
            <a:r>
              <a:rPr lang="en-US" altLang="zh-CN" i="1" dirty="0">
                <a:solidFill>
                  <a:srgbClr val="EF596F"/>
                </a:solidFill>
                <a:latin typeface="Consolas" panose="020B0609020204030204" pitchFamily="49" charset="0"/>
              </a:rPr>
              <a:t>			charset</a:t>
            </a:r>
            <a:r>
              <a:rPr lang="en-US" altLang="zh-CN" dirty="0">
                <a:solidFill>
                  <a:srgbClr val="2BBAC5"/>
                </a:solidFill>
                <a:latin typeface="Consolas" panose="020B0609020204030204" pitchFamily="49" charset="0"/>
              </a:rPr>
              <a:t>=</a:t>
            </a:r>
            <a:r>
              <a:rPr lang="en-US" altLang="zh-CN" dirty="0">
                <a:solidFill>
                  <a:srgbClr val="89CA78"/>
                </a:solidFill>
                <a:latin typeface="Consolas" panose="020B0609020204030204" pitchFamily="49" charset="0"/>
              </a:rPr>
              <a:t>'utf8'</a:t>
            </a:r>
            <a:r>
              <a:rPr lang="en-US" altLang="zh-CN" dirty="0">
                <a:solidFill>
                  <a:srgbClr val="ABB2BF"/>
                </a:solidFill>
                <a:latin typeface="Consolas" panose="020B0609020204030204" pitchFamily="49" charset="0"/>
              </a:rPr>
              <a:t>)</a:t>
            </a:r>
          </a:p>
          <a:p>
            <a:r>
              <a:rPr lang="en-US" altLang="zh-CN" dirty="0">
                <a:solidFill>
                  <a:srgbClr val="ABB2BF"/>
                </a:solidFill>
                <a:latin typeface="Consolas" panose="020B0609020204030204" pitchFamily="49" charset="0"/>
              </a:rPr>
              <a:t>cursor </a:t>
            </a:r>
            <a:r>
              <a:rPr lang="en-US" altLang="zh-CN" dirty="0">
                <a:solidFill>
                  <a:srgbClr val="2BBAC5"/>
                </a:solidFill>
                <a:latin typeface="Consolas" panose="020B0609020204030204" pitchFamily="49" charset="0"/>
              </a:rPr>
              <a:t>=</a:t>
            </a:r>
            <a:r>
              <a:rPr lang="en-US" altLang="zh-CN" dirty="0">
                <a:solidFill>
                  <a:srgbClr val="ABB2BF"/>
                </a:solidFill>
                <a:latin typeface="Consolas" panose="020B0609020204030204" pitchFamily="49" charset="0"/>
              </a:rPr>
              <a:t> </a:t>
            </a:r>
            <a:r>
              <a:rPr lang="en-US" altLang="zh-CN" dirty="0" err="1">
                <a:solidFill>
                  <a:srgbClr val="ABB2BF"/>
                </a:solidFill>
                <a:latin typeface="Consolas" panose="020B0609020204030204" pitchFamily="49" charset="0"/>
              </a:rPr>
              <a:t>db.</a:t>
            </a:r>
            <a:r>
              <a:rPr lang="en-US" altLang="zh-CN" dirty="0" err="1">
                <a:solidFill>
                  <a:srgbClr val="61AFEF"/>
                </a:solidFill>
                <a:latin typeface="Consolas" panose="020B0609020204030204" pitchFamily="49" charset="0"/>
              </a:rPr>
              <a:t>cursor</a:t>
            </a:r>
            <a:r>
              <a:rPr lang="en-US" altLang="zh-CN" dirty="0">
                <a:solidFill>
                  <a:srgbClr val="ABB2BF"/>
                </a:solidFill>
                <a:latin typeface="Consolas" panose="020B0609020204030204" pitchFamily="49" charset="0"/>
              </a:rPr>
              <a:t>()</a:t>
            </a:r>
          </a:p>
          <a:p>
            <a:br>
              <a:rPr lang="en-US" altLang="zh-CN" dirty="0">
                <a:solidFill>
                  <a:srgbClr val="ABB2BF"/>
                </a:solidFill>
                <a:latin typeface="Consolas" panose="020B0609020204030204" pitchFamily="49" charset="0"/>
              </a:rPr>
            </a:br>
            <a:r>
              <a:rPr lang="en-US" altLang="zh-CN" dirty="0" err="1">
                <a:solidFill>
                  <a:srgbClr val="ABB2BF"/>
                </a:solidFill>
                <a:latin typeface="Consolas" panose="020B0609020204030204" pitchFamily="49" charset="0"/>
              </a:rPr>
              <a:t>sql_command</a:t>
            </a:r>
            <a:r>
              <a:rPr lang="en-US" altLang="zh-CN" dirty="0">
                <a:solidFill>
                  <a:srgbClr val="ABB2BF"/>
                </a:solidFill>
                <a:latin typeface="Consolas" panose="020B0609020204030204" pitchFamily="49" charset="0"/>
              </a:rPr>
              <a:t> </a:t>
            </a:r>
            <a:r>
              <a:rPr lang="en-US" altLang="zh-CN" dirty="0">
                <a:solidFill>
                  <a:srgbClr val="2BBAC5"/>
                </a:solidFill>
                <a:latin typeface="Consolas" panose="020B0609020204030204" pitchFamily="49" charset="0"/>
              </a:rPr>
              <a:t>=</a:t>
            </a:r>
            <a:r>
              <a:rPr lang="en-US" altLang="zh-CN" dirty="0">
                <a:solidFill>
                  <a:srgbClr val="ABB2BF"/>
                </a:solidFill>
                <a:latin typeface="Consolas" panose="020B0609020204030204" pitchFamily="49" charset="0"/>
              </a:rPr>
              <a:t> </a:t>
            </a:r>
            <a:r>
              <a:rPr lang="en-US" altLang="zh-CN" dirty="0">
                <a:solidFill>
                  <a:srgbClr val="89CA78"/>
                </a:solidFill>
                <a:latin typeface="Consolas" panose="020B0609020204030204" pitchFamily="49" charset="0"/>
              </a:rPr>
              <a:t>'SELECT * FROM city'</a:t>
            </a:r>
            <a:endParaRPr lang="en-US" altLang="zh-CN" dirty="0">
              <a:solidFill>
                <a:srgbClr val="ABB2BF"/>
              </a:solidFill>
              <a:latin typeface="Consolas" panose="020B0609020204030204" pitchFamily="49" charset="0"/>
            </a:endParaRPr>
          </a:p>
          <a:p>
            <a:r>
              <a:rPr lang="en-US" altLang="zh-CN" dirty="0" err="1">
                <a:solidFill>
                  <a:srgbClr val="ABB2BF"/>
                </a:solidFill>
                <a:latin typeface="Consolas" panose="020B0609020204030204" pitchFamily="49" charset="0"/>
              </a:rPr>
              <a:t>cursor.</a:t>
            </a:r>
            <a:r>
              <a:rPr lang="en-US" altLang="zh-CN" dirty="0" err="1">
                <a:solidFill>
                  <a:srgbClr val="61AFEF"/>
                </a:solidFill>
                <a:latin typeface="Consolas" panose="020B0609020204030204" pitchFamily="49" charset="0"/>
              </a:rPr>
              <a:t>execute</a:t>
            </a:r>
            <a:r>
              <a:rPr lang="en-US" altLang="zh-CN" dirty="0">
                <a:solidFill>
                  <a:srgbClr val="ABB2BF"/>
                </a:solidFill>
                <a:latin typeface="Consolas" panose="020B0609020204030204" pitchFamily="49" charset="0"/>
              </a:rPr>
              <a:t>(</a:t>
            </a:r>
            <a:r>
              <a:rPr lang="en-US" altLang="zh-CN" dirty="0" err="1">
                <a:solidFill>
                  <a:srgbClr val="ABB2BF"/>
                </a:solidFill>
                <a:latin typeface="Consolas" panose="020B0609020204030204" pitchFamily="49" charset="0"/>
              </a:rPr>
              <a:t>sql_command</a:t>
            </a:r>
            <a:r>
              <a:rPr lang="en-US" altLang="zh-CN" dirty="0">
                <a:solidFill>
                  <a:srgbClr val="ABB2BF"/>
                </a:solidFill>
                <a:latin typeface="Consolas" panose="020B0609020204030204" pitchFamily="49" charset="0"/>
              </a:rPr>
              <a:t>)</a:t>
            </a:r>
          </a:p>
          <a:p>
            <a:r>
              <a:rPr lang="en-US" altLang="zh-CN" dirty="0">
                <a:solidFill>
                  <a:srgbClr val="ABB2BF"/>
                </a:solidFill>
                <a:latin typeface="Consolas" panose="020B0609020204030204" pitchFamily="49" charset="0"/>
              </a:rPr>
              <a:t>data </a:t>
            </a:r>
            <a:r>
              <a:rPr lang="en-US" altLang="zh-CN" dirty="0">
                <a:solidFill>
                  <a:srgbClr val="2BBAC5"/>
                </a:solidFill>
                <a:latin typeface="Consolas" panose="020B0609020204030204" pitchFamily="49" charset="0"/>
              </a:rPr>
              <a:t>=</a:t>
            </a:r>
            <a:r>
              <a:rPr lang="en-US" altLang="zh-CN" dirty="0">
                <a:solidFill>
                  <a:srgbClr val="ABB2BF"/>
                </a:solidFill>
                <a:latin typeface="Consolas" panose="020B0609020204030204" pitchFamily="49" charset="0"/>
              </a:rPr>
              <a:t> </a:t>
            </a:r>
            <a:r>
              <a:rPr lang="en-US" altLang="zh-CN" dirty="0" err="1">
                <a:solidFill>
                  <a:srgbClr val="ABB2BF"/>
                </a:solidFill>
                <a:latin typeface="Consolas" panose="020B0609020204030204" pitchFamily="49" charset="0"/>
              </a:rPr>
              <a:t>cursor.</a:t>
            </a:r>
            <a:r>
              <a:rPr lang="en-US" altLang="zh-CN" dirty="0" err="1">
                <a:solidFill>
                  <a:srgbClr val="61AFEF"/>
                </a:solidFill>
                <a:latin typeface="Consolas" panose="020B0609020204030204" pitchFamily="49" charset="0"/>
              </a:rPr>
              <a:t>fetchall</a:t>
            </a:r>
            <a:r>
              <a:rPr lang="en-US" altLang="zh-CN" dirty="0">
                <a:solidFill>
                  <a:srgbClr val="ABB2BF"/>
                </a:solidFill>
                <a:latin typeface="Consolas" panose="020B0609020204030204" pitchFamily="49" charset="0"/>
              </a:rPr>
              <a:t>()</a:t>
            </a:r>
          </a:p>
          <a:p>
            <a:br>
              <a:rPr lang="en-US" altLang="zh-CN" dirty="0">
                <a:solidFill>
                  <a:srgbClr val="ABB2BF"/>
                </a:solidFill>
                <a:latin typeface="Consolas" panose="020B0609020204030204" pitchFamily="49" charset="0"/>
              </a:rPr>
            </a:br>
            <a:r>
              <a:rPr lang="en-US" altLang="zh-CN" dirty="0">
                <a:solidFill>
                  <a:srgbClr val="2BBAC5"/>
                </a:solidFill>
                <a:latin typeface="Consolas" panose="020B0609020204030204" pitchFamily="49" charset="0"/>
              </a:rPr>
              <a:t>print</a:t>
            </a:r>
            <a:r>
              <a:rPr lang="en-US" altLang="zh-CN" dirty="0">
                <a:solidFill>
                  <a:srgbClr val="ABB2BF"/>
                </a:solidFill>
                <a:latin typeface="Consolas" panose="020B0609020204030204" pitchFamily="49" charset="0"/>
              </a:rPr>
              <a:t>(</a:t>
            </a:r>
            <a:r>
              <a:rPr lang="en-US" altLang="zh-CN" dirty="0">
                <a:solidFill>
                  <a:srgbClr val="89CA78"/>
                </a:solidFill>
                <a:latin typeface="Consolas" panose="020B0609020204030204" pitchFamily="49" charset="0"/>
              </a:rPr>
              <a:t>'{}'</a:t>
            </a:r>
            <a:r>
              <a:rPr lang="en-US" altLang="zh-CN" dirty="0">
                <a:solidFill>
                  <a:srgbClr val="ABB2BF"/>
                </a:solidFill>
                <a:latin typeface="Consolas" panose="020B0609020204030204" pitchFamily="49" charset="0"/>
              </a:rPr>
              <a:t>.</a:t>
            </a:r>
            <a:r>
              <a:rPr lang="en-US" altLang="zh-CN" dirty="0">
                <a:solidFill>
                  <a:srgbClr val="61AFEF"/>
                </a:solidFill>
                <a:latin typeface="Consolas" panose="020B0609020204030204" pitchFamily="49" charset="0"/>
              </a:rPr>
              <a:t>format</a:t>
            </a:r>
            <a:r>
              <a:rPr lang="en-US" altLang="zh-CN" dirty="0">
                <a:solidFill>
                  <a:srgbClr val="ABB2BF"/>
                </a:solidFill>
                <a:latin typeface="Consolas" panose="020B0609020204030204" pitchFamily="49" charset="0"/>
              </a:rPr>
              <a:t>(data))</a:t>
            </a:r>
          </a:p>
          <a:p>
            <a:br>
              <a:rPr lang="en-US" altLang="zh-CN" dirty="0">
                <a:solidFill>
                  <a:srgbClr val="ABB2BF"/>
                </a:solidFill>
                <a:latin typeface="Consolas" panose="020B0609020204030204" pitchFamily="49" charset="0"/>
              </a:rPr>
            </a:br>
            <a:r>
              <a:rPr lang="en-US" altLang="zh-CN" dirty="0">
                <a:solidFill>
                  <a:srgbClr val="ABB2BF"/>
                </a:solidFill>
                <a:latin typeface="Consolas" panose="020B0609020204030204" pitchFamily="49" charset="0"/>
              </a:rPr>
              <a:t># </a:t>
            </a:r>
            <a:r>
              <a:rPr lang="en-US" altLang="zh-CN" dirty="0">
                <a:solidFill>
                  <a:schemeClr val="bg1"/>
                </a:solidFill>
                <a:latin typeface="Consolas" panose="020B0609020204030204" pitchFamily="49" charset="0"/>
              </a:rPr>
              <a:t>((1, 'Pune'), (2, 'Hillwood'), (3, 'San Jose'), (4, 'The City'), (5, 'South Park'))</a:t>
            </a:r>
            <a:endParaRPr lang="en-US" altLang="zh-CN"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3665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534726" y="6296451"/>
            <a:ext cx="6576696" cy="304740"/>
          </a:xfrm>
        </p:spPr>
        <p:txBody>
          <a:bodyPr/>
          <a:lstStyle/>
          <a:p>
            <a:r>
              <a:rPr lang="en-US" altLang="zh-CN" sz="1800" dirty="0">
                <a:solidFill>
                  <a:schemeClr val="tx1">
                    <a:lumMod val="95000"/>
                    <a:lumOff val="5000"/>
                  </a:schemeClr>
                </a:solidFill>
                <a:latin typeface="+mj-lt"/>
              </a:rPr>
              <a:t>https://github.com/Bowenduan/MySQL_Monitor</a:t>
            </a:r>
            <a:endParaRPr lang="zh-CN" altLang="en-US" sz="1800" dirty="0">
              <a:solidFill>
                <a:schemeClr val="tx1">
                  <a:lumMod val="95000"/>
                  <a:lumOff val="5000"/>
                </a:schemeClr>
              </a:solidFill>
              <a:latin typeface="+mj-lt"/>
            </a:endParaRPr>
          </a:p>
        </p:txBody>
      </p:sp>
      <p:pic>
        <p:nvPicPr>
          <p:cNvPr id="26" name="图片 25">
            <a:extLst>
              <a:ext uri="{FF2B5EF4-FFF2-40B4-BE49-F238E27FC236}">
                <a16:creationId xmlns:a16="http://schemas.microsoft.com/office/drawing/2014/main" id="{80BCFA39-310D-4158-9E30-2D472E167144}"/>
              </a:ext>
            </a:extLst>
          </p:cNvPr>
          <p:cNvPicPr>
            <a:picLocks noChangeAspect="1"/>
          </p:cNvPicPr>
          <p:nvPr/>
        </p:nvPicPr>
        <p:blipFill rotWithShape="1">
          <a:blip r:embed="rId3">
            <a:extLst>
              <a:ext uri="{28A0092B-C50C-407E-A947-70E740481C1C}">
                <a14:useLocalDpi xmlns:a14="http://schemas.microsoft.com/office/drawing/2010/main" val="0"/>
              </a:ext>
            </a:extLst>
          </a:blip>
          <a:srcRect r="1230" b="3049"/>
          <a:stretch/>
        </p:blipFill>
        <p:spPr>
          <a:xfrm>
            <a:off x="534726" y="161806"/>
            <a:ext cx="10985761" cy="5942111"/>
          </a:xfrm>
          <a:prstGeom prst="rect">
            <a:avLst/>
          </a:prstGeom>
        </p:spPr>
      </p:pic>
    </p:spTree>
    <p:extLst>
      <p:ext uri="{BB962C8B-B14F-4D97-AF65-F5344CB8AC3E}">
        <p14:creationId xmlns:p14="http://schemas.microsoft.com/office/powerpoint/2010/main" val="180946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sz="4400" dirty="0"/>
              <a:t>Thank you</a:t>
            </a:r>
            <a:br>
              <a:rPr lang="en-US" altLang="zh-CN" dirty="0"/>
            </a:br>
            <a:endParaRPr lang="zh-CN" altLang="en-US" b="0"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3" y="2305948"/>
            <a:ext cx="5426076" cy="296271"/>
          </a:xfrm>
        </p:spPr>
        <p:txBody>
          <a:bodyPr/>
          <a:lstStyle/>
          <a:p>
            <a:pPr algn="ctr"/>
            <a:r>
              <a:rPr lang="zh-CN" altLang="en-US" sz="2000" dirty="0"/>
              <a:t>徐远航  吴搏伦</a:t>
            </a:r>
            <a:endParaRPr lang="en-US" altLang="zh-CN" sz="2000" dirty="0"/>
          </a:p>
        </p:txBody>
      </p:sp>
    </p:spTree>
    <p:extLst>
      <p:ext uri="{BB962C8B-B14F-4D97-AF65-F5344CB8AC3E}">
        <p14:creationId xmlns:p14="http://schemas.microsoft.com/office/powerpoint/2010/main" val="63209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67556" y="1877328"/>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数据库监控技术简介</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67555" y="2697444"/>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数据库监控实例</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45548" y="347276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基于</a:t>
            </a:r>
            <a:r>
              <a:rPr lang="en-US" altLang="zh-CN" sz="1800" b="1" dirty="0"/>
              <a:t>MySQL</a:t>
            </a:r>
            <a:r>
              <a:rPr lang="zh-CN" altLang="en-US" sz="1800" b="1" dirty="0"/>
              <a:t>的数据库日志实时监控程序</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Tree>
    <p:extLst>
      <p:ext uri="{BB962C8B-B14F-4D97-AF65-F5344CB8AC3E}">
        <p14:creationId xmlns:p14="http://schemas.microsoft.com/office/powerpoint/2010/main" val="258636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376577" y="2444873"/>
            <a:ext cx="5419185" cy="895350"/>
          </a:xfrm>
        </p:spPr>
        <p:txBody>
          <a:bodyPr>
            <a:normAutofit/>
          </a:bodyPr>
          <a:lstStyle/>
          <a:p>
            <a:r>
              <a:rPr lang="zh-CN" altLang="en-US" sz="3600" dirty="0">
                <a:solidFill>
                  <a:schemeClr val="bg1"/>
                </a:solidFill>
              </a:rPr>
              <a:t>数据库监控技术简介</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3" name="文本占位符 2">
            <a:extLst>
              <a:ext uri="{FF2B5EF4-FFF2-40B4-BE49-F238E27FC236}">
                <a16:creationId xmlns:a16="http://schemas.microsoft.com/office/drawing/2014/main" id="{29A77D6D-ADF0-4935-825B-17EBEE58D99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数据库监控技术简介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680d3f6f-d5f1-4382-b936-45a6fb4fd8a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06852" y="1130300"/>
            <a:ext cx="9418399" cy="4644366"/>
            <a:chOff x="2106852" y="1130300"/>
            <a:chExt cx="9418399" cy="4644366"/>
          </a:xfrm>
        </p:grpSpPr>
        <p:sp>
          <p:nvSpPr>
            <p:cNvPr id="6" name="íṣľîḍe"/>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7" name="íṩľïḋe"/>
            <p:cNvSpPr/>
            <p:nvPr/>
          </p:nvSpPr>
          <p:spPr>
            <a:xfrm>
              <a:off x="8435271" y="1837249"/>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77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9" name="ïşlídê"/>
            <p:cNvSpPr/>
            <p:nvPr/>
          </p:nvSpPr>
          <p:spPr>
            <a:xfrm>
              <a:off x="6897951" y="1840842"/>
              <a:ext cx="4627300" cy="3933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1100" b="1" i="0" u="none" strike="noStrike" kern="1200" cap="none" spc="0" normalizeH="0" baseline="0" noProof="0" dirty="0">
                <a:ln>
                  <a:noFill/>
                </a:ln>
                <a:solidFill>
                  <a:srgbClr val="000000"/>
                </a:solidFill>
                <a:effectLst/>
                <a:uLnTx/>
                <a:uFillTx/>
              </a:endParaRPr>
            </a:p>
          </p:txBody>
        </p:sp>
        <p:sp>
          <p:nvSpPr>
            <p:cNvPr id="13" name="iŝḷiḓê"/>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4" name="ïṣ1ïḍê"/>
            <p:cNvSpPr/>
            <p:nvPr/>
          </p:nvSpPr>
          <p:spPr>
            <a:xfrm>
              <a:off x="8567430" y="181633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5" name="íšļîďe"/>
            <p:cNvSpPr/>
            <p:nvPr/>
          </p:nvSpPr>
          <p:spPr bwMode="auto">
            <a:xfrm>
              <a:off x="8869294"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17" name="iṥļídê"/>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20" name="iṥ1ïḍe"/>
            <p:cNvSpPr/>
            <p:nvPr/>
          </p:nvSpPr>
          <p:spPr bwMode="auto">
            <a:xfrm>
              <a:off x="6897951" y="2865949"/>
              <a:ext cx="4545366" cy="276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defTabSz="914400">
                <a:lnSpc>
                  <a:spcPct val="150000"/>
                </a:lnSpc>
                <a:buClr>
                  <a:srgbClr val="BD374A"/>
                </a:buClr>
                <a:buSzPct val="150000"/>
                <a:defRPr/>
              </a:pPr>
              <a:r>
                <a:rPr lang="zh-CN" altLang="en-US" b="1" dirty="0"/>
                <a:t>数据库活动监控</a:t>
              </a:r>
              <a:r>
                <a:rPr lang="zh-CN" altLang="en-US" dirty="0"/>
                <a:t>（</a:t>
              </a:r>
              <a:r>
                <a:rPr lang="en-US" altLang="zh-CN" dirty="0"/>
                <a:t>DAM</a:t>
              </a:r>
              <a:r>
                <a:rPr lang="zh-CN" altLang="en-US" dirty="0"/>
                <a:t>，又称</a:t>
              </a:r>
              <a:r>
                <a:rPr lang="zh-CN" altLang="en-US" b="1" dirty="0"/>
                <a:t>企业数据库审计</a:t>
              </a:r>
              <a:r>
                <a:rPr lang="zh-CN" altLang="en-US" dirty="0"/>
                <a:t>和</a:t>
              </a:r>
              <a:r>
                <a:rPr lang="zh-CN" altLang="en-US" b="1" dirty="0"/>
                <a:t>实时保护</a:t>
              </a:r>
              <a:r>
                <a:rPr lang="zh-CN" altLang="en-US" dirty="0"/>
                <a:t>）是一种数据库安全技术，用于监视和分析独立于数据库管理系统（</a:t>
              </a:r>
              <a:r>
                <a:rPr lang="en-US" altLang="zh-CN" dirty="0"/>
                <a:t>DBMS</a:t>
              </a:r>
              <a:r>
                <a:rPr lang="zh-CN" altLang="en-US" dirty="0"/>
                <a:t>）运行的数据库活动，并且不依赖于任何形式的本机（</a:t>
              </a:r>
              <a:r>
                <a:rPr lang="en-US" altLang="zh-CN" dirty="0"/>
                <a:t>DBMS</a:t>
              </a:r>
              <a:r>
                <a:rPr lang="zh-CN" altLang="en-US" dirty="0"/>
                <a:t>驻留）审计或本机日志，例如跟踪或事务日志。</a:t>
              </a:r>
              <a:r>
                <a:rPr lang="en-US" altLang="zh-CN" dirty="0"/>
                <a:t>DAM</a:t>
              </a:r>
              <a:r>
                <a:rPr lang="zh-CN" altLang="en-US" dirty="0"/>
                <a:t>通常连续且实时地执行。</a:t>
              </a: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4400" rtl="0" eaLnBrk="1" fontAlgn="auto" latinLnBrk="0" hangingPunct="1">
                <a:lnSpc>
                  <a:spcPct val="150000"/>
                </a:lnSpc>
                <a:spcBef>
                  <a:spcPts val="0"/>
                </a:spcBef>
                <a:spcAft>
                  <a:spcPts val="0"/>
                </a:spcAft>
                <a:buClr>
                  <a:srgbClr val="BD374A"/>
                </a:buClr>
                <a:buSzPct val="150000"/>
                <a:buFontTx/>
                <a:buNone/>
                <a:defRPr/>
              </a:pPr>
              <a:r>
                <a:rPr kumimoji="0" lang="en-US" altLang="zh-CN" sz="1100" b="0" i="0" u="none" strike="noStrike" kern="1200" cap="none" spc="0" normalizeH="0" baseline="0" noProof="0" dirty="0">
                  <a:ln>
                    <a:noFill/>
                  </a:ln>
                  <a:solidFill>
                    <a:srgbClr val="000000"/>
                  </a:solidFill>
                  <a:effectLst/>
                  <a:uLnTx/>
                  <a:uFillTx/>
                </a:rPr>
                <a:t>……</a:t>
              </a:r>
            </a:p>
          </p:txBody>
        </p:sp>
      </p:grpSp>
      <p:pic>
        <p:nvPicPr>
          <p:cNvPr id="22" name="图片 21">
            <a:extLst>
              <a:ext uri="{FF2B5EF4-FFF2-40B4-BE49-F238E27FC236}">
                <a16:creationId xmlns:a16="http://schemas.microsoft.com/office/drawing/2014/main" id="{9F9E7EB5-75AD-45E4-A93F-47191AFC90D2}"/>
              </a:ext>
            </a:extLst>
          </p:cNvPr>
          <p:cNvPicPr>
            <a:picLocks noChangeAspect="1"/>
          </p:cNvPicPr>
          <p:nvPr/>
        </p:nvPicPr>
        <p:blipFill>
          <a:blip r:embed="rId4"/>
          <a:stretch>
            <a:fillRect/>
          </a:stretch>
        </p:blipFill>
        <p:spPr>
          <a:xfrm>
            <a:off x="577604" y="1840841"/>
            <a:ext cx="5905500" cy="3933825"/>
          </a:xfrm>
          <a:prstGeom prst="rect">
            <a:avLst/>
          </a:prstGeom>
        </p:spPr>
      </p:pic>
    </p:spTree>
    <p:extLst>
      <p:ext uri="{BB962C8B-B14F-4D97-AF65-F5344CB8AC3E}">
        <p14:creationId xmlns:p14="http://schemas.microsoft.com/office/powerpoint/2010/main" val="39237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数据库监控的常见用例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fd1d3c07-bd80-47e3-9df6-a7ed0a3d34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84021" y="1123950"/>
            <a:ext cx="10930333" cy="5116513"/>
            <a:chOff x="584021" y="1123950"/>
            <a:chExt cx="10930333" cy="5116513"/>
          </a:xfrm>
        </p:grpSpPr>
        <p:grpSp>
          <p:nvGrpSpPr>
            <p:cNvPr id="6" name="íṥļîḓê">
              <a:extLst>
                <a:ext uri="{FF2B5EF4-FFF2-40B4-BE49-F238E27FC236}">
                  <a16:creationId xmlns:a16="http://schemas.microsoft.com/office/drawing/2014/main" id="{3D7BAA6E-0A7B-4443-A9CC-DAD166C40A7B}"/>
                </a:ext>
              </a:extLst>
            </p:cNvPr>
            <p:cNvGrpSpPr/>
            <p:nvPr/>
          </p:nvGrpSpPr>
          <p:grpSpPr>
            <a:xfrm>
              <a:off x="584021" y="3916281"/>
              <a:ext cx="3285133" cy="2324182"/>
              <a:chOff x="1176203" y="3916281"/>
              <a:chExt cx="3285133" cy="2324182"/>
            </a:xfrm>
          </p:grpSpPr>
          <p:sp>
            <p:nvSpPr>
              <p:cNvPr id="102" name="ïslïḑè">
                <a:extLst>
                  <a:ext uri="{FF2B5EF4-FFF2-40B4-BE49-F238E27FC236}">
                    <a16:creationId xmlns:a16="http://schemas.microsoft.com/office/drawing/2014/main" id="{6E685359-0D12-4E53-9266-00297460FBAC}"/>
                  </a:ext>
                </a:extLst>
              </p:cNvPr>
              <p:cNvSpPr txBox="1"/>
              <p:nvPr/>
            </p:nvSpPr>
            <p:spPr>
              <a:xfrm>
                <a:off x="1176203" y="3916281"/>
                <a:ext cx="3079888" cy="492493"/>
              </a:xfrm>
              <a:prstGeom prst="rect">
                <a:avLst/>
              </a:prstGeom>
            </p:spPr>
            <p:txBody>
              <a:bodyPr vert="horz" wrap="none" lIns="90000" tIns="46800" rIns="90000" bIns="46800" anchor="ctr">
                <a:normAutofit/>
              </a:bodyPr>
              <a:lstStyle/>
              <a:p>
                <a:pPr algn="ctr"/>
                <a:r>
                  <a:rPr lang="zh-CN" altLang="en-US" sz="2000" b="1" dirty="0"/>
                  <a:t>网络攻击保护</a:t>
                </a:r>
              </a:p>
            </p:txBody>
          </p:sp>
          <p:sp>
            <p:nvSpPr>
              <p:cNvPr id="103" name="iṧliḑê">
                <a:extLst>
                  <a:ext uri="{FF2B5EF4-FFF2-40B4-BE49-F238E27FC236}">
                    <a16:creationId xmlns:a16="http://schemas.microsoft.com/office/drawing/2014/main" id="{DBD0463F-05CD-4AF7-B05D-EF157966BFB2}"/>
                  </a:ext>
                </a:extLst>
              </p:cNvPr>
              <p:cNvSpPr txBox="1"/>
              <p:nvPr/>
            </p:nvSpPr>
            <p:spPr>
              <a:xfrm>
                <a:off x="1176203" y="4415331"/>
                <a:ext cx="3285133" cy="1825132"/>
              </a:xfrm>
              <a:prstGeom prst="rect">
                <a:avLst/>
              </a:prstGeom>
            </p:spPr>
            <p:txBody>
              <a:bodyPr vert="horz" wrap="square" lIns="90000" tIns="46800" rIns="90000" bIns="46800" anchor="t" anchorCtr="0">
                <a:normAutofit/>
              </a:bodyPr>
              <a:lstStyle/>
              <a:p>
                <a:pPr algn="ctr">
                  <a:lnSpc>
                    <a:spcPct val="150000"/>
                  </a:lnSpc>
                </a:pPr>
                <a:r>
                  <a:rPr lang="zh-CN" altLang="en-US" dirty="0"/>
                  <a:t> </a:t>
                </a:r>
                <a:r>
                  <a:rPr lang="en-US" altLang="zh-CN" dirty="0"/>
                  <a:t>SQL</a:t>
                </a:r>
                <a:r>
                  <a:rPr lang="zh-CN" altLang="en-US" dirty="0"/>
                  <a:t>注入：攻击方式</a:t>
                </a:r>
                <a:endParaRPr lang="en-US" altLang="zh-CN" dirty="0"/>
              </a:p>
              <a:p>
                <a:pPr algn="ctr">
                  <a:lnSpc>
                    <a:spcPct val="150000"/>
                  </a:lnSpc>
                </a:pPr>
                <a:endParaRPr lang="en-US" altLang="zh-CN" dirty="0"/>
              </a:p>
              <a:p>
                <a:pPr algn="ctr">
                  <a:lnSpc>
                    <a:spcPct val="150000"/>
                  </a:lnSpc>
                </a:pPr>
                <a:endParaRPr lang="en-US" altLang="zh-CN" dirty="0"/>
              </a:p>
              <a:p>
                <a:pPr algn="ctr">
                  <a:lnSpc>
                    <a:spcPct val="150000"/>
                  </a:lnSpc>
                </a:pPr>
                <a:r>
                  <a:rPr lang="zh-CN" altLang="en-US" dirty="0"/>
                  <a:t>数据库监控：有效防御</a:t>
                </a:r>
                <a:endParaRPr lang="en-US" altLang="zh-CN" dirty="0"/>
              </a:p>
              <a:p>
                <a:pPr algn="ctr">
                  <a:lnSpc>
                    <a:spcPct val="150000"/>
                  </a:lnSpc>
                </a:pPr>
                <a:endParaRPr lang="en-US" altLang="zh-CN" sz="1100" dirty="0"/>
              </a:p>
            </p:txBody>
          </p:sp>
        </p:grpSp>
        <p:grpSp>
          <p:nvGrpSpPr>
            <p:cNvPr id="7" name="íṧlîḋé">
              <a:extLst>
                <a:ext uri="{FF2B5EF4-FFF2-40B4-BE49-F238E27FC236}">
                  <a16:creationId xmlns:a16="http://schemas.microsoft.com/office/drawing/2014/main" id="{80DF8A2F-BF50-46A8-A33B-B2C0CFB9AB36}"/>
                </a:ext>
              </a:extLst>
            </p:cNvPr>
            <p:cNvGrpSpPr/>
            <p:nvPr/>
          </p:nvGrpSpPr>
          <p:grpSpPr>
            <a:xfrm>
              <a:off x="4478092" y="1669459"/>
              <a:ext cx="3141180" cy="4054541"/>
              <a:chOff x="4496029" y="1669459"/>
              <a:chExt cx="3141180" cy="4054541"/>
            </a:xfrm>
          </p:grpSpPr>
          <p:grpSp>
            <p:nvGrpSpPr>
              <p:cNvPr id="77" name="ïśḷíḓé">
                <a:extLst>
                  <a:ext uri="{FF2B5EF4-FFF2-40B4-BE49-F238E27FC236}">
                    <a16:creationId xmlns:a16="http://schemas.microsoft.com/office/drawing/2014/main" id="{193C6214-99DB-45DE-8F35-2C3824D0C78B}"/>
                  </a:ext>
                </a:extLst>
              </p:cNvPr>
              <p:cNvGrpSpPr/>
              <p:nvPr/>
            </p:nvGrpSpPr>
            <p:grpSpPr>
              <a:xfrm>
                <a:off x="5209114" y="1669459"/>
                <a:ext cx="1767422" cy="2033691"/>
                <a:chOff x="1522413" y="800100"/>
                <a:chExt cx="4660900" cy="5360988"/>
              </a:xfrm>
            </p:grpSpPr>
            <p:sp>
              <p:nvSpPr>
                <p:cNvPr id="80" name="ïŝlîḋe">
                  <a:extLst>
                    <a:ext uri="{FF2B5EF4-FFF2-40B4-BE49-F238E27FC236}">
                      <a16:creationId xmlns:a16="http://schemas.microsoft.com/office/drawing/2014/main" id="{6220791C-72C5-48E6-9F65-2D9D0886FEEB}"/>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dirty="0"/>
                </a:p>
              </p:txBody>
            </p:sp>
            <p:sp>
              <p:nvSpPr>
                <p:cNvPr id="81" name="íśļiḍé">
                  <a:extLst>
                    <a:ext uri="{FF2B5EF4-FFF2-40B4-BE49-F238E27FC236}">
                      <a16:creationId xmlns:a16="http://schemas.microsoft.com/office/drawing/2014/main" id="{3FD52D81-C5CE-455E-80E3-0C008BE4DEF2}"/>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íṧlîḑê">
                  <a:extLst>
                    <a:ext uri="{FF2B5EF4-FFF2-40B4-BE49-F238E27FC236}">
                      <a16:creationId xmlns:a16="http://schemas.microsoft.com/office/drawing/2014/main" id="{383CE689-8B15-4C78-B1DE-B43856E54645}"/>
                    </a:ext>
                  </a:extLst>
                </p:cNvPr>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íṡḻiḋe">
                  <a:extLst>
                    <a:ext uri="{FF2B5EF4-FFF2-40B4-BE49-F238E27FC236}">
                      <a16:creationId xmlns:a16="http://schemas.microsoft.com/office/drawing/2014/main" id="{3C2AAA9E-5818-497A-8406-E2A133D937E1}"/>
                    </a:ext>
                  </a:extLst>
                </p:cNvPr>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íṥḻîḍè">
                  <a:extLst>
                    <a:ext uri="{FF2B5EF4-FFF2-40B4-BE49-F238E27FC236}">
                      <a16:creationId xmlns:a16="http://schemas.microsoft.com/office/drawing/2014/main" id="{1CFE17D1-0EE7-4D3B-A929-96A5073808FD}"/>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iṩļiḋê">
                  <a:extLst>
                    <a:ext uri="{FF2B5EF4-FFF2-40B4-BE49-F238E27FC236}">
                      <a16:creationId xmlns:a16="http://schemas.microsoft.com/office/drawing/2014/main" id="{550372EB-69C4-4FC8-A748-FFEA99FED41D}"/>
                    </a:ext>
                  </a:extLst>
                </p:cNvPr>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îşḷîḑê">
                  <a:extLst>
                    <a:ext uri="{FF2B5EF4-FFF2-40B4-BE49-F238E27FC236}">
                      <a16:creationId xmlns:a16="http://schemas.microsoft.com/office/drawing/2014/main" id="{0F2EB9E3-8F9C-4ABF-AE4C-EF970E14172E}"/>
                    </a:ext>
                  </a:extLst>
                </p:cNvPr>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dirty="0"/>
                </a:p>
              </p:txBody>
            </p:sp>
            <p:sp>
              <p:nvSpPr>
                <p:cNvPr id="88" name="iṣlíḓe">
                  <a:extLst>
                    <a:ext uri="{FF2B5EF4-FFF2-40B4-BE49-F238E27FC236}">
                      <a16:creationId xmlns:a16="http://schemas.microsoft.com/office/drawing/2014/main" id="{F4B80C85-02E3-4CF0-B67A-BA882AF2304D}"/>
                    </a:ext>
                  </a:extLst>
                </p:cNvPr>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dirty="0"/>
                </a:p>
              </p:txBody>
            </p:sp>
            <p:sp>
              <p:nvSpPr>
                <p:cNvPr id="89" name="ïṧļiḋé">
                  <a:extLst>
                    <a:ext uri="{FF2B5EF4-FFF2-40B4-BE49-F238E27FC236}">
                      <a16:creationId xmlns:a16="http://schemas.microsoft.com/office/drawing/2014/main" id="{B7021F36-BAA0-41E5-AD7E-D7040B70F5DC}"/>
                    </a:ext>
                  </a:extLst>
                </p:cNvPr>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íšḻíḓê">
                  <a:extLst>
                    <a:ext uri="{FF2B5EF4-FFF2-40B4-BE49-F238E27FC236}">
                      <a16:creationId xmlns:a16="http://schemas.microsoft.com/office/drawing/2014/main" id="{6C3CB5A6-54CF-48EB-AFFA-4BEC25B4BD42}"/>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dirty="0"/>
                </a:p>
              </p:txBody>
            </p:sp>
            <p:sp>
              <p:nvSpPr>
                <p:cNvPr id="91" name="ïṡļíďê">
                  <a:extLst>
                    <a:ext uri="{FF2B5EF4-FFF2-40B4-BE49-F238E27FC236}">
                      <a16:creationId xmlns:a16="http://schemas.microsoft.com/office/drawing/2014/main" id="{23C15564-0391-4A14-8FE1-A4DD8076B9A2}"/>
                    </a:ext>
                  </a:extLst>
                </p:cNvPr>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iSḻîḋè">
                  <a:extLst>
                    <a:ext uri="{FF2B5EF4-FFF2-40B4-BE49-F238E27FC236}">
                      <a16:creationId xmlns:a16="http://schemas.microsoft.com/office/drawing/2014/main" id="{0B148710-570D-4349-9D7E-9F18FCB17CCE}"/>
                    </a:ext>
                  </a:extLst>
                </p:cNvPr>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íṧ1ïḑê">
                  <a:extLst>
                    <a:ext uri="{FF2B5EF4-FFF2-40B4-BE49-F238E27FC236}">
                      <a16:creationId xmlns:a16="http://schemas.microsoft.com/office/drawing/2014/main" id="{A85C3A9D-C3BD-462B-9E06-8948CEE3A998}"/>
                    </a:ext>
                  </a:extLst>
                </p:cNvPr>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işḷídè">
                  <a:extLst>
                    <a:ext uri="{FF2B5EF4-FFF2-40B4-BE49-F238E27FC236}">
                      <a16:creationId xmlns:a16="http://schemas.microsoft.com/office/drawing/2014/main" id="{565162FE-B977-4D4B-9BAB-1A0BB34C2F2A}"/>
                    </a:ext>
                  </a:extLst>
                </p:cNvPr>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íṩļiďé">
                  <a:extLst>
                    <a:ext uri="{FF2B5EF4-FFF2-40B4-BE49-F238E27FC236}">
                      <a16:creationId xmlns:a16="http://schemas.microsoft.com/office/drawing/2014/main" id="{F5782E77-6F79-4B8A-AA65-8B7B4CC4F958}"/>
                    </a:ext>
                  </a:extLst>
                </p:cNvPr>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íṡ1ïḓe">
                  <a:extLst>
                    <a:ext uri="{FF2B5EF4-FFF2-40B4-BE49-F238E27FC236}">
                      <a16:creationId xmlns:a16="http://schemas.microsoft.com/office/drawing/2014/main" id="{347B68F8-0942-4B41-A9B2-BE9C05993C57}"/>
                    </a:ext>
                  </a:extLst>
                </p:cNvPr>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íṥļídé">
                  <a:extLst>
                    <a:ext uri="{FF2B5EF4-FFF2-40B4-BE49-F238E27FC236}">
                      <a16:creationId xmlns:a16="http://schemas.microsoft.com/office/drawing/2014/main" id="{F3C14C9A-1B70-41F2-B891-5B7966C21354}"/>
                    </a:ext>
                  </a:extLst>
                </p:cNvPr>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íśľíḓè">
                  <a:extLst>
                    <a:ext uri="{FF2B5EF4-FFF2-40B4-BE49-F238E27FC236}">
                      <a16:creationId xmlns:a16="http://schemas.microsoft.com/office/drawing/2014/main" id="{C6F0291D-0222-44CE-B8DF-15ED6149A0FF}"/>
                    </a:ext>
                  </a:extLst>
                </p:cNvPr>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îṩľidê">
                  <a:extLst>
                    <a:ext uri="{FF2B5EF4-FFF2-40B4-BE49-F238E27FC236}">
                      <a16:creationId xmlns:a16="http://schemas.microsoft.com/office/drawing/2014/main" id="{9455C357-3D4D-4F3A-A773-D34BD46AD9BE}"/>
                    </a:ext>
                  </a:extLst>
                </p:cNvPr>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iṣliḋé">
                  <a:extLst>
                    <a:ext uri="{FF2B5EF4-FFF2-40B4-BE49-F238E27FC236}">
                      <a16:creationId xmlns:a16="http://schemas.microsoft.com/office/drawing/2014/main" id="{793A0ED8-D4C0-4AE9-BC7C-F5B991C4481F}"/>
                    </a:ext>
                  </a:extLst>
                </p:cNvPr>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78" name="işliḋê">
                <a:extLst>
                  <a:ext uri="{FF2B5EF4-FFF2-40B4-BE49-F238E27FC236}">
                    <a16:creationId xmlns:a16="http://schemas.microsoft.com/office/drawing/2014/main" id="{0FBEDB24-33A9-4EE0-B741-BAE524C0DC71}"/>
                  </a:ext>
                </a:extLst>
              </p:cNvPr>
              <p:cNvSpPr txBox="1"/>
              <p:nvPr/>
            </p:nvSpPr>
            <p:spPr>
              <a:xfrm>
                <a:off x="4496029" y="3922839"/>
                <a:ext cx="3079888" cy="492493"/>
              </a:xfrm>
              <a:prstGeom prst="rect">
                <a:avLst/>
              </a:prstGeom>
            </p:spPr>
            <p:txBody>
              <a:bodyPr vert="horz" wrap="none" lIns="90000" tIns="46800" rIns="90000" bIns="46800" anchor="ctr">
                <a:normAutofit/>
              </a:bodyPr>
              <a:lstStyle/>
              <a:p>
                <a:pPr algn="ctr"/>
                <a:r>
                  <a:rPr lang="zh-CN" altLang="en-US" sz="2000" b="1" dirty="0"/>
                  <a:t>应用程序活动监视</a:t>
                </a:r>
              </a:p>
            </p:txBody>
          </p:sp>
          <p:sp>
            <p:nvSpPr>
              <p:cNvPr id="79" name="iṣ1ïḓê">
                <a:extLst>
                  <a:ext uri="{FF2B5EF4-FFF2-40B4-BE49-F238E27FC236}">
                    <a16:creationId xmlns:a16="http://schemas.microsoft.com/office/drawing/2014/main" id="{14AD998D-7A83-4BE4-BD78-A7A783C07AAB}"/>
                  </a:ext>
                </a:extLst>
              </p:cNvPr>
              <p:cNvSpPr txBox="1"/>
              <p:nvPr/>
            </p:nvSpPr>
            <p:spPr>
              <a:xfrm>
                <a:off x="4557321" y="4770160"/>
                <a:ext cx="3079888" cy="953840"/>
              </a:xfrm>
              <a:prstGeom prst="rect">
                <a:avLst/>
              </a:prstGeom>
            </p:spPr>
            <p:txBody>
              <a:bodyPr vert="horz" wrap="square" lIns="90000" tIns="46800" rIns="90000" bIns="46800" anchor="t" anchorCtr="0">
                <a:normAutofit/>
              </a:bodyPr>
              <a:lstStyle/>
              <a:p>
                <a:pPr algn="ctr">
                  <a:lnSpc>
                    <a:spcPct val="150000"/>
                  </a:lnSpc>
                </a:pPr>
                <a:r>
                  <a:rPr lang="zh-CN" altLang="en-US" dirty="0"/>
                  <a:t>目的：提高最终用户责任</a:t>
                </a:r>
                <a:endParaRPr lang="en-US" altLang="zh-CN" dirty="0"/>
              </a:p>
              <a:p>
                <a:pPr algn="ctr">
                  <a:lnSpc>
                    <a:spcPct val="150000"/>
                  </a:lnSpc>
                </a:pPr>
                <a:r>
                  <a:rPr lang="zh-CN" altLang="en-US" dirty="0"/>
                  <a:t>检测发生的欺诈行为</a:t>
                </a:r>
                <a:endParaRPr lang="en-US" altLang="zh-CN" dirty="0"/>
              </a:p>
            </p:txBody>
          </p:sp>
        </p:grpSp>
        <p:grpSp>
          <p:nvGrpSpPr>
            <p:cNvPr id="8" name="íṧlíḍê">
              <a:extLst>
                <a:ext uri="{FF2B5EF4-FFF2-40B4-BE49-F238E27FC236}">
                  <a16:creationId xmlns:a16="http://schemas.microsoft.com/office/drawing/2014/main" id="{9B750894-B371-47E0-84FC-ECEC4BA0203A}"/>
                </a:ext>
              </a:extLst>
            </p:cNvPr>
            <p:cNvGrpSpPr/>
            <p:nvPr/>
          </p:nvGrpSpPr>
          <p:grpSpPr>
            <a:xfrm>
              <a:off x="8413545" y="1689198"/>
              <a:ext cx="3100809" cy="4034802"/>
              <a:chOff x="8081541" y="1689198"/>
              <a:chExt cx="3100809" cy="4034802"/>
            </a:xfrm>
          </p:grpSpPr>
          <p:grpSp>
            <p:nvGrpSpPr>
              <p:cNvPr id="11" name="ïṩḻîḓe">
                <a:extLst>
                  <a:ext uri="{FF2B5EF4-FFF2-40B4-BE49-F238E27FC236}">
                    <a16:creationId xmlns:a16="http://schemas.microsoft.com/office/drawing/2014/main" id="{A64EF312-E114-4EFD-96DD-2E79F3DC184D}"/>
                  </a:ext>
                </a:extLst>
              </p:cNvPr>
              <p:cNvGrpSpPr/>
              <p:nvPr/>
            </p:nvGrpSpPr>
            <p:grpSpPr>
              <a:xfrm>
                <a:off x="8414207" y="1689198"/>
                <a:ext cx="2013380" cy="2012290"/>
                <a:chOff x="484188" y="2957513"/>
                <a:chExt cx="1704975" cy="1703387"/>
              </a:xfrm>
            </p:grpSpPr>
            <p:sp>
              <p:nvSpPr>
                <p:cNvPr id="14" name="išḷiďê">
                  <a:extLst>
                    <a:ext uri="{FF2B5EF4-FFF2-40B4-BE49-F238E27FC236}">
                      <a16:creationId xmlns:a16="http://schemas.microsoft.com/office/drawing/2014/main" id="{F654A74D-71B9-4D12-85E8-3E1CCCA4C37E}"/>
                    </a:ext>
                  </a:extLst>
                </p:cNvPr>
                <p:cNvSpPr/>
                <p:nvPr/>
              </p:nvSpPr>
              <p:spPr bwMode="auto">
                <a:xfrm>
                  <a:off x="484188" y="2957513"/>
                  <a:ext cx="1703387"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chemeClr val="accent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ïşļiḍè">
                  <a:extLst>
                    <a:ext uri="{FF2B5EF4-FFF2-40B4-BE49-F238E27FC236}">
                      <a16:creationId xmlns:a16="http://schemas.microsoft.com/office/drawing/2014/main" id="{20196A41-579B-4B96-BFDE-405294C9AB1E}"/>
                    </a:ext>
                  </a:extLst>
                </p:cNvPr>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íśľíḑe">
                  <a:extLst>
                    <a:ext uri="{FF2B5EF4-FFF2-40B4-BE49-F238E27FC236}">
                      <a16:creationId xmlns:a16="http://schemas.microsoft.com/office/drawing/2014/main" id="{E5DDC520-BA73-482F-BE33-8F782A4407BB}"/>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ïSľide">
                  <a:extLst>
                    <a:ext uri="{FF2B5EF4-FFF2-40B4-BE49-F238E27FC236}">
                      <a16:creationId xmlns:a16="http://schemas.microsoft.com/office/drawing/2014/main" id="{DA8A5B4A-A1BA-4D38-97F6-AA6185428964}"/>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ís1îḋe">
                  <a:extLst>
                    <a:ext uri="{FF2B5EF4-FFF2-40B4-BE49-F238E27FC236}">
                      <a16:creationId xmlns:a16="http://schemas.microsoft.com/office/drawing/2014/main" id="{D026C512-7DEE-42D8-9BE9-D67F0D9EC0ED}"/>
                    </a:ext>
                  </a:extLst>
                </p:cNvPr>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íṧḷíďe">
                  <a:extLst>
                    <a:ext uri="{FF2B5EF4-FFF2-40B4-BE49-F238E27FC236}">
                      <a16:creationId xmlns:a16="http://schemas.microsoft.com/office/drawing/2014/main" id="{A14E3303-7941-4F0A-97DD-42A33B4079C3}"/>
                    </a:ext>
                  </a:extLst>
                </p:cNvPr>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iSļîḋe">
                  <a:extLst>
                    <a:ext uri="{FF2B5EF4-FFF2-40B4-BE49-F238E27FC236}">
                      <a16:creationId xmlns:a16="http://schemas.microsoft.com/office/drawing/2014/main" id="{B510332E-3CC3-4596-858A-BA8DA87854C1}"/>
                    </a:ext>
                  </a:extLst>
                </p:cNvPr>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ïSľîďê">
                  <a:extLst>
                    <a:ext uri="{FF2B5EF4-FFF2-40B4-BE49-F238E27FC236}">
                      <a16:creationId xmlns:a16="http://schemas.microsoft.com/office/drawing/2014/main" id="{F63F2663-C778-463F-935C-2882606CD15A}"/>
                    </a:ext>
                  </a:extLst>
                </p:cNvPr>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îŝḻidé">
                  <a:extLst>
                    <a:ext uri="{FF2B5EF4-FFF2-40B4-BE49-F238E27FC236}">
                      <a16:creationId xmlns:a16="http://schemas.microsoft.com/office/drawing/2014/main" id="{E1EF85D2-CF30-4A37-8963-BEECB087C878}"/>
                    </a:ext>
                  </a:extLst>
                </p:cNvPr>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îsḷîḑê">
                  <a:extLst>
                    <a:ext uri="{FF2B5EF4-FFF2-40B4-BE49-F238E27FC236}">
                      <a16:creationId xmlns:a16="http://schemas.microsoft.com/office/drawing/2014/main" id="{12769054-3323-4DF8-877A-761EC10B901E}"/>
                    </a:ext>
                  </a:extLst>
                </p:cNvPr>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îśḷíḓé">
                  <a:extLst>
                    <a:ext uri="{FF2B5EF4-FFF2-40B4-BE49-F238E27FC236}">
                      <a16:creationId xmlns:a16="http://schemas.microsoft.com/office/drawing/2014/main" id="{D34D833E-A035-457B-8EF5-A66098567C4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îşľiḋé">
                  <a:extLst>
                    <a:ext uri="{FF2B5EF4-FFF2-40B4-BE49-F238E27FC236}">
                      <a16:creationId xmlns:a16="http://schemas.microsoft.com/office/drawing/2014/main" id="{6F4652D9-5434-4224-8865-0C087353CF0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íśḷiḋe">
                  <a:extLst>
                    <a:ext uri="{FF2B5EF4-FFF2-40B4-BE49-F238E27FC236}">
                      <a16:creationId xmlns:a16="http://schemas.microsoft.com/office/drawing/2014/main" id="{CD5FB39E-3A44-4917-B522-2BB3C22A2FE4}"/>
                    </a:ext>
                  </a:extLst>
                </p:cNvPr>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îṧliďè">
                  <a:extLst>
                    <a:ext uri="{FF2B5EF4-FFF2-40B4-BE49-F238E27FC236}">
                      <a16:creationId xmlns:a16="http://schemas.microsoft.com/office/drawing/2014/main" id="{0200FF50-FFA4-42CE-B592-D42613F25730}"/>
                    </a:ext>
                  </a:extLst>
                </p:cNvPr>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iśḷiḓê">
                  <a:extLst>
                    <a:ext uri="{FF2B5EF4-FFF2-40B4-BE49-F238E27FC236}">
                      <a16:creationId xmlns:a16="http://schemas.microsoft.com/office/drawing/2014/main" id="{5DF416DA-956A-4D9F-801F-0EFDF3BE9E21}"/>
                    </a:ext>
                  </a:extLst>
                </p:cNvPr>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îṩľïḓe">
                  <a:extLst>
                    <a:ext uri="{FF2B5EF4-FFF2-40B4-BE49-F238E27FC236}">
                      <a16:creationId xmlns:a16="http://schemas.microsoft.com/office/drawing/2014/main" id="{9473F847-05C6-4F29-A5B6-1E4E79396DA8}"/>
                    </a:ext>
                  </a:extLst>
                </p:cNvPr>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íṩlïďê">
                  <a:extLst>
                    <a:ext uri="{FF2B5EF4-FFF2-40B4-BE49-F238E27FC236}">
                      <a16:creationId xmlns:a16="http://schemas.microsoft.com/office/drawing/2014/main" id="{7C2E95DB-15DA-4ED0-BD68-DA456F33ED34}"/>
                    </a:ext>
                  </a:extLst>
                </p:cNvPr>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îṩľíḑé">
                  <a:extLst>
                    <a:ext uri="{FF2B5EF4-FFF2-40B4-BE49-F238E27FC236}">
                      <a16:creationId xmlns:a16="http://schemas.microsoft.com/office/drawing/2014/main" id="{A5FC0B41-BE9E-46CF-8087-869FF4671925}"/>
                    </a:ext>
                  </a:extLst>
                </p:cNvPr>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ïṡḻîďê">
                  <a:extLst>
                    <a:ext uri="{FF2B5EF4-FFF2-40B4-BE49-F238E27FC236}">
                      <a16:creationId xmlns:a16="http://schemas.microsoft.com/office/drawing/2014/main" id="{B0A41BA8-6480-4820-9FD7-D1EFEC0B6BE1}"/>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îŝlíḋè">
                  <a:extLst>
                    <a:ext uri="{FF2B5EF4-FFF2-40B4-BE49-F238E27FC236}">
                      <a16:creationId xmlns:a16="http://schemas.microsoft.com/office/drawing/2014/main" id="{16B874E9-3B4B-4D2B-A640-8E73C14B342B}"/>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ïṣ1îḑê">
                  <a:extLst>
                    <a:ext uri="{FF2B5EF4-FFF2-40B4-BE49-F238E27FC236}">
                      <a16:creationId xmlns:a16="http://schemas.microsoft.com/office/drawing/2014/main" id="{4B6F8878-4A16-4262-91EE-669A3B00263C}"/>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ṥļïḓê">
                  <a:extLst>
                    <a:ext uri="{FF2B5EF4-FFF2-40B4-BE49-F238E27FC236}">
                      <a16:creationId xmlns:a16="http://schemas.microsoft.com/office/drawing/2014/main" id="{FD2433F2-7828-420F-A91D-E1C3E5FDC40E}"/>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ïšḻíḑé">
                  <a:extLst>
                    <a:ext uri="{FF2B5EF4-FFF2-40B4-BE49-F238E27FC236}">
                      <a16:creationId xmlns:a16="http://schemas.microsoft.com/office/drawing/2014/main" id="{715E8A72-B50E-44AB-ACF4-96FF795D0414}"/>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iṧļiḋè">
                  <a:extLst>
                    <a:ext uri="{FF2B5EF4-FFF2-40B4-BE49-F238E27FC236}">
                      <a16:creationId xmlns:a16="http://schemas.microsoft.com/office/drawing/2014/main" id="{E2C01D72-753F-4B81-BA6A-B835639EAEA8}"/>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ïšļîḋe">
                  <a:extLst>
                    <a:ext uri="{FF2B5EF4-FFF2-40B4-BE49-F238E27FC236}">
                      <a16:creationId xmlns:a16="http://schemas.microsoft.com/office/drawing/2014/main" id="{E969106D-284E-48E7-94CA-D27ECC8E98BA}"/>
                    </a:ext>
                  </a:extLst>
                </p:cNvPr>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îslïdè">
                  <a:extLst>
                    <a:ext uri="{FF2B5EF4-FFF2-40B4-BE49-F238E27FC236}">
                      <a16:creationId xmlns:a16="http://schemas.microsoft.com/office/drawing/2014/main" id="{1B0EA1C6-6AC1-4EA2-958B-2EF3C80CD0CC}"/>
                    </a:ext>
                  </a:extLst>
                </p:cNvPr>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ïṧḻîḍe">
                  <a:extLst>
                    <a:ext uri="{FF2B5EF4-FFF2-40B4-BE49-F238E27FC236}">
                      <a16:creationId xmlns:a16="http://schemas.microsoft.com/office/drawing/2014/main" id="{4A7C0A5F-B984-4A45-A747-35483669314C}"/>
                    </a:ext>
                  </a:extLst>
                </p:cNvPr>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iSļiḓe">
                  <a:extLst>
                    <a:ext uri="{FF2B5EF4-FFF2-40B4-BE49-F238E27FC236}">
                      <a16:creationId xmlns:a16="http://schemas.microsoft.com/office/drawing/2014/main" id="{BAF8F4D8-5175-4ECB-AB86-7CBEE038D9AE}"/>
                    </a:ext>
                  </a:extLst>
                </p:cNvPr>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ś1ïḋè">
                  <a:extLst>
                    <a:ext uri="{FF2B5EF4-FFF2-40B4-BE49-F238E27FC236}">
                      <a16:creationId xmlns:a16="http://schemas.microsoft.com/office/drawing/2014/main" id="{A81650E2-B47C-469C-8F05-E1B8750844E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ïŝlïďé">
                  <a:extLst>
                    <a:ext uri="{FF2B5EF4-FFF2-40B4-BE49-F238E27FC236}">
                      <a16:creationId xmlns:a16="http://schemas.microsoft.com/office/drawing/2014/main" id="{9B39C6AE-FFEF-487F-8971-470CC84883D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íśľídé">
                  <a:extLst>
                    <a:ext uri="{FF2B5EF4-FFF2-40B4-BE49-F238E27FC236}">
                      <a16:creationId xmlns:a16="http://schemas.microsoft.com/office/drawing/2014/main" id="{DEDEA7FA-F249-4E0F-A63E-5E8C9B9EE1FA}"/>
                    </a:ext>
                  </a:extLst>
                </p:cNvPr>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îSḷîḑé">
                  <a:extLst>
                    <a:ext uri="{FF2B5EF4-FFF2-40B4-BE49-F238E27FC236}">
                      <a16:creationId xmlns:a16="http://schemas.microsoft.com/office/drawing/2014/main" id="{DFAECF52-0FA7-4648-AE09-D270931E3ED5}"/>
                    </a:ext>
                  </a:extLst>
                </p:cNvPr>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îṥľîďe">
                  <a:extLst>
                    <a:ext uri="{FF2B5EF4-FFF2-40B4-BE49-F238E27FC236}">
                      <a16:creationId xmlns:a16="http://schemas.microsoft.com/office/drawing/2014/main" id="{1E5FA649-AFBD-4C86-9989-EAC38BB06A56}"/>
                    </a:ext>
                  </a:extLst>
                </p:cNvPr>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îŝ1íḓê">
                  <a:extLst>
                    <a:ext uri="{FF2B5EF4-FFF2-40B4-BE49-F238E27FC236}">
                      <a16:creationId xmlns:a16="http://schemas.microsoft.com/office/drawing/2014/main" id="{D02A4A0A-231D-4D71-B303-110CEB05FD50}"/>
                    </a:ext>
                  </a:extLst>
                </p:cNvPr>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ïšḻïďè">
                  <a:extLst>
                    <a:ext uri="{FF2B5EF4-FFF2-40B4-BE49-F238E27FC236}">
                      <a16:creationId xmlns:a16="http://schemas.microsoft.com/office/drawing/2014/main" id="{A4E165F3-E907-4BAE-8473-06BAFE9F29FB}"/>
                    </a:ext>
                  </a:extLst>
                </p:cNvPr>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ïşḻide">
                  <a:extLst>
                    <a:ext uri="{FF2B5EF4-FFF2-40B4-BE49-F238E27FC236}">
                      <a16:creationId xmlns:a16="http://schemas.microsoft.com/office/drawing/2014/main" id="{93DD1429-F1AC-4189-AED0-02DC150DB130}"/>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îŝ1iḑê">
                  <a:extLst>
                    <a:ext uri="{FF2B5EF4-FFF2-40B4-BE49-F238E27FC236}">
                      <a16:creationId xmlns:a16="http://schemas.microsoft.com/office/drawing/2014/main" id="{1A4203DF-01CF-4E8B-83D4-28DCE40969BD}"/>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iṡḷídê">
                  <a:extLst>
                    <a:ext uri="{FF2B5EF4-FFF2-40B4-BE49-F238E27FC236}">
                      <a16:creationId xmlns:a16="http://schemas.microsoft.com/office/drawing/2014/main" id="{2E00B8F1-EA20-46FA-B243-E5A5FFBCEE7E}"/>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iśḷide">
                  <a:extLst>
                    <a:ext uri="{FF2B5EF4-FFF2-40B4-BE49-F238E27FC236}">
                      <a16:creationId xmlns:a16="http://schemas.microsoft.com/office/drawing/2014/main" id="{35BC9830-8DB2-4F99-9C83-CFCA4EBC97E3}"/>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îşļîḍe">
                  <a:extLst>
                    <a:ext uri="{FF2B5EF4-FFF2-40B4-BE49-F238E27FC236}">
                      <a16:creationId xmlns:a16="http://schemas.microsoft.com/office/drawing/2014/main" id="{CC02AD8E-CB6C-4EE0-8734-5FE5A7A16205}"/>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ïṧ1îḑé">
                  <a:extLst>
                    <a:ext uri="{FF2B5EF4-FFF2-40B4-BE49-F238E27FC236}">
                      <a16:creationId xmlns:a16="http://schemas.microsoft.com/office/drawing/2014/main" id="{55E24061-48F0-4990-B335-05554D56167E}"/>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ïṥľíďè">
                  <a:extLst>
                    <a:ext uri="{FF2B5EF4-FFF2-40B4-BE49-F238E27FC236}">
                      <a16:creationId xmlns:a16="http://schemas.microsoft.com/office/drawing/2014/main" id="{A003055F-67DD-459E-9DF4-3DD13E88E631}"/>
                    </a:ext>
                  </a:extLst>
                </p:cNvPr>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iŝ1iḋè">
                  <a:extLst>
                    <a:ext uri="{FF2B5EF4-FFF2-40B4-BE49-F238E27FC236}">
                      <a16:creationId xmlns:a16="http://schemas.microsoft.com/office/drawing/2014/main" id="{4A1FD969-E3C8-42D7-A783-7F4AAA2983ED}"/>
                    </a:ext>
                  </a:extLst>
                </p:cNvPr>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iṥḷiḓé">
                  <a:extLst>
                    <a:ext uri="{FF2B5EF4-FFF2-40B4-BE49-F238E27FC236}">
                      <a16:creationId xmlns:a16="http://schemas.microsoft.com/office/drawing/2014/main" id="{77BE119A-7183-4536-8544-C67995CB2F79}"/>
                    </a:ext>
                  </a:extLst>
                </p:cNvPr>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îšḻïḍe">
                  <a:extLst>
                    <a:ext uri="{FF2B5EF4-FFF2-40B4-BE49-F238E27FC236}">
                      <a16:creationId xmlns:a16="http://schemas.microsoft.com/office/drawing/2014/main" id="{66C85E77-AB49-4A47-BA4F-293510410BDF}"/>
                    </a:ext>
                  </a:extLst>
                </p:cNvPr>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î$lïḋê">
                  <a:extLst>
                    <a:ext uri="{FF2B5EF4-FFF2-40B4-BE49-F238E27FC236}">
                      <a16:creationId xmlns:a16="http://schemas.microsoft.com/office/drawing/2014/main" id="{C4EF1EF0-0C3C-4623-BEFC-9EC3964CB00C}"/>
                    </a:ext>
                  </a:extLst>
                </p:cNvPr>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îŝḻíḑé">
                  <a:extLst>
                    <a:ext uri="{FF2B5EF4-FFF2-40B4-BE49-F238E27FC236}">
                      <a16:creationId xmlns:a16="http://schemas.microsoft.com/office/drawing/2014/main" id="{9FF3C58B-7C75-4611-A2EA-1C935B68C861}"/>
                    </a:ext>
                  </a:extLst>
                </p:cNvPr>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íṧľíďè">
                  <a:extLst>
                    <a:ext uri="{FF2B5EF4-FFF2-40B4-BE49-F238E27FC236}">
                      <a16:creationId xmlns:a16="http://schemas.microsoft.com/office/drawing/2014/main" id="{380118CD-8D71-4484-A656-C779E32C5C67}"/>
                    </a:ext>
                  </a:extLst>
                </p:cNvPr>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iṡḷiḍê">
                  <a:extLst>
                    <a:ext uri="{FF2B5EF4-FFF2-40B4-BE49-F238E27FC236}">
                      <a16:creationId xmlns:a16="http://schemas.microsoft.com/office/drawing/2014/main" id="{F9F64E36-7EDC-4669-A981-11DE9C627FB0}"/>
                    </a:ext>
                  </a:extLst>
                </p:cNvPr>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íŝ1íďé">
                  <a:extLst>
                    <a:ext uri="{FF2B5EF4-FFF2-40B4-BE49-F238E27FC236}">
                      <a16:creationId xmlns:a16="http://schemas.microsoft.com/office/drawing/2014/main" id="{3D6E84A0-B95A-4128-BB5F-886AC73E6663}"/>
                    </a:ext>
                  </a:extLst>
                </p:cNvPr>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îş1iḓé">
                  <a:extLst>
                    <a:ext uri="{FF2B5EF4-FFF2-40B4-BE49-F238E27FC236}">
                      <a16:creationId xmlns:a16="http://schemas.microsoft.com/office/drawing/2014/main" id="{768A639D-7845-468D-A2D2-ECAE0F73315D}"/>
                    </a:ext>
                  </a:extLst>
                </p:cNvPr>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ïṡľiḑè">
                  <a:extLst>
                    <a:ext uri="{FF2B5EF4-FFF2-40B4-BE49-F238E27FC236}">
                      <a16:creationId xmlns:a16="http://schemas.microsoft.com/office/drawing/2014/main" id="{33539ADE-692C-405D-8CF3-F39470A510D7}"/>
                    </a:ext>
                  </a:extLst>
                </p:cNvPr>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îṧḻíḑê">
                  <a:extLst>
                    <a:ext uri="{FF2B5EF4-FFF2-40B4-BE49-F238E27FC236}">
                      <a16:creationId xmlns:a16="http://schemas.microsoft.com/office/drawing/2014/main" id="{DD081F6D-809B-4351-9454-DEB75EB2ADD9}"/>
                    </a:ext>
                  </a:extLst>
                </p:cNvPr>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í$ḻíḓe">
                  <a:extLst>
                    <a:ext uri="{FF2B5EF4-FFF2-40B4-BE49-F238E27FC236}">
                      <a16:creationId xmlns:a16="http://schemas.microsoft.com/office/drawing/2014/main" id="{1634C63E-528F-45B6-9FF7-E73D87B0FE81}"/>
                    </a:ext>
                  </a:extLst>
                </p:cNvPr>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íṩḷíḑé">
                  <a:extLst>
                    <a:ext uri="{FF2B5EF4-FFF2-40B4-BE49-F238E27FC236}">
                      <a16:creationId xmlns:a16="http://schemas.microsoft.com/office/drawing/2014/main" id="{46667B3A-B9A6-4BDB-A292-21238A57FD03}"/>
                    </a:ext>
                  </a:extLst>
                </p:cNvPr>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îśḻiḑé">
                  <a:extLst>
                    <a:ext uri="{FF2B5EF4-FFF2-40B4-BE49-F238E27FC236}">
                      <a16:creationId xmlns:a16="http://schemas.microsoft.com/office/drawing/2014/main" id="{3D8EA36E-66F6-4096-9065-C0CD8304AC4B}"/>
                    </a:ext>
                  </a:extLst>
                </p:cNvPr>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î$ḻîḍé">
                  <a:extLst>
                    <a:ext uri="{FF2B5EF4-FFF2-40B4-BE49-F238E27FC236}">
                      <a16:creationId xmlns:a16="http://schemas.microsoft.com/office/drawing/2014/main" id="{EEEA27A2-FB51-4DCF-BB1F-82724A9F0F5D}"/>
                    </a:ext>
                  </a:extLst>
                </p:cNvPr>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išḻíḑé">
                  <a:extLst>
                    <a:ext uri="{FF2B5EF4-FFF2-40B4-BE49-F238E27FC236}">
                      <a16:creationId xmlns:a16="http://schemas.microsoft.com/office/drawing/2014/main" id="{DDC1E8CD-6A23-4DE3-BF01-94826672B758}"/>
                    </a:ext>
                  </a:extLst>
                </p:cNvPr>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ïS1idé">
                  <a:extLst>
                    <a:ext uri="{FF2B5EF4-FFF2-40B4-BE49-F238E27FC236}">
                      <a16:creationId xmlns:a16="http://schemas.microsoft.com/office/drawing/2014/main" id="{D7625493-A7DA-48C7-962E-D84A9B87B10B}"/>
                    </a:ext>
                  </a:extLst>
                </p:cNvPr>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îslïḓè">
                  <a:extLst>
                    <a:ext uri="{FF2B5EF4-FFF2-40B4-BE49-F238E27FC236}">
                      <a16:creationId xmlns:a16="http://schemas.microsoft.com/office/drawing/2014/main" id="{3617BE03-4F27-40DD-BCB5-A0DB8AF13949}"/>
                    </a:ext>
                  </a:extLst>
                </p:cNvPr>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ïṣḻïḑe">
                  <a:extLst>
                    <a:ext uri="{FF2B5EF4-FFF2-40B4-BE49-F238E27FC236}">
                      <a16:creationId xmlns:a16="http://schemas.microsoft.com/office/drawing/2014/main" id="{1294B7BD-F1AD-4F31-AFAF-04BEE3FDE19C}"/>
                    </a:ext>
                  </a:extLst>
                </p:cNvPr>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îṡliḓè">
                  <a:extLst>
                    <a:ext uri="{FF2B5EF4-FFF2-40B4-BE49-F238E27FC236}">
                      <a16:creationId xmlns:a16="http://schemas.microsoft.com/office/drawing/2014/main" id="{2D3E3A18-F398-4E8F-BE15-0B9AD033086F}"/>
                    </a:ext>
                  </a:extLst>
                </p:cNvPr>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ïṣḷíḍê">
                  <a:extLst>
                    <a:ext uri="{FF2B5EF4-FFF2-40B4-BE49-F238E27FC236}">
                      <a16:creationId xmlns:a16="http://schemas.microsoft.com/office/drawing/2014/main" id="{2526AB53-02D6-4780-BCFB-2330DA57DBA0}"/>
                    </a:ext>
                  </a:extLst>
                </p:cNvPr>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chemeClr val="accent2"/>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sp>
            <p:nvSpPr>
              <p:cNvPr id="12" name="isḻiḍè">
                <a:extLst>
                  <a:ext uri="{FF2B5EF4-FFF2-40B4-BE49-F238E27FC236}">
                    <a16:creationId xmlns:a16="http://schemas.microsoft.com/office/drawing/2014/main" id="{034DA557-B2B6-4AEF-8709-9CDA2F9CE878}"/>
                  </a:ext>
                </a:extLst>
              </p:cNvPr>
              <p:cNvSpPr txBox="1"/>
              <p:nvPr/>
            </p:nvSpPr>
            <p:spPr>
              <a:xfrm>
                <a:off x="8081541" y="3921671"/>
                <a:ext cx="3079888" cy="492493"/>
              </a:xfrm>
              <a:prstGeom prst="rect">
                <a:avLst/>
              </a:prstGeom>
            </p:spPr>
            <p:txBody>
              <a:bodyPr vert="horz" wrap="none" lIns="90000" tIns="46800" rIns="90000" bIns="46800" anchor="ctr">
                <a:normAutofit/>
              </a:bodyPr>
              <a:lstStyle/>
              <a:p>
                <a:pPr algn="ctr"/>
                <a:r>
                  <a:rPr lang="zh-CN" altLang="en-US" sz="2000" b="1" dirty="0"/>
                  <a:t>特权用户监控</a:t>
                </a:r>
              </a:p>
            </p:txBody>
          </p:sp>
          <p:sp>
            <p:nvSpPr>
              <p:cNvPr id="13" name="îṣliḍè">
                <a:extLst>
                  <a:ext uri="{FF2B5EF4-FFF2-40B4-BE49-F238E27FC236}">
                    <a16:creationId xmlns:a16="http://schemas.microsoft.com/office/drawing/2014/main" id="{CEFDA441-480C-4D83-93CB-2B1AD3AA2A20}"/>
                  </a:ext>
                </a:extLst>
              </p:cNvPr>
              <p:cNvSpPr txBox="1"/>
              <p:nvPr/>
            </p:nvSpPr>
            <p:spPr>
              <a:xfrm>
                <a:off x="8151088" y="4770160"/>
                <a:ext cx="3031262" cy="953840"/>
              </a:xfrm>
              <a:prstGeom prst="rect">
                <a:avLst/>
              </a:prstGeom>
            </p:spPr>
            <p:txBody>
              <a:bodyPr vert="horz" wrap="square" lIns="90000" tIns="46800" rIns="90000" bIns="46800" anchor="t" anchorCtr="0">
                <a:noAutofit/>
              </a:bodyPr>
              <a:lstStyle/>
              <a:p>
                <a:pPr algn="ctr">
                  <a:lnSpc>
                    <a:spcPct val="150000"/>
                  </a:lnSpc>
                </a:pPr>
                <a:r>
                  <a:rPr lang="zh-CN" altLang="en-US" dirty="0"/>
                  <a:t>监控特权用户（如数据库管理员，系统管理员，开发人员，服务台和外包人员）</a:t>
                </a:r>
                <a:endParaRPr lang="en-US" altLang="zh-CN" dirty="0"/>
              </a:p>
            </p:txBody>
          </p:sp>
        </p:grpSp>
        <p:cxnSp>
          <p:nvCxnSpPr>
            <p:cNvPr id="9" name="直接连接符 8">
              <a:extLst>
                <a:ext uri="{FF2B5EF4-FFF2-40B4-BE49-F238E27FC236}">
                  <a16:creationId xmlns:a16="http://schemas.microsoft.com/office/drawing/2014/main" id="{0D704083-120B-41DD-8369-CBF36D51F2ED}"/>
                </a:ext>
              </a:extLst>
            </p:cNvPr>
            <p:cNvCxnSpPr/>
            <p:nvPr/>
          </p:nvCxnSpPr>
          <p:spPr>
            <a:xfrm>
              <a:off x="4071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0EE66F-201C-4DED-A077-0AA415D0D050}"/>
                </a:ext>
              </a:extLst>
            </p:cNvPr>
            <p:cNvCxnSpPr/>
            <p:nvPr/>
          </p:nvCxnSpPr>
          <p:spPr>
            <a:xfrm>
              <a:off x="8076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114" name="图片 113">
            <a:extLst>
              <a:ext uri="{FF2B5EF4-FFF2-40B4-BE49-F238E27FC236}">
                <a16:creationId xmlns:a16="http://schemas.microsoft.com/office/drawing/2014/main" id="{2134BD73-6E7A-4731-8481-C6C5F64E0ABA}"/>
              </a:ext>
            </a:extLst>
          </p:cNvPr>
          <p:cNvPicPr>
            <a:picLocks noChangeAspect="1"/>
          </p:cNvPicPr>
          <p:nvPr/>
        </p:nvPicPr>
        <p:blipFill>
          <a:blip r:embed="rId4"/>
          <a:stretch>
            <a:fillRect/>
          </a:stretch>
        </p:blipFill>
        <p:spPr>
          <a:xfrm>
            <a:off x="1027228" y="1513105"/>
            <a:ext cx="2306338" cy="2306338"/>
          </a:xfrm>
          <a:prstGeom prst="rect">
            <a:avLst/>
          </a:prstGeom>
        </p:spPr>
      </p:pic>
      <p:sp>
        <p:nvSpPr>
          <p:cNvPr id="121" name="箭头: 虚尾 120">
            <a:extLst>
              <a:ext uri="{FF2B5EF4-FFF2-40B4-BE49-F238E27FC236}">
                <a16:creationId xmlns:a16="http://schemas.microsoft.com/office/drawing/2014/main" id="{CB8B9B46-D8F4-471E-8ACD-63A77D42649F}"/>
              </a:ext>
            </a:extLst>
          </p:cNvPr>
          <p:cNvSpPr/>
          <p:nvPr/>
        </p:nvSpPr>
        <p:spPr>
          <a:xfrm rot="16200000">
            <a:off x="1804792" y="5091538"/>
            <a:ext cx="751210" cy="31108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347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8353" y="2758568"/>
            <a:ext cx="4244455" cy="572133"/>
          </a:xfrm>
        </p:spPr>
        <p:txBody>
          <a:bodyPr>
            <a:noAutofit/>
          </a:bodyPr>
          <a:lstStyle/>
          <a:p>
            <a:r>
              <a:rPr lang="zh-CN" altLang="en-US" sz="3600" dirty="0">
                <a:solidFill>
                  <a:schemeClr val="bg1"/>
                </a:solidFill>
              </a:rPr>
              <a:t>数据库监控实例</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3" name="文本占位符 2">
            <a:extLst>
              <a:ext uri="{FF2B5EF4-FFF2-40B4-BE49-F238E27FC236}">
                <a16:creationId xmlns:a16="http://schemas.microsoft.com/office/drawing/2014/main" id="{12E9BB7F-E4EC-4F34-9BEB-0CB14382408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0910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阿里巴巴数据库监控系统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pic>
        <p:nvPicPr>
          <p:cNvPr id="17" name="图片 16">
            <a:extLst>
              <a:ext uri="{FF2B5EF4-FFF2-40B4-BE49-F238E27FC236}">
                <a16:creationId xmlns:a16="http://schemas.microsoft.com/office/drawing/2014/main" id="{1507A1AA-DB68-4802-ABE2-CD33AEB9ABFB}"/>
              </a:ext>
            </a:extLst>
          </p:cNvPr>
          <p:cNvPicPr>
            <a:picLocks noChangeAspect="1"/>
          </p:cNvPicPr>
          <p:nvPr/>
        </p:nvPicPr>
        <p:blipFill>
          <a:blip r:embed="rId3"/>
          <a:stretch>
            <a:fillRect/>
          </a:stretch>
        </p:blipFill>
        <p:spPr>
          <a:xfrm>
            <a:off x="1808955" y="1512668"/>
            <a:ext cx="8572500" cy="2676525"/>
          </a:xfrm>
          <a:prstGeom prst="rect">
            <a:avLst/>
          </a:prstGeom>
        </p:spPr>
      </p:pic>
      <p:sp>
        <p:nvSpPr>
          <p:cNvPr id="18" name="文本框 17">
            <a:extLst>
              <a:ext uri="{FF2B5EF4-FFF2-40B4-BE49-F238E27FC236}">
                <a16:creationId xmlns:a16="http://schemas.microsoft.com/office/drawing/2014/main" id="{8351AFFD-D4CC-40B6-B786-FF81AAE09EB6}"/>
              </a:ext>
            </a:extLst>
          </p:cNvPr>
          <p:cNvSpPr txBox="1"/>
          <p:nvPr/>
        </p:nvSpPr>
        <p:spPr>
          <a:xfrm>
            <a:off x="1545021" y="1328002"/>
            <a:ext cx="8836434" cy="369332"/>
          </a:xfrm>
          <a:prstGeom prst="rect">
            <a:avLst/>
          </a:prstGeom>
          <a:noFill/>
        </p:spPr>
        <p:txBody>
          <a:bodyPr wrap="square" rtlCol="0">
            <a:spAutoFit/>
          </a:bodyPr>
          <a:lstStyle/>
          <a:p>
            <a:pPr algn="ctr"/>
            <a:r>
              <a:rPr lang="zh-CN" altLang="en-US" dirty="0"/>
              <a:t>第一代监控系统</a:t>
            </a:r>
          </a:p>
        </p:txBody>
      </p:sp>
      <p:sp>
        <p:nvSpPr>
          <p:cNvPr id="19" name="文本框 18">
            <a:extLst>
              <a:ext uri="{FF2B5EF4-FFF2-40B4-BE49-F238E27FC236}">
                <a16:creationId xmlns:a16="http://schemas.microsoft.com/office/drawing/2014/main" id="{9FC54A36-7034-4B2A-AD30-E94FD28F5F10}"/>
              </a:ext>
            </a:extLst>
          </p:cNvPr>
          <p:cNvSpPr txBox="1"/>
          <p:nvPr/>
        </p:nvSpPr>
        <p:spPr>
          <a:xfrm>
            <a:off x="1545021" y="4351283"/>
            <a:ext cx="8836434" cy="646331"/>
          </a:xfrm>
          <a:prstGeom prst="rect">
            <a:avLst/>
          </a:prstGeom>
          <a:noFill/>
        </p:spPr>
        <p:txBody>
          <a:bodyPr wrap="square" rtlCol="0">
            <a:spAutoFit/>
          </a:bodyPr>
          <a:lstStyle/>
          <a:p>
            <a:r>
              <a:rPr lang="zh-CN" altLang="en-US" dirty="0"/>
              <a:t>    第一代监控系统架构非常简单，采集</a:t>
            </a:r>
            <a:r>
              <a:rPr lang="en-US" altLang="zh-CN" dirty="0"/>
              <a:t>Agent</a:t>
            </a:r>
            <a:r>
              <a:rPr lang="zh-CN" altLang="en-US" dirty="0"/>
              <a:t>直接把性能数据写入数据库，监控系统直接查询数据库即可。</a:t>
            </a:r>
          </a:p>
        </p:txBody>
      </p:sp>
    </p:spTree>
    <p:extLst>
      <p:ext uri="{BB962C8B-B14F-4D97-AF65-F5344CB8AC3E}">
        <p14:creationId xmlns:p14="http://schemas.microsoft.com/office/powerpoint/2010/main" val="297689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阿里巴巴数据库监控系统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18" name="文本框 17">
            <a:extLst>
              <a:ext uri="{FF2B5EF4-FFF2-40B4-BE49-F238E27FC236}">
                <a16:creationId xmlns:a16="http://schemas.microsoft.com/office/drawing/2014/main" id="{8351AFFD-D4CC-40B6-B786-FF81AAE09EB6}"/>
              </a:ext>
            </a:extLst>
          </p:cNvPr>
          <p:cNvSpPr txBox="1"/>
          <p:nvPr/>
        </p:nvSpPr>
        <p:spPr>
          <a:xfrm>
            <a:off x="1545021" y="1328002"/>
            <a:ext cx="8836434" cy="369332"/>
          </a:xfrm>
          <a:prstGeom prst="rect">
            <a:avLst/>
          </a:prstGeom>
          <a:noFill/>
        </p:spPr>
        <p:txBody>
          <a:bodyPr wrap="square" rtlCol="0">
            <a:spAutoFit/>
          </a:bodyPr>
          <a:lstStyle/>
          <a:p>
            <a:pPr algn="ctr"/>
            <a:r>
              <a:rPr lang="zh-CN" altLang="en-US" dirty="0"/>
              <a:t>第二代监控系统</a:t>
            </a:r>
          </a:p>
        </p:txBody>
      </p:sp>
      <p:sp>
        <p:nvSpPr>
          <p:cNvPr id="19" name="文本框 18">
            <a:extLst>
              <a:ext uri="{FF2B5EF4-FFF2-40B4-BE49-F238E27FC236}">
                <a16:creationId xmlns:a16="http://schemas.microsoft.com/office/drawing/2014/main" id="{9FC54A36-7034-4B2A-AD30-E94FD28F5F10}"/>
              </a:ext>
            </a:extLst>
          </p:cNvPr>
          <p:cNvSpPr txBox="1"/>
          <p:nvPr/>
        </p:nvSpPr>
        <p:spPr>
          <a:xfrm>
            <a:off x="1545021" y="4351283"/>
            <a:ext cx="8836434" cy="646331"/>
          </a:xfrm>
          <a:prstGeom prst="rect">
            <a:avLst/>
          </a:prstGeom>
          <a:noFill/>
        </p:spPr>
        <p:txBody>
          <a:bodyPr wrap="square" rtlCol="0">
            <a:spAutoFit/>
          </a:bodyPr>
          <a:lstStyle/>
          <a:p>
            <a:r>
              <a:rPr lang="zh-CN" altLang="en-US" dirty="0"/>
              <a:t>       第二代监控系统引入了</a:t>
            </a:r>
            <a:r>
              <a:rPr lang="en-US" altLang="zh-CN" dirty="0" err="1"/>
              <a:t>DataHub</a:t>
            </a:r>
            <a:r>
              <a:rPr lang="zh-CN" altLang="en-US" dirty="0"/>
              <a:t>模块和分布式文档数据库。数据传输变成由采集</a:t>
            </a:r>
            <a:r>
              <a:rPr lang="en-US" altLang="zh-CN" dirty="0"/>
              <a:t>Agent</a:t>
            </a:r>
            <a:r>
              <a:rPr lang="zh-CN" altLang="en-US" dirty="0"/>
              <a:t>到</a:t>
            </a:r>
            <a:r>
              <a:rPr lang="en-US" altLang="zh-CN" dirty="0" err="1"/>
              <a:t>DataHub</a:t>
            </a:r>
            <a:r>
              <a:rPr lang="zh-CN" altLang="en-US" dirty="0"/>
              <a:t>到分布式文档数据库，监控系统从分布式文档调取数据。</a:t>
            </a:r>
          </a:p>
        </p:txBody>
      </p:sp>
      <p:pic>
        <p:nvPicPr>
          <p:cNvPr id="1028" name="Picture 4" descr="https://img.alicdn.com/tfs/TB1kkKZkm_I8KJjy0FoXXaFnVXa-900-217.png">
            <a:extLst>
              <a:ext uri="{FF2B5EF4-FFF2-40B4-BE49-F238E27FC236}">
                <a16:creationId xmlns:a16="http://schemas.microsoft.com/office/drawing/2014/main" id="{9E411AF2-9133-4A51-88C5-129E88477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955" y="2003984"/>
            <a:ext cx="85725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7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阿里巴巴数据库监控系统</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18" name="文本框 17">
            <a:extLst>
              <a:ext uri="{FF2B5EF4-FFF2-40B4-BE49-F238E27FC236}">
                <a16:creationId xmlns:a16="http://schemas.microsoft.com/office/drawing/2014/main" id="{8351AFFD-D4CC-40B6-B786-FF81AAE09EB6}"/>
              </a:ext>
            </a:extLst>
          </p:cNvPr>
          <p:cNvSpPr txBox="1"/>
          <p:nvPr/>
        </p:nvSpPr>
        <p:spPr>
          <a:xfrm>
            <a:off x="1545021" y="1328002"/>
            <a:ext cx="8836434" cy="369332"/>
          </a:xfrm>
          <a:prstGeom prst="rect">
            <a:avLst/>
          </a:prstGeom>
          <a:noFill/>
        </p:spPr>
        <p:txBody>
          <a:bodyPr wrap="square" rtlCol="0">
            <a:spAutoFit/>
          </a:bodyPr>
          <a:lstStyle/>
          <a:p>
            <a:pPr algn="ctr"/>
            <a:r>
              <a:rPr lang="zh-CN" altLang="en-US" dirty="0"/>
              <a:t>第三代监控系统</a:t>
            </a:r>
          </a:p>
        </p:txBody>
      </p:sp>
      <p:sp>
        <p:nvSpPr>
          <p:cNvPr id="19" name="文本框 18">
            <a:extLst>
              <a:ext uri="{FF2B5EF4-FFF2-40B4-BE49-F238E27FC236}">
                <a16:creationId xmlns:a16="http://schemas.microsoft.com/office/drawing/2014/main" id="{9FC54A36-7034-4B2A-AD30-E94FD28F5F10}"/>
              </a:ext>
            </a:extLst>
          </p:cNvPr>
          <p:cNvSpPr txBox="1"/>
          <p:nvPr/>
        </p:nvSpPr>
        <p:spPr>
          <a:xfrm>
            <a:off x="1545021" y="4351283"/>
            <a:ext cx="8836434" cy="646331"/>
          </a:xfrm>
          <a:prstGeom prst="rect">
            <a:avLst/>
          </a:prstGeom>
          <a:noFill/>
        </p:spPr>
        <p:txBody>
          <a:bodyPr wrap="square" rtlCol="0">
            <a:spAutoFit/>
          </a:bodyPr>
          <a:lstStyle/>
          <a:p>
            <a:r>
              <a:rPr lang="zh-CN" altLang="en-US" dirty="0"/>
              <a:t>       第三代监控系统把目光投向列式数据库，监控性能指标读写特征非常合适列式数据库，以</a:t>
            </a:r>
            <a:r>
              <a:rPr lang="en-US" altLang="zh-CN" dirty="0" err="1"/>
              <a:t>OpenTSDB</a:t>
            </a:r>
            <a:r>
              <a:rPr lang="zh-CN" altLang="en-US" dirty="0"/>
              <a:t>为代表的时序数据库，进入考察视野。</a:t>
            </a:r>
          </a:p>
        </p:txBody>
      </p:sp>
      <p:pic>
        <p:nvPicPr>
          <p:cNvPr id="2050" name="Picture 2" descr="https://img.alicdn.com/tfs/TB1qQAThOqAXuNjy1XdXXaYcVXa-900-183.png">
            <a:extLst>
              <a:ext uri="{FF2B5EF4-FFF2-40B4-BE49-F238E27FC236}">
                <a16:creationId xmlns:a16="http://schemas.microsoft.com/office/drawing/2014/main" id="{8BCBB7E3-CC06-4EE6-880A-179282F04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26" y="1996636"/>
            <a:ext cx="9968134" cy="202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062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680d3f6f-d5f1-4382-b936-45a6fb4fd8a1"/>
</p:tagLst>
</file>

<file path=ppt/tags/tag3.xml><?xml version="1.0" encoding="utf-8"?>
<p:tagLst xmlns:a="http://schemas.openxmlformats.org/drawingml/2006/main" xmlns:r="http://schemas.openxmlformats.org/officeDocument/2006/relationships" xmlns:p="http://schemas.openxmlformats.org/presentationml/2006/main">
  <p:tag name="ISLIDE.DIAGRAM" val="fd1d3c07-bd80-47e3-9df6-a7ed0a3d3423"/>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266</TotalTime>
  <Words>1145</Words>
  <Application>Microsoft Office PowerPoint</Application>
  <PresentationFormat>宽屏</PresentationFormat>
  <Paragraphs>115</Paragraphs>
  <Slides>15</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Arial</vt:lpstr>
      <vt:lpstr>Calibri</vt:lpstr>
      <vt:lpstr>Consolas</vt:lpstr>
      <vt:lpstr>Impact</vt:lpstr>
      <vt:lpstr>主题5</vt:lpstr>
      <vt:lpstr>数据库监控技术</vt:lpstr>
      <vt:lpstr>PowerPoint 演示文稿</vt:lpstr>
      <vt:lpstr>数据库监控技术简介</vt:lpstr>
      <vt:lpstr>数据库监控技术简介</vt:lpstr>
      <vt:lpstr>数据库监控的常见用例</vt:lpstr>
      <vt:lpstr>数据库监控实例</vt:lpstr>
      <vt:lpstr>阿里巴巴数据库监控系统</vt:lpstr>
      <vt:lpstr>阿里巴巴数据库监控系统</vt:lpstr>
      <vt:lpstr>阿里巴巴数据库监控系统</vt:lpstr>
      <vt:lpstr>阿里巴巴数据库监控系统</vt:lpstr>
      <vt:lpstr>基于MySQL的 数据库日志实时监控程序</vt:lpstr>
      <vt:lpstr>MySQL内置的日志及状态查看指令</vt:lpstr>
      <vt:lpstr>Pymysql库</vt:lpstr>
      <vt:lpstr>PowerPoint 演示文稿</vt:lpstr>
      <vt:lpstr>Thank you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Bowen Wu</cp:lastModifiedBy>
  <cp:revision>25</cp:revision>
  <cp:lastPrinted>2018-04-24T16:00:00Z</cp:lastPrinted>
  <dcterms:created xsi:type="dcterms:W3CDTF">2018-04-24T16:00:00Z</dcterms:created>
  <dcterms:modified xsi:type="dcterms:W3CDTF">2019-04-12T06:43:27Z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