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56" r:id="rId2"/>
    <p:sldId id="421" r:id="rId3"/>
    <p:sldId id="422" r:id="rId4"/>
    <p:sldId id="424" r:id="rId5"/>
    <p:sldId id="425" r:id="rId6"/>
    <p:sldId id="427" r:id="rId7"/>
    <p:sldId id="428" r:id="rId8"/>
    <p:sldId id="429" r:id="rId9"/>
    <p:sldId id="430" r:id="rId10"/>
    <p:sldId id="433" r:id="rId11"/>
    <p:sldId id="434" r:id="rId12"/>
    <p:sldId id="435" r:id="rId13"/>
    <p:sldId id="437" r:id="rId14"/>
    <p:sldId id="438" r:id="rId15"/>
    <p:sldId id="440" r:id="rId16"/>
    <p:sldId id="442" r:id="rId17"/>
    <p:sldId id="443" r:id="rId18"/>
    <p:sldId id="444" r:id="rId19"/>
    <p:sldId id="445" r:id="rId20"/>
    <p:sldId id="446" r:id="rId21"/>
    <p:sldId id="448" r:id="rId22"/>
    <p:sldId id="449" r:id="rId23"/>
    <p:sldId id="450" r:id="rId24"/>
    <p:sldId id="452" r:id="rId25"/>
    <p:sldId id="454" r:id="rId26"/>
    <p:sldId id="455" r:id="rId27"/>
    <p:sldId id="457" r:id="rId28"/>
    <p:sldId id="459" r:id="rId29"/>
    <p:sldId id="460" r:id="rId30"/>
    <p:sldId id="461" r:id="rId31"/>
    <p:sldId id="462" r:id="rId32"/>
    <p:sldId id="465" r:id="rId33"/>
    <p:sldId id="467" r:id="rId34"/>
    <p:sldId id="468" r:id="rId35"/>
    <p:sldId id="471" r:id="rId36"/>
    <p:sldId id="472" r:id="rId37"/>
    <p:sldId id="474" r:id="rId38"/>
    <p:sldId id="475" r:id="rId39"/>
    <p:sldId id="476" r:id="rId40"/>
    <p:sldId id="477" r:id="rId41"/>
    <p:sldId id="478" r:id="rId42"/>
    <p:sldId id="480" r:id="rId43"/>
    <p:sldId id="481" r:id="rId44"/>
    <p:sldId id="482" r:id="rId45"/>
    <p:sldId id="484" r:id="rId46"/>
    <p:sldId id="486" r:id="rId47"/>
    <p:sldId id="487" r:id="rId48"/>
    <p:sldId id="488" r:id="rId4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B0F0"/>
    <a:srgbClr val="FF660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84005" autoAdjust="0"/>
  </p:normalViewPr>
  <p:slideViewPr>
    <p:cSldViewPr>
      <p:cViewPr varScale="1">
        <p:scale>
          <a:sx n="135" d="100"/>
          <a:sy n="135" d="100"/>
        </p:scale>
        <p:origin x="252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color = vec3(b, !b, 0.0);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3535F-9741-40BC-BB9F-A5E88B153AB9}" type="slidenum">
              <a:rPr lang="en-US"/>
              <a:pPr/>
              <a:t>42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Observe:  2(dot(n, l)) = l + r, therefore r = 2(dot(n, l)) – l</a:t>
            </a:r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refect</a:t>
            </a:r>
            <a:r>
              <a:rPr lang="en-US" baseline="0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13264-03E3-4641-8EA1-4FECAC2BAD49}" type="slidenum">
              <a:rPr lang="en-US"/>
              <a:pPr/>
              <a:t>43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v =distance(p, q);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8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F9BDD-826C-41A3-8CFA-59A83F7CA238}" type="slidenum">
              <a:rPr lang="en-US"/>
              <a:pPr/>
              <a:t>44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Normalize returns a new vector</a:t>
            </a:r>
          </a:p>
        </p:txBody>
      </p:sp>
    </p:spTree>
    <p:extLst>
      <p:ext uri="{BB962C8B-B14F-4D97-AF65-F5344CB8AC3E}">
        <p14:creationId xmlns:p14="http://schemas.microsoft.com/office/powerpoint/2010/main" val="1679425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DC338-CFD5-424A-8F72-A001384F9532}" type="slidenum">
              <a:rPr lang="en-US"/>
              <a:pPr/>
              <a:t>46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any(lessThan(p, q));</a:t>
            </a:r>
          </a:p>
        </p:txBody>
      </p:sp>
    </p:spTree>
    <p:extLst>
      <p:ext uri="{BB962C8B-B14F-4D97-AF65-F5344CB8AC3E}">
        <p14:creationId xmlns:p14="http://schemas.microsoft.com/office/powerpoint/2010/main" val="3456253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Screen space partial derivatives impact fragment shading scheduling.  More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desktop GL uses in/out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646FC-14B4-49F8-AC20-ACE39510BE58}" type="slidenum">
              <a:rPr lang="en-US"/>
              <a:pPr/>
              <a:t>35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CUDA Guide says inversesqrt is 16 clock cycles for 32 thread warp – 4x the cost of other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04289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ABC19-6895-4DEE-A9FA-4748BD60C79B}" type="slidenum">
              <a:rPr lang="en-US"/>
              <a:pPr/>
              <a:t>37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 f= clamp(x, minimum, maximum);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9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22427-004D-4735-8D63-CC2CFDEB82CF}" type="slidenum">
              <a:rPr lang="en-US"/>
              <a:pPr/>
              <a:t>38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x</a:t>
            </a:r>
            <a:r>
              <a:rPr lang="en-US" baseline="0" dirty="0" smtClean="0"/>
              <a:t> != 0:</a:t>
            </a:r>
          </a:p>
          <a:p>
            <a:endParaRPr lang="en-US" dirty="0" smtClean="0"/>
          </a:p>
          <a:p>
            <a:r>
              <a:rPr lang="en-US" dirty="0" smtClean="0"/>
              <a:t>float f = 2.0 * sign(x);</a:t>
            </a:r>
          </a:p>
        </p:txBody>
      </p:sp>
    </p:spTree>
    <p:extLst>
      <p:ext uri="{BB962C8B-B14F-4D97-AF65-F5344CB8AC3E}">
        <p14:creationId xmlns:p14="http://schemas.microsoft.com/office/powerpoint/2010/main" val="283491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94288-4A86-4ED1-96DB-1D545A63F0C4}" type="slidenum">
              <a:rPr lang="en-US"/>
              <a:pPr/>
              <a:t>39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vec3(0.0, 0.0,</a:t>
            </a:r>
            <a:r>
              <a:rPr lang="en-US" baseline="0" dirty="0" smtClean="0"/>
              <a:t> min(root1, root2));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sdk/docs/manglsl/" TargetMode="External"/><Relationship Id="rId2" Type="http://schemas.openxmlformats.org/officeDocument/2006/relationships/hyperlink" Target="http://www.khronos.org/opengles/sdk/2.0/docs/reference_cards/OpenGL-ES-2_0-Reference-car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shader.codeplex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Introduction to GLSL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</a:t>
            </a:r>
            <a:r>
              <a:rPr lang="en-US" smtClean="0"/>
              <a:t>Fall </a:t>
            </a:r>
            <a:r>
              <a:rPr lang="en-US" smtClean="0"/>
              <a:t>2016</a:t>
            </a:r>
            <a:endParaRPr lang="en-US" dirty="0"/>
          </a:p>
        </p:txBody>
      </p:sp>
      <p:pic>
        <p:nvPicPr>
          <p:cNvPr id="5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any shader type:</a:t>
            </a:r>
          </a:p>
        </p:txBody>
      </p: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1562100" y="3048000"/>
            <a:ext cx="6019800" cy="1916113"/>
            <a:chOff x="336" y="1920"/>
            <a:chExt cx="3792" cy="1207"/>
          </a:xfrm>
        </p:grpSpPr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>
              <a:off x="1440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1824" y="2544"/>
              <a:ext cx="1344" cy="58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  <a:p>
              <a:pPr algn="ctr"/>
              <a:r>
                <a:rPr lang="en-US"/>
                <a:t>Shader</a:t>
              </a:r>
            </a:p>
            <a:p>
              <a:endParaRPr lang="en-US"/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3574" y="2736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1646" y="1920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3168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249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533400" y="5791200"/>
            <a:ext cx="768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Streaming input and output examples:  vertices, primitives, fragments, …</a:t>
            </a:r>
          </a:p>
          <a:p>
            <a:pPr>
              <a:buFontTx/>
              <a:buChar char="•"/>
            </a:pPr>
            <a:r>
              <a:rPr lang="en-US"/>
              <a:t> Uniform input examples:  matrices, textures, time,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/>
              <a:t>Shaders run in </a:t>
            </a:r>
            <a:r>
              <a:rPr lang="en-US" i="1"/>
              <a:t>parallel</a:t>
            </a:r>
            <a:r>
              <a:rPr lang="en-US"/>
              <a:t> on the GPU</a:t>
            </a:r>
          </a:p>
        </p:txBody>
      </p:sp>
      <p:grpSp>
        <p:nvGrpSpPr>
          <p:cNvPr id="174098" name="Group 18"/>
          <p:cNvGrpSpPr>
            <a:grpSpLocks/>
          </p:cNvGrpSpPr>
          <p:nvPr/>
        </p:nvGrpSpPr>
        <p:grpSpPr bwMode="auto">
          <a:xfrm>
            <a:off x="1562100" y="2895600"/>
            <a:ext cx="6019800" cy="2819400"/>
            <a:chOff x="288" y="1824"/>
            <a:chExt cx="3792" cy="1776"/>
          </a:xfrm>
        </p:grpSpPr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139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2112" y="2496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288" y="2928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526" y="2928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1598" y="1824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3120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>
              <a:off x="2448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2112" y="2787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4" name="Text Box 14"/>
            <p:cNvSpPr txBox="1">
              <a:spLocks noChangeArrowheads="1"/>
            </p:cNvSpPr>
            <p:nvPr/>
          </p:nvSpPr>
          <p:spPr bwMode="auto">
            <a:xfrm>
              <a:off x="2112" y="3072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5" name="Text Box 15"/>
            <p:cNvSpPr txBox="1">
              <a:spLocks noChangeArrowheads="1"/>
            </p:cNvSpPr>
            <p:nvPr/>
          </p:nvSpPr>
          <p:spPr bwMode="auto">
            <a:xfrm>
              <a:off x="2112" y="3363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9530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Each shader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Shares the same read-only </a:t>
            </a:r>
            <a:r>
              <a:rPr lang="en-US" sz="2400" i="1" dirty="0">
                <a:solidFill>
                  <a:srgbClr val="CC3300"/>
                </a:solidFill>
              </a:rPr>
              <a:t>uniform</a:t>
            </a:r>
            <a:r>
              <a:rPr lang="en-US" sz="2400" dirty="0"/>
              <a:t> inputs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different read-only input from a stream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Writes it own output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no side </a:t>
            </a:r>
            <a:r>
              <a:rPr lang="en-US" sz="2400" dirty="0" smtClean="0"/>
              <a:t>effects</a:t>
            </a:r>
            <a:r>
              <a:rPr lang="en-US" sz="2400" baseline="30000" dirty="0" smtClean="0"/>
              <a:t>*</a:t>
            </a:r>
            <a:endParaRPr lang="en-US" sz="2400" baseline="30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Executes independently without communicating with other </a:t>
            </a:r>
            <a:r>
              <a:rPr lang="en-US" sz="2400" dirty="0" smtClean="0"/>
              <a:t>shaders</a:t>
            </a:r>
            <a:r>
              <a:rPr lang="en-US" sz="2400" baseline="300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5464175" y="2819400"/>
            <a:ext cx="3451225" cy="1706563"/>
            <a:chOff x="912" y="2544"/>
            <a:chExt cx="2174" cy="1075"/>
          </a:xfrm>
        </p:grpSpPr>
        <p:sp>
          <p:nvSpPr>
            <p:cNvPr id="176133" name="Line 5"/>
            <p:cNvSpPr>
              <a:spLocks noChangeShapeType="1"/>
            </p:cNvSpPr>
            <p:nvPr/>
          </p:nvSpPr>
          <p:spPr bwMode="auto">
            <a:xfrm>
              <a:off x="1578" y="3258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1965" y="2944"/>
              <a:ext cx="414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912" y="3168"/>
              <a:ext cx="679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Streaming input</a:t>
              </a:r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2726" y="3168"/>
              <a:ext cx="360" cy="1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Output</a:t>
              </a: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1689" y="2544"/>
              <a:ext cx="972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Uniform (constant) input</a:t>
              </a:r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>
              <a:off x="2508" y="325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>
              <a:off x="2146" y="2687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>
              <a:off x="1965" y="3117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1" name="Text Box 13"/>
            <p:cNvSpPr txBox="1">
              <a:spLocks noChangeArrowheads="1"/>
            </p:cNvSpPr>
            <p:nvPr/>
          </p:nvSpPr>
          <p:spPr bwMode="auto">
            <a:xfrm>
              <a:off x="1965" y="3286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1965" y="3459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</p:grp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029200" y="5181600"/>
            <a:ext cx="4953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Except in OpenGL 4.2+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CC3300"/>
                </a:solidFill>
              </a14:hiddenFill>
            </a:ext>
          </a:extLst>
        </p:spPr>
        <p:txBody>
          <a:bodyPr/>
          <a:lstStyle/>
          <a:p>
            <a:r>
              <a:rPr lang="en-US" dirty="0"/>
              <a:t>Parallelism is implicit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/>
              <a:t> invokes a parallel processor – the GPU</a:t>
            </a:r>
          </a:p>
          <a:p>
            <a:pPr lvl="1"/>
            <a:r>
              <a:rPr lang="en-US" dirty="0"/>
              <a:t>The driver/hardware takes care of scheduling and synchronizing</a:t>
            </a:r>
          </a:p>
          <a:p>
            <a:pPr lvl="1"/>
            <a:r>
              <a:rPr lang="en-US" dirty="0"/>
              <a:t>Users write parallel applications without even knowing it!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Shaders in the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931" y="2387696"/>
            <a:ext cx="164666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Shader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442" y="3011124"/>
            <a:ext cx="2121158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Primitive Assembly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71" y="4257980"/>
            <a:ext cx="198002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Fragment Shader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364" y="3634552"/>
            <a:ext cx="1236236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841" y="4881408"/>
            <a:ext cx="220675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Per-Fragment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029" y="5504836"/>
            <a:ext cx="774571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211" y="1764268"/>
            <a:ext cx="189038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Assembly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 bwMode="auto">
          <a:xfrm>
            <a:off x="1946966" y="21336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1946966" y="27432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1946966" y="34035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946966" y="40131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1946966" y="46227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946966" y="52578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1946966" y="58674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347" y="6128266"/>
            <a:ext cx="1437253" cy="369332"/>
          </a:xfrm>
          <a:prstGeom prst="rect">
            <a:avLst/>
          </a:prstGeom>
          <a:solidFill>
            <a:srgbClr val="800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Framebuffer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95600" y="1896503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Classic OpenGL 2 / OpenGL ES 2 / WebGL / Direct3D 9 Pipeline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Newer pipelines also have programmable geometry, tessellation, and shaders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simple </a:t>
            </a:r>
            <a:r>
              <a:rPr lang="en-US" i="1">
                <a:solidFill>
                  <a:srgbClr val="CC3300"/>
                </a:solidFill>
              </a:rPr>
              <a:t>vertex shader</a:t>
            </a:r>
            <a:r>
              <a:rPr lang="en-US"/>
              <a:t>: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vec4</a:t>
            </a:r>
            <a:r>
              <a:rPr lang="en-US" sz="1400" dirty="0" smtClean="0">
                <a:latin typeface="Courier New" pitchFamily="49" charset="0"/>
              </a:rPr>
              <a:t> position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H="1">
            <a:off x="4305300" y="3048000"/>
            <a:ext cx="10287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334000" y="22860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The same model-view transform is used for each vertex in a particular glDraw* call.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5334000" y="3581400"/>
            <a:ext cx="3597275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</a:rPr>
              <a:t>osition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3200400" y="3744912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228600" y="4953000"/>
            <a:ext cx="3597275" cy="1611313"/>
            <a:chOff x="144" y="3120"/>
            <a:chExt cx="2266" cy="1015"/>
          </a:xfrm>
        </p:grpSpPr>
        <p:sp>
          <p:nvSpPr>
            <p:cNvPr id="185356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err="1">
                  <a:solidFill>
                    <a:srgbClr val="CC0066"/>
                  </a:solidFill>
                  <a:latin typeface="Courier New" pitchFamily="49" charset="0"/>
                </a:rPr>
                <a:t>gl_Position</a:t>
              </a:r>
              <a:r>
                <a:rPr lang="en-US" dirty="0">
                  <a:solidFill>
                    <a:srgbClr val="CC3300"/>
                  </a:solidFill>
                </a:rPr>
                <a:t> is the GLSL built-in vertex shader position output.  </a:t>
              </a:r>
              <a:r>
                <a:rPr lang="en-US" dirty="0" smtClean="0">
                  <a:solidFill>
                    <a:srgbClr val="CC3300"/>
                  </a:solidFill>
                </a:rPr>
                <a:t>We </a:t>
              </a:r>
              <a:r>
                <a:rPr lang="en-US" dirty="0">
                  <a:solidFill>
                    <a:srgbClr val="CC3300"/>
                  </a:solidFill>
                </a:rPr>
                <a:t>must write to it.</a:t>
              </a: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H="1" flipV="1">
              <a:off x="816" y="3120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362" name="Group 18"/>
          <p:cNvGrpSpPr>
            <a:grpSpLocks/>
          </p:cNvGrpSpPr>
          <p:nvPr/>
        </p:nvGrpSpPr>
        <p:grpSpPr bwMode="auto">
          <a:xfrm>
            <a:off x="3657600" y="5029200"/>
            <a:ext cx="5273675" cy="1306513"/>
            <a:chOff x="2304" y="3168"/>
            <a:chExt cx="3322" cy="823"/>
          </a:xfrm>
        </p:grpSpPr>
        <p:sp>
          <p:nvSpPr>
            <p:cNvPr id="185358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C3300"/>
                  </a:solidFill>
                </a:rPr>
                <a:t>4x4 matrix times a </a:t>
              </a:r>
              <a:r>
                <a:rPr lang="en-US" dirty="0" smtClean="0">
                  <a:solidFill>
                    <a:srgbClr val="CC3300"/>
                  </a:solidFill>
                </a:rPr>
                <a:t>4-element </a:t>
              </a:r>
              <a:r>
                <a:rPr lang="en-US" dirty="0">
                  <a:solidFill>
                    <a:srgbClr val="CC3300"/>
                  </a:solidFill>
                </a:rPr>
                <a:t>vector; transform from model to clip coordinates.</a:t>
              </a: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H="1" flipV="1">
              <a:off x="2304" y="3168"/>
              <a:ext cx="1056" cy="52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CC3300"/>
                </a:solidFill>
              </a:rPr>
              <a:t>vertex shader </a:t>
            </a:r>
            <a:r>
              <a:rPr lang="en-US"/>
              <a:t>with two input attributes: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 smtClean="0">
                <a:latin typeface="Courier New" pitchFamily="49" charset="0"/>
              </a:rPr>
              <a:t>position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and </a:t>
            </a:r>
            <a:r>
              <a:rPr lang="en-US" dirty="0" smtClean="0">
                <a:latin typeface="Courier New" pitchFamily="49" charset="0"/>
              </a:rPr>
              <a:t>color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 flipH="1">
            <a:off x="3200400" y="3581400"/>
            <a:ext cx="21336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5334000" y="3962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This vertex shader outputs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>
                <a:solidFill>
                  <a:srgbClr val="CC3300"/>
                </a:solidFill>
              </a:rPr>
              <a:t> color in addition to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H="1">
            <a:off x="2590800" y="4419600"/>
            <a:ext cx="2743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 flipH="1" flipV="1">
            <a:off x="2971800" y="4267200"/>
            <a:ext cx="2362200" cy="152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Recall: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Fragment position in screen space: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Fragment depth: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.z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Interpolated vertex shader outputs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Uniforms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Fragment color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Optional:  fragment depth:  </a:t>
            </a:r>
            <a:r>
              <a:rPr lang="en-US" sz="1800" dirty="0" err="1" smtClean="0">
                <a:solidFill>
                  <a:srgbClr val="CC0066"/>
                </a:solidFill>
                <a:latin typeface="Courier New" pitchFamily="49" charset="0"/>
              </a:rPr>
              <a:t>gl_FragDepth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Optional:  multiple “colors” to multiple </a:t>
            </a:r>
            <a:r>
              <a:rPr lang="en-US" sz="1800" dirty="0" smtClean="0"/>
              <a:t>textures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 smtClean="0">
                <a:solidFill>
                  <a:srgbClr val="CC0066"/>
                </a:solidFill>
                <a:latin typeface="Courier New" pitchFamily="49" charset="0"/>
              </a:rPr>
              <a:t>discard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Can’t change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r>
              <a:rPr lang="en-US" sz="1800" dirty="0"/>
              <a:t>.  Why?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When supported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(1.0</a:t>
            </a:r>
            <a:r>
              <a:rPr lang="en-US" sz="1400" dirty="0">
                <a:latin typeface="Courier New" pitchFamily="49" charset="0"/>
              </a:rPr>
              <a:t>, 0.0, </a:t>
            </a:r>
            <a:r>
              <a:rPr lang="en-US" sz="1400" dirty="0" smtClean="0">
                <a:latin typeface="Courier New" pitchFamily="49" charset="0"/>
              </a:rPr>
              <a:t>0.0,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fragment shader executes in a different thread and outputs the color for a different fragment</a:t>
            </a:r>
            <a:r>
              <a:rPr lang="en-US" dirty="0" smtClean="0">
                <a:solidFill>
                  <a:srgbClr val="CC3300"/>
                </a:solidFill>
              </a:rPr>
              <a:t>.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 flipH="1">
            <a:off x="2514600" y="3200400"/>
            <a:ext cx="2819400" cy="7239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838200" y="4652963"/>
            <a:ext cx="1905000" cy="1062037"/>
            <a:chOff x="528" y="2931"/>
            <a:chExt cx="1200" cy="669"/>
          </a:xfrm>
        </p:grpSpPr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>
              <a:off x="528" y="3363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Shade solid red.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 flipH="1" flipV="1">
              <a:off x="1152" y="2931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4343400" y="4419600"/>
            <a:ext cx="3924300" cy="2270125"/>
            <a:chOff x="2736" y="2784"/>
            <a:chExt cx="2472" cy="1430"/>
          </a:xfrm>
        </p:grpSpPr>
        <p:pic>
          <p:nvPicPr>
            <p:cNvPr id="197644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84"/>
              <a:ext cx="1512" cy="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7645" name="Rectangle 13"/>
            <p:cNvSpPr>
              <a:spLocks noChangeArrowheads="1"/>
            </p:cNvSpPr>
            <p:nvPr/>
          </p:nvSpPr>
          <p:spPr bwMode="auto">
            <a:xfrm>
              <a:off x="2736" y="3264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slightly less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181600" y="2819400"/>
            <a:ext cx="30480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Fragment shader input from vertex shader output after rasterization.</a:t>
            </a: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 flipH="1">
            <a:off x="3048000" y="3200400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5181600" y="3886200"/>
            <a:ext cx="22860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Pass color through.</a:t>
            </a: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 flipH="1">
            <a:off x="3429000" y="4114800"/>
            <a:ext cx="1752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0723" name="Group 19"/>
          <p:cNvGrpSpPr>
            <a:grpSpLocks/>
          </p:cNvGrpSpPr>
          <p:nvPr/>
        </p:nvGrpSpPr>
        <p:grpSpPr bwMode="auto">
          <a:xfrm>
            <a:off x="3352800" y="4543425"/>
            <a:ext cx="4806950" cy="2162175"/>
            <a:chOff x="2112" y="2862"/>
            <a:chExt cx="3028" cy="1362"/>
          </a:xfrm>
        </p:grpSpPr>
        <p:pic>
          <p:nvPicPr>
            <p:cNvPr id="20071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" y="2862"/>
              <a:ext cx="1362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0720" name="Rectangle 16"/>
            <p:cNvSpPr>
              <a:spLocks noChangeArrowheads="1"/>
            </p:cNvSpPr>
            <p:nvPr/>
          </p:nvSpPr>
          <p:spPr bwMode="auto">
            <a:xfrm>
              <a:off x="2112" y="3312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4656" y="393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vs. Programmable Pipeline Example</a:t>
            </a:r>
          </a:p>
          <a:p>
            <a:r>
              <a:rPr lang="en-US" dirty="0" smtClean="0"/>
              <a:t>GLSL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r>
              <a:rPr lang="en-US" dirty="0"/>
              <a:t>GLSL is like C without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dynamic memory allocation</a:t>
            </a:r>
          </a:p>
          <a:p>
            <a:r>
              <a:rPr lang="en-US" dirty="0"/>
              <a:t>GLSL is like C with</a:t>
            </a:r>
          </a:p>
          <a:p>
            <a:pPr lvl="1"/>
            <a:r>
              <a:rPr lang="en-US" dirty="0"/>
              <a:t>Built-in vector, matrix, and sampler types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A great math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791200" y="5399088"/>
            <a:ext cx="2895600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Language features allow us to write concise, efficient shaders.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/>
              <a:t>GLSL has a preprocessor</a:t>
            </a:r>
            <a:endParaRPr lang="en-US">
              <a:latin typeface="Courier New" pitchFamily="49" charset="0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914400" y="2590800"/>
            <a:ext cx="2971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ifdef</a:t>
            </a:r>
            <a:r>
              <a:rPr lang="en-US" sz="1400" dirty="0">
                <a:latin typeface="Courier New" pitchFamily="49" charset="0"/>
              </a:rPr>
              <a:t> FAST_EXACT_METHOD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FastExact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#else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SlowApproximate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endif</a:t>
            </a: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#line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0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... many others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457200" y="4876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All shaders have </a:t>
            </a:r>
            <a:r>
              <a:rPr lang="en-US" sz="3200">
                <a:latin typeface="Courier New" pitchFamily="49" charset="0"/>
              </a:rPr>
              <a:t>main()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914400" y="5486400"/>
            <a:ext cx="2133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 main(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 dirty="0"/>
              <a:t>Scalar types: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uint</a:t>
            </a:r>
            <a:r>
              <a:rPr lang="en-US" dirty="0"/>
              <a:t>, and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bool</a:t>
            </a:r>
            <a:endParaRPr lang="en-US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dirty="0"/>
              <a:t>Vectors are also built-in types: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vec4</a:t>
            </a:r>
          </a:p>
          <a:p>
            <a:pPr lvl="1"/>
            <a:r>
              <a:rPr lang="en-US" dirty="0"/>
              <a:t>Also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ivec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uvec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r>
              <a:rPr lang="en-US" smtClean="0"/>
              <a:t>, </a:t>
            </a:r>
            <a:r>
              <a:rPr lang="en-US" dirty="0"/>
              <a:t>and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bvec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endParaRPr lang="en-US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dirty="0"/>
              <a:t>Access components three ways:</a:t>
            </a:r>
          </a:p>
          <a:p>
            <a:pPr lvl="1"/>
            <a:r>
              <a:rPr lang="en-US" dirty="0">
                <a:latin typeface="Courier New" pitchFamily="49" charset="0"/>
              </a:rPr>
              <a:t>.x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.y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.z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.w</a:t>
            </a:r>
          </a:p>
          <a:p>
            <a:pPr lvl="1"/>
            <a:r>
              <a:rPr lang="en-US" dirty="0">
                <a:latin typeface="Courier New" pitchFamily="49" charset="0"/>
              </a:rPr>
              <a:t>.r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.a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.p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.q</a:t>
            </a:r>
            <a:endParaRPr lang="en-US" dirty="0"/>
          </a:p>
        </p:txBody>
      </p:sp>
      <p:grpSp>
        <p:nvGrpSpPr>
          <p:cNvPr id="204811" name="Group 11"/>
          <p:cNvGrpSpPr>
            <a:grpSpLocks/>
          </p:cNvGrpSpPr>
          <p:nvPr/>
        </p:nvGrpSpPr>
        <p:grpSpPr bwMode="auto">
          <a:xfrm>
            <a:off x="3810000" y="4881563"/>
            <a:ext cx="3429000" cy="376237"/>
            <a:chOff x="2400" y="3216"/>
            <a:chExt cx="2160" cy="237"/>
          </a:xfrm>
        </p:grpSpPr>
        <p:sp>
          <p:nvSpPr>
            <p:cNvPr id="204805" name="Text Box 5"/>
            <p:cNvSpPr txBox="1">
              <a:spLocks noChangeArrowheads="1"/>
            </p:cNvSpPr>
            <p:nvPr/>
          </p:nvSpPr>
          <p:spPr bwMode="auto">
            <a:xfrm>
              <a:off x="3120" y="3216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Position or direction</a:t>
              </a:r>
            </a:p>
          </p:txBody>
        </p:sp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2" name="Group 12"/>
          <p:cNvGrpSpPr>
            <a:grpSpLocks/>
          </p:cNvGrpSpPr>
          <p:nvPr/>
        </p:nvGrpSpPr>
        <p:grpSpPr bwMode="auto">
          <a:xfrm>
            <a:off x="3810000" y="5343525"/>
            <a:ext cx="1981200" cy="376238"/>
            <a:chOff x="2400" y="3507"/>
            <a:chExt cx="1248" cy="237"/>
          </a:xfrm>
        </p:grpSpPr>
        <p:sp>
          <p:nvSpPr>
            <p:cNvPr id="204807" name="Text Box 7"/>
            <p:cNvSpPr txBox="1">
              <a:spLocks noChangeArrowheads="1"/>
            </p:cNvSpPr>
            <p:nvPr/>
          </p:nvSpPr>
          <p:spPr bwMode="auto">
            <a:xfrm>
              <a:off x="3120" y="3507"/>
              <a:ext cx="52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204808" name="Line 8"/>
            <p:cNvSpPr>
              <a:spLocks noChangeShapeType="1"/>
            </p:cNvSpPr>
            <p:nvPr/>
          </p:nvSpPr>
          <p:spPr bwMode="auto">
            <a:xfrm flipH="1">
              <a:off x="2400" y="3651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3" name="Group 13"/>
          <p:cNvGrpSpPr>
            <a:grpSpLocks/>
          </p:cNvGrpSpPr>
          <p:nvPr/>
        </p:nvGrpSpPr>
        <p:grpSpPr bwMode="auto">
          <a:xfrm>
            <a:off x="3810000" y="5795963"/>
            <a:ext cx="3429000" cy="376237"/>
            <a:chOff x="2400" y="3792"/>
            <a:chExt cx="2160" cy="237"/>
          </a:xfrm>
        </p:grpSpPr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3120" y="3792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Texture coordinate</a:t>
              </a:r>
            </a:p>
          </p:txBody>
        </p:sp>
        <p:sp>
          <p:nvSpPr>
            <p:cNvPr id="204810" name="Line 10"/>
            <p:cNvSpPr>
              <a:spLocks noChangeShapeType="1"/>
            </p:cNvSpPr>
            <p:nvPr/>
          </p:nvSpPr>
          <p:spPr bwMode="auto">
            <a:xfrm flipH="1">
              <a:off x="2400" y="3936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Vectors have constructors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914400" y="25908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2.0,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[1.0, 1.0, 1.0]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>
                <a:latin typeface="Courier New" pitchFamily="49" charset="0"/>
              </a:rPr>
              <a:t>(1.0, 2.0),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Swizzling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Swizzle</a:t>
            </a:r>
            <a:r>
              <a:rPr lang="en-US"/>
              <a:t>:  select or rearrange components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914400" y="25908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 </a:t>
            </a:r>
            <a:r>
              <a:rPr lang="en-US" sz="1400" dirty="0">
                <a:latin typeface="Courier New" pitchFamily="49" charset="0"/>
              </a:rPr>
              <a:t>c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>
                <a:latin typeface="Courier New" pitchFamily="49" charset="0"/>
              </a:rPr>
              <a:t>(0.5, 1.0, 0.8, 1.0);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.rgb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bgr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.bgr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[0.8, 1.0, 0.5]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rrr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.rrr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0.5, 0.5]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err="1">
                <a:latin typeface="Courier New" pitchFamily="49" charset="0"/>
              </a:rPr>
              <a:t>c.a</a:t>
            </a:r>
            <a:r>
              <a:rPr lang="en-US" sz="1400" dirty="0">
                <a:latin typeface="Courier New" pitchFamily="49" charset="0"/>
              </a:rPr>
              <a:t> = 0.5;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0.8, 0.5]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c.rb</a:t>
            </a:r>
            <a:r>
              <a:rPr lang="en-US" sz="1400" dirty="0">
                <a:latin typeface="Courier New" pitchFamily="49" charset="0"/>
              </a:rPr>
              <a:t> = 0.0;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[0.0, 1.0, 0.0, 0.5]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g =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[1];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 // 0.5, indexing, not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swizzling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57200" y="5410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Try it – you’ll love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Matrices are built-in types:</a:t>
            </a:r>
          </a:p>
          <a:p>
            <a:pPr lvl="1"/>
            <a:r>
              <a:rPr lang="en-US"/>
              <a:t>Square: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 mat2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mat4</a:t>
            </a:r>
          </a:p>
          <a:p>
            <a:pPr lvl="1"/>
            <a:r>
              <a:rPr lang="en-US"/>
              <a:t>Rectangular: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.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/>
              <a:t> columns,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 rows</a:t>
            </a:r>
            <a:endParaRPr lang="en-US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/>
              <a:t>Stored </a:t>
            </a:r>
            <a:r>
              <a:rPr lang="en-US" i="1">
                <a:solidFill>
                  <a:srgbClr val="CC3300"/>
                </a:solidFill>
              </a:rPr>
              <a:t>column major</a:t>
            </a:r>
            <a:r>
              <a:rPr lang="en-US"/>
              <a:t>.</a:t>
            </a:r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/>
              <a:t>Matrix Constructors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i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3x3 identity matrix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</a:t>
            </a:r>
            <a:r>
              <a:rPr lang="en-US" sz="1400">
                <a:latin typeface="Courier New" pitchFamily="49" charset="0"/>
              </a:rPr>
              <a:t>(1.0, 2.0,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[1.0 3.0]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latin typeface="Courier New" pitchFamily="49" charset="0"/>
              </a:rPr>
              <a:t>              3.0, 4.0);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[2.0 4.0]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457200" y="35814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Accessing Elements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914400" y="4191000"/>
            <a:ext cx="601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m[column][row];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m[0].x;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x component of first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 </a:t>
            </a:r>
            <a:r>
              <a:rPr lang="en-US" sz="1400">
                <a:latin typeface="Courier New" pitchFamily="49" charset="0"/>
              </a:rPr>
              <a:t>yz = m[1].yz;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yz components of second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10000" y="3733800"/>
            <a:ext cx="5029200" cy="838200"/>
            <a:chOff x="2400" y="2352"/>
            <a:chExt cx="3168" cy="528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032" y="2352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Treat matrix as array of column vectors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2400" y="2592"/>
              <a:ext cx="1632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3886200" y="5486400"/>
            <a:ext cx="4419600" cy="685800"/>
            <a:chOff x="2448" y="3456"/>
            <a:chExt cx="2784" cy="432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032" y="3651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Can swizzle too!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2448" y="3456"/>
              <a:ext cx="1584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 and Matrices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sz="2800"/>
              <a:t>Matrix and vector operations are easy and fast: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v0 = 2.0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scale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v1 = v0 +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v2 = v0 *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mv = v * m;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matrix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xyz2 = mv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vector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xyz3 = xyz * mv;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* matrix</a:t>
            </a: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24129"/>
            <a:ext cx="84582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uniform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vec3</a:t>
            </a:r>
            <a:r>
              <a:rPr lang="en-US" dirty="0">
                <a:latin typeface="Courier New" pitchFamily="49" charset="0"/>
              </a:rPr>
              <a:t>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varying vec3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 =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 * </a:t>
            </a:r>
            <a:r>
              <a:rPr lang="en-US" dirty="0" smtClean="0">
                <a:latin typeface="Courier New" pitchFamily="49" charset="0"/>
              </a:rPr>
              <a:t>position;</a:t>
            </a: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GLSL Syntax: 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attribute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varying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>
                <a:solidFill>
                  <a:srgbClr val="0000FF"/>
                </a:solidFill>
                <a:latin typeface="Courier New" pitchFamily="49" charset="0"/>
              </a:rPr>
              <a:t>uniform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dirty="0"/>
              <a:t>Recall: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5029200" y="21336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uniform</a:t>
            </a:r>
            <a:r>
              <a:rPr lang="en-US" dirty="0">
                <a:solidFill>
                  <a:srgbClr val="CC3300"/>
                </a:solidFill>
              </a:rPr>
              <a:t>:  shader input constant across 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 flipH="1">
            <a:off x="4343400" y="2590800"/>
            <a:ext cx="685800" cy="10159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08" name="Group 8"/>
          <p:cNvGrpSpPr>
            <a:grpSpLocks/>
          </p:cNvGrpSpPr>
          <p:nvPr/>
        </p:nvGrpSpPr>
        <p:grpSpPr bwMode="auto">
          <a:xfrm>
            <a:off x="2514600" y="4267200"/>
            <a:ext cx="6477000" cy="681038"/>
            <a:chOff x="1584" y="2736"/>
            <a:chExt cx="4080" cy="429"/>
          </a:xfrm>
        </p:grpSpPr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3168" y="2928"/>
              <a:ext cx="249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rgbClr val="CC3300"/>
                  </a:solidFill>
                  <a:latin typeface="Courier New" pitchFamily="49" charset="0"/>
                </a:rPr>
                <a:t>varying</a:t>
              </a:r>
              <a:r>
                <a:rPr lang="en-US" dirty="0" smtClean="0">
                  <a:solidFill>
                    <a:srgbClr val="CC3300"/>
                  </a:solidFill>
                </a:rPr>
                <a:t>:  </a:t>
              </a:r>
              <a:r>
                <a:rPr lang="en-US" dirty="0">
                  <a:solidFill>
                    <a:srgbClr val="CC3300"/>
                  </a:solidFill>
                </a:rPr>
                <a:t>shader output</a:t>
              </a:r>
              <a:endParaRPr lang="en-US" dirty="0">
                <a:solidFill>
                  <a:srgbClr val="CC3300"/>
                </a:solidFill>
                <a:latin typeface="Courier New" pitchFamily="49" charset="0"/>
              </a:endParaRPr>
            </a:p>
          </p:txBody>
        </p:sp>
        <p:sp>
          <p:nvSpPr>
            <p:cNvPr id="256010" name="Line 10"/>
            <p:cNvSpPr>
              <a:spLocks noChangeShapeType="1"/>
            </p:cNvSpPr>
            <p:nvPr/>
          </p:nvSpPr>
          <p:spPr bwMode="auto">
            <a:xfrm flipH="1" flipV="1">
              <a:off x="1584" y="2736"/>
              <a:ext cx="1584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5029200" y="33528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attribute</a:t>
            </a:r>
            <a:r>
              <a:rPr lang="en-US" dirty="0" smtClean="0">
                <a:solidFill>
                  <a:srgbClr val="CC3300"/>
                </a:solidFill>
              </a:rPr>
              <a:t>:  </a:t>
            </a:r>
            <a:r>
              <a:rPr lang="en-US" dirty="0">
                <a:solidFill>
                  <a:srgbClr val="CC3300"/>
                </a:solidFill>
              </a:rPr>
              <a:t>shader input varies per vertex attribute</a:t>
            </a:r>
            <a:endParaRPr lang="en-US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 flipH="1" flipV="1">
            <a:off x="3657600" y="3505200"/>
            <a:ext cx="1371600" cy="1730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 smtClean="0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1676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24125"/>
            <a:ext cx="1524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4669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73685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5334000" y="3048000"/>
            <a:ext cx="42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Images from:  http://zanir.wz.cz/?p=56&amp;lang=en  </a:t>
            </a:r>
          </a:p>
        </p:txBody>
      </p:sp>
      <p:sp>
        <p:nvSpPr>
          <p:cNvPr id="1597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229600" cy="685800"/>
          </a:xfrm>
          <a:noFill/>
          <a:ln/>
        </p:spPr>
        <p:txBody>
          <a:bodyPr/>
          <a:lstStyle/>
          <a:p>
            <a:r>
              <a:rPr lang="en-US" dirty="0"/>
              <a:t>Multiple two textures component-wise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6858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Precomputed light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32766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Surface color</a:t>
            </a: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6096000" y="45720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“lit” surface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14400" y="2590800"/>
            <a:ext cx="571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grpSp>
        <p:nvGrpSpPr>
          <p:cNvPr id="258057" name="Group 9"/>
          <p:cNvGrpSpPr>
            <a:grpSpLocks/>
          </p:cNvGrpSpPr>
          <p:nvPr/>
        </p:nvGrpSpPr>
        <p:grpSpPr bwMode="auto">
          <a:xfrm>
            <a:off x="5867400" y="2895600"/>
            <a:ext cx="3124200" cy="909638"/>
            <a:chOff x="3696" y="1824"/>
            <a:chExt cx="1968" cy="573"/>
          </a:xfrm>
        </p:grpSpPr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3696" y="2160"/>
              <a:ext cx="196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Samplers must be uniforms</a:t>
              </a:r>
            </a:p>
          </p:txBody>
        </p:sp>
        <p:sp>
          <p:nvSpPr>
            <p:cNvPr id="258056" name="Line 8"/>
            <p:cNvSpPr>
              <a:spLocks noChangeShapeType="1"/>
            </p:cNvSpPr>
            <p:nvPr/>
          </p:nvSpPr>
          <p:spPr bwMode="auto">
            <a:xfrm flipH="1" flipV="1">
              <a:off x="4176" y="1824"/>
              <a:ext cx="528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914400" y="3048000"/>
            <a:ext cx="5943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grpSp>
        <p:nvGrpSpPr>
          <p:cNvPr id="259083" name="Group 11"/>
          <p:cNvGrpSpPr>
            <a:grpSpLocks/>
          </p:cNvGrpSpPr>
          <p:nvPr/>
        </p:nvGrpSpPr>
        <p:grpSpPr bwMode="auto">
          <a:xfrm>
            <a:off x="5410200" y="3429000"/>
            <a:ext cx="3048000" cy="1946275"/>
            <a:chOff x="3408" y="2160"/>
            <a:chExt cx="1920" cy="1226"/>
          </a:xfrm>
        </p:grpSpPr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3456" y="2976"/>
              <a:ext cx="1872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2D texture uses 2D texture coordinates for lookup</a:t>
              </a:r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H="1" flipV="1">
              <a:off x="3408" y="2160"/>
              <a:ext cx="192" cy="81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084" name="Group 12"/>
          <p:cNvGrpSpPr>
            <a:grpSpLocks/>
          </p:cNvGrpSpPr>
          <p:nvPr/>
        </p:nvGrpSpPr>
        <p:grpSpPr bwMode="auto">
          <a:xfrm>
            <a:off x="5791200" y="3276600"/>
            <a:ext cx="3200400" cy="1295400"/>
            <a:chOff x="3648" y="2064"/>
            <a:chExt cx="2016" cy="816"/>
          </a:xfrm>
        </p:grpSpPr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3648" y="2297"/>
              <a:ext cx="201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texture()</a:t>
              </a:r>
              <a:r>
                <a:rPr lang="en-US">
                  <a:solidFill>
                    <a:srgbClr val="CC3300"/>
                  </a:solidFill>
                </a:rPr>
                <a:t> returns a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vec4</a:t>
              </a:r>
              <a:r>
                <a:rPr lang="en-US">
                  <a:solidFill>
                    <a:srgbClr val="CC3300"/>
                  </a:solidFill>
                </a:rPr>
                <a:t>; extract the components you need</a:t>
              </a:r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H="1" flipV="1">
              <a:off x="3936" y="2064"/>
              <a:ext cx="96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dirty="0"/>
              <a:t>Textures</a:t>
            </a:r>
          </a:p>
          <a:p>
            <a:pPr lvl="1"/>
            <a:r>
              <a:rPr lang="en-US" dirty="0"/>
              <a:t>Usually, but not always:</a:t>
            </a:r>
          </a:p>
          <a:p>
            <a:pPr lvl="2"/>
            <a:r>
              <a:rPr lang="en-US" dirty="0"/>
              <a:t>Textures are square, e.g., 256x256</a:t>
            </a:r>
          </a:p>
          <a:p>
            <a:pPr lvl="2"/>
            <a:r>
              <a:rPr lang="en-US" dirty="0"/>
              <a:t>Dimensions are a power of two</a:t>
            </a:r>
          </a:p>
          <a:p>
            <a:pPr lvl="1"/>
            <a:r>
              <a:rPr lang="en-US" dirty="0"/>
              <a:t>Coordinates are usually normalized, i.e., in the range [0, 1]</a:t>
            </a:r>
          </a:p>
          <a:p>
            <a:pPr lvl="1"/>
            <a:r>
              <a:rPr lang="en-US" i="1" dirty="0">
                <a:solidFill>
                  <a:srgbClr val="CC3300"/>
                </a:solidFill>
              </a:rPr>
              <a:t>Texel</a:t>
            </a:r>
            <a:r>
              <a:rPr lang="en-US" dirty="0"/>
              <a:t>:  a pixel in a texture</a:t>
            </a:r>
          </a:p>
          <a:p>
            <a:pPr lvl="1"/>
            <a:r>
              <a:rPr lang="en-US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does filtering using fixed function hardware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from:  http://www.naturalearthdata.com/   </a:t>
            </a:r>
          </a:p>
        </p:txBody>
      </p:sp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4088"/>
            <a:ext cx="77724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381000" y="611028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 rot="-5400000">
            <a:off x="-1905000" y="38242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8693150" y="5881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228600" y="12334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0" y="6172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(0, 0)</a:t>
            </a:r>
          </a:p>
        </p:txBody>
      </p:sp>
      <p:sp>
        <p:nvSpPr>
          <p:cNvPr id="263180" name="Oval 12"/>
          <p:cNvSpPr>
            <a:spLocks noChangeArrowheads="1"/>
          </p:cNvSpPr>
          <p:nvPr/>
        </p:nvSpPr>
        <p:spPr bwMode="auto">
          <a:xfrm>
            <a:off x="338138" y="6062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Oval 13"/>
          <p:cNvSpPr>
            <a:spLocks noChangeArrowheads="1"/>
          </p:cNvSpPr>
          <p:nvPr/>
        </p:nvSpPr>
        <p:spPr bwMode="auto">
          <a:xfrm>
            <a:off x="8120063" y="2176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7772400" y="17526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(1, 1)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Trigonometry Functions 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cos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t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tan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angles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/* ... */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(angles);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15000" y="3997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Works on vectors component-wise.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648200" y="4343400"/>
            <a:ext cx="1066800" cy="31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46" name="Group 18"/>
          <p:cNvGrpSpPr>
            <a:grpSpLocks/>
          </p:cNvGrpSpPr>
          <p:nvPr/>
        </p:nvGrpSpPr>
        <p:grpSpPr bwMode="auto">
          <a:xfrm>
            <a:off x="4648200" y="4119563"/>
            <a:ext cx="3505200" cy="376237"/>
            <a:chOff x="2928" y="2595"/>
            <a:chExt cx="2208" cy="237"/>
          </a:xfrm>
        </p:grpSpPr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3600" y="2595"/>
              <a:ext cx="153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One GPU instruction!</a:t>
              </a:r>
            </a:p>
          </p:txBody>
        </p:sp>
        <p:sp>
          <p:nvSpPr>
            <p:cNvPr id="227336" name="Line 8"/>
            <p:cNvSpPr>
              <a:spLocks noChangeShapeType="1"/>
            </p:cNvSpPr>
            <p:nvPr/>
          </p:nvSpPr>
          <p:spPr bwMode="auto">
            <a:xfrm flipH="1">
              <a:off x="2928" y="2736"/>
              <a:ext cx="672" cy="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 Functions 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914400" y="2590800"/>
            <a:ext cx="457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xToTheY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pow</a:t>
            </a:r>
            <a:r>
              <a:rPr lang="en-US" sz="1400" dirty="0">
                <a:latin typeface="Courier New" pitchFamily="49" charset="0"/>
              </a:rPr>
              <a:t>(x, y);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eToTheX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exp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twoToTheX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exp2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</a:t>
            </a:r>
            <a:r>
              <a:rPr lang="en-US" sz="1400" dirty="0">
                <a:latin typeface="Courier New" pitchFamily="49" charset="0"/>
              </a:rPr>
              <a:t>(x);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ln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l2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log2</a:t>
            </a:r>
            <a:r>
              <a:rPr lang="en-US" sz="1400" dirty="0">
                <a:latin typeface="Courier New" pitchFamily="49" charset="0"/>
              </a:rPr>
              <a:t>(x);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log2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s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is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inversesqrt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Common Functions 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abs</a:t>
            </a:r>
            <a:r>
              <a:rPr lang="en-US" sz="1400">
                <a:latin typeface="Courier New" pitchFamily="49" charset="0"/>
              </a:rPr>
              <a:t>(x);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absolute value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sign</a:t>
            </a:r>
            <a:r>
              <a:rPr lang="en-US" sz="1400">
                <a:latin typeface="Courier New" pitchFamily="49" charset="0"/>
              </a:rPr>
              <a:t>(x);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-1.0, 0.0, 1.0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m0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minimum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m1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maximum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clamp</a:t>
            </a:r>
            <a:r>
              <a:rPr lang="en-US" sz="1400">
                <a:latin typeface="Courier New" pitchFamily="49" charset="0"/>
              </a:rPr>
              <a:t>(x, 0.0, 1.0);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many others:  floor(), ceil(),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step(), smoothstep(),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 one function call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minimum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maximum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minimum), maximum);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(x &gt; 0.0)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-2.0;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root1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root2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(root1 &lt; root2)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343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sz="1800" dirty="0">
                <a:latin typeface="Courier New" pitchFamily="49" charset="0"/>
              </a:rPr>
              <a:t>(GL_TEXTURE_2D);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>
                <a:latin typeface="Courier New" pitchFamily="49" charset="0"/>
              </a:rPr>
              <a:t>(GL_TEXTURE0);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 smtClean="0">
                <a:latin typeface="Courier New" pitchFamily="49" charset="0"/>
              </a:rPr>
              <a:t>(GL_TEXTURE1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sz="1800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(...);</a:t>
            </a:r>
          </a:p>
        </p:txBody>
      </p:sp>
      <p:grpSp>
        <p:nvGrpSpPr>
          <p:cNvPr id="162829" name="Group 13"/>
          <p:cNvGrpSpPr>
            <a:grpSpLocks/>
          </p:cNvGrpSpPr>
          <p:nvPr/>
        </p:nvGrpSpPr>
        <p:grpSpPr bwMode="auto">
          <a:xfrm>
            <a:off x="3886200" y="2819400"/>
            <a:ext cx="3962400" cy="762000"/>
            <a:chOff x="2448" y="1776"/>
            <a:chExt cx="2496" cy="480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3120" y="1776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we are 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using texture mapping</a:t>
              </a:r>
            </a:p>
          </p:txBody>
        </p:sp>
        <p:sp>
          <p:nvSpPr>
            <p:cNvPr id="162821" name="Line 5"/>
            <p:cNvSpPr>
              <a:spLocks noChangeShapeType="1"/>
            </p:cNvSpPr>
            <p:nvPr/>
          </p:nvSpPr>
          <p:spPr bwMode="auto">
            <a:xfrm flipH="1">
              <a:off x="2448" y="2016"/>
              <a:ext cx="67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31" name="Group 15"/>
          <p:cNvGrpSpPr>
            <a:grpSpLocks/>
          </p:cNvGrpSpPr>
          <p:nvPr/>
        </p:nvGrpSpPr>
        <p:grpSpPr bwMode="auto">
          <a:xfrm>
            <a:off x="6934200" y="4038600"/>
            <a:ext cx="1600200" cy="1676400"/>
            <a:chOff x="4368" y="2544"/>
            <a:chExt cx="1008" cy="1056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4368" y="3216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4368" y="2544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57200" y="4038600"/>
            <a:ext cx="4876800" cy="2667000"/>
            <a:chOff x="288" y="2544"/>
            <a:chExt cx="3072" cy="1680"/>
          </a:xfrm>
        </p:grpSpPr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1536" y="3744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how to combine textures</a:t>
              </a:r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288" y="2544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4" name="Oval 8"/>
            <p:cNvSpPr>
              <a:spLocks noChangeArrowheads="1"/>
            </p:cNvSpPr>
            <p:nvPr/>
          </p:nvSpPr>
          <p:spPr bwMode="auto">
            <a:xfrm>
              <a:off x="288" y="3216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H="1" flipV="1">
              <a:off x="1152" y="3504"/>
              <a:ext cx="432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H="1" flipV="1">
              <a:off x="1152" y="2832"/>
              <a:ext cx="432" cy="91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b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color;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(b)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0.0,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(0.0, 1.0,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5257800" y="3124200"/>
            <a:ext cx="2819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Hint:  no built-in functions required for this 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Geometric Functions 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914400" y="2590800"/>
            <a:ext cx="5791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(l);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length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distance</a:t>
            </a:r>
            <a:r>
              <a:rPr lang="en-US" sz="1400">
                <a:latin typeface="Courier New" pitchFamily="49" charset="0"/>
              </a:rPr>
              <a:t>(p, q);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distance between points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dot</a:t>
            </a:r>
            <a:r>
              <a:rPr lang="en-US" sz="1400">
                <a:latin typeface="Courier New" pitchFamily="49" charset="0"/>
              </a:rPr>
              <a:t>(l, n);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dot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cross</a:t>
            </a:r>
            <a:r>
              <a:rPr lang="en-US" sz="1400">
                <a:latin typeface="Courier New" pitchFamily="49" charset="0"/>
              </a:rPr>
              <a:t>(l, n);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cross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(l);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normalize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 sz="1400">
                <a:latin typeface="Courier New" pitchFamily="49" charset="0"/>
              </a:rPr>
              <a:t>(l, n);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reflect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also:  faceforward() and refract()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Line 6"/>
          <p:cNvSpPr>
            <a:spLocks noChangeShapeType="1"/>
          </p:cNvSpPr>
          <p:nvPr/>
        </p:nvSpPr>
        <p:spPr bwMode="auto">
          <a:xfrm flipV="1">
            <a:off x="4572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>
                <a:latin typeface="Courier New" pitchFamily="49" charset="0"/>
              </a:rPr>
              <a:t>(-l, n)</a:t>
            </a:r>
          </a:p>
          <a:p>
            <a:pPr lvl="1"/>
            <a:r>
              <a:rPr lang="en-US"/>
              <a:t>Given </a:t>
            </a:r>
            <a:r>
              <a:rPr lang="en-US">
                <a:latin typeface="Courier New" pitchFamily="49" charset="0"/>
              </a:rPr>
              <a:t>l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, find </a:t>
            </a:r>
            <a:r>
              <a:rPr lang="en-US">
                <a:latin typeface="Courier New" pitchFamily="49" charset="0"/>
              </a:rPr>
              <a:t>r</a:t>
            </a:r>
            <a:r>
              <a:rPr lang="en-US"/>
              <a:t>.  Angle in equals angle out</a:t>
            </a: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1676400" y="5638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4196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H="1" flipV="1">
            <a:off x="3429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30480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l</a:t>
            </a: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4572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57912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</a:t>
            </a:r>
          </a:p>
        </p:txBody>
      </p:sp>
      <p:sp>
        <p:nvSpPr>
          <p:cNvPr id="245772" name="Oval 12"/>
          <p:cNvSpPr>
            <a:spLocks noChangeArrowheads="1"/>
          </p:cNvSpPr>
          <p:nvPr/>
        </p:nvSpPr>
        <p:spPr bwMode="auto">
          <a:xfrm>
            <a:off x="4495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577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51816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51054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75" name="Arc 15"/>
          <p:cNvSpPr>
            <a:spLocks/>
          </p:cNvSpPr>
          <p:nvPr/>
        </p:nvSpPr>
        <p:spPr bwMode="auto">
          <a:xfrm>
            <a:off x="4572000" y="5410200"/>
            <a:ext cx="1524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77" name="Arc 17"/>
          <p:cNvSpPr>
            <a:spLocks/>
          </p:cNvSpPr>
          <p:nvPr/>
        </p:nvSpPr>
        <p:spPr bwMode="auto">
          <a:xfrm flipH="1">
            <a:off x="4343400" y="5334000"/>
            <a:ext cx="2286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without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/>
              <a:t>.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(p – q);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wrong with this code?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(n);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Vector Relational Functions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914400" y="2590800"/>
            <a:ext cx="6400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p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(1.0, 2.0, 3.0);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q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(3.0, 2.0, 1.0);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equal</a:t>
            </a:r>
            <a:r>
              <a:rPr lang="en-US" sz="1400" dirty="0">
                <a:latin typeface="Courier New" pitchFamily="49" charset="0"/>
              </a:rPr>
              <a:t>(p, q);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true,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b2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lessThan</a:t>
            </a:r>
            <a:r>
              <a:rPr lang="en-US" sz="1400" dirty="0">
                <a:latin typeface="Courier New" pitchFamily="49" charset="0"/>
              </a:rPr>
              <a:t>(p, q);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(true, false,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b3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greaterThan</a:t>
            </a:r>
            <a:r>
              <a:rPr lang="en-US" sz="1400" dirty="0">
                <a:latin typeface="Courier New" pitchFamily="49" charset="0"/>
              </a:rPr>
              <a:t>(p, q);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false, true)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</a:rPr>
              <a:t>bool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b4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any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true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 dirty="0">
                <a:latin typeface="Courier New" pitchFamily="49" charset="0"/>
              </a:rPr>
              <a:t>b5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all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false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in one line of code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foo(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p,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q)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(p.x &lt; q.x)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(p.y &lt; q.y)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(p.z &lt; q.z)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false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 and Built-in Functions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/>
              <a:t>We didn’t cover:</a:t>
            </a:r>
          </a:p>
          <a:p>
            <a:pPr lvl="1"/>
            <a:r>
              <a:rPr lang="en-US"/>
              <a:t>Arrays</a:t>
            </a:r>
          </a:p>
          <a:p>
            <a:pPr lvl="1"/>
            <a:r>
              <a:rPr lang="en-US"/>
              <a:t>Structs</a:t>
            </a:r>
          </a:p>
          <a:p>
            <a:pPr lvl="1"/>
            <a:r>
              <a:rPr lang="en-US"/>
              <a:t>Function calls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const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for</a:t>
            </a:r>
          </a:p>
          <a:p>
            <a:pPr lvl="1"/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dFdX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dFdy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fwidth</a:t>
            </a:r>
          </a:p>
          <a:p>
            <a:pPr lvl="1"/>
            <a:r>
              <a:rPr lang="en-US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Resources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z="2800" dirty="0" smtClean="0"/>
              <a:t>OpenGL ES/GLSL </a:t>
            </a:r>
            <a:r>
              <a:rPr lang="en-US" sz="2800" dirty="0"/>
              <a:t>Quick Reference Card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www.khronos.org/opengles/sdk/2.0/docs/reference_cards/OpenGL-ES-2_0-Reference-card.pdf</a:t>
            </a:r>
            <a:endParaRPr lang="en-US" sz="2000" dirty="0" smtClean="0"/>
          </a:p>
          <a:p>
            <a:r>
              <a:rPr lang="en-US" sz="3200" dirty="0" smtClean="0"/>
              <a:t>GLSL Man Pages</a:t>
            </a:r>
            <a:endParaRPr lang="en-US" sz="3200" dirty="0"/>
          </a:p>
          <a:p>
            <a:pPr lvl="1"/>
            <a:r>
              <a:rPr lang="en-US" sz="2000" dirty="0">
                <a:hlinkClick r:id="rId3"/>
              </a:rPr>
              <a:t>http://www.opengl.org/sdk/docs/manglsl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3200" dirty="0" err="1" smtClean="0"/>
              <a:t>NShader</a:t>
            </a:r>
            <a:r>
              <a:rPr lang="en-US" sz="3200" dirty="0"/>
              <a:t>:  Visual Studio GLSL syntax highlighting</a:t>
            </a:r>
          </a:p>
          <a:p>
            <a:pPr lvl="1"/>
            <a:r>
              <a:rPr lang="en-US" sz="2000" dirty="0">
                <a:hlinkClick r:id="rId4"/>
              </a:rPr>
              <a:t>http://nshader.codeplex.com/</a:t>
            </a:r>
            <a:r>
              <a:rPr lang="en-US" sz="20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/>
              <a:t>In general, the fixed function</a:t>
            </a:r>
          </a:p>
          <a:p>
            <a:pPr lvl="1"/>
            <a:r>
              <a:rPr lang="en-US" dirty="0"/>
              <a:t>is </a:t>
            </a:r>
            <a:r>
              <a:rPr lang="en-US" i="1" dirty="0" smtClean="0">
                <a:solidFill>
                  <a:srgbClr val="CC3300"/>
                </a:solidFill>
              </a:rPr>
              <a:t>configurable</a:t>
            </a:r>
            <a:endParaRPr lang="en-US" i="1" dirty="0">
              <a:solidFill>
                <a:srgbClr val="CC3300"/>
              </a:solidFill>
            </a:endParaRPr>
          </a:p>
          <a:p>
            <a:pPr lvl="1"/>
            <a:r>
              <a:rPr lang="en-US" dirty="0"/>
              <a:t>is limited</a:t>
            </a:r>
          </a:p>
          <a:p>
            <a:pPr lvl="1"/>
            <a:r>
              <a:rPr lang="en-US" dirty="0"/>
              <a:t>leads to a bloated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i="1" dirty="0">
                <a:solidFill>
                  <a:srgbClr val="CC3300"/>
                </a:solidFill>
              </a:rPr>
              <a:t>fragment shader</a:t>
            </a:r>
            <a:r>
              <a:rPr lang="en-US" dirty="0"/>
              <a:t>: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float</a:t>
            </a:r>
            <a:r>
              <a:rPr lang="en-US" sz="1400" dirty="0">
                <a:latin typeface="Courier New" pitchFamily="49" charset="0"/>
              </a:rPr>
              <a:t> intensity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</a:t>
            </a:r>
            <a:r>
              <a:rPr lang="en-US" sz="1400" dirty="0" err="1" smtClean="0">
                <a:latin typeface="Courier New" pitchFamily="49" charset="0"/>
              </a:rPr>
              <a:t>rgb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CC0099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(intensity </a:t>
            </a:r>
            <a:r>
              <a:rPr lang="en-US" sz="1400" dirty="0">
                <a:latin typeface="Courier New" pitchFamily="49" charset="0"/>
              </a:rPr>
              <a:t>* </a:t>
            </a:r>
            <a:r>
              <a:rPr lang="en-US" sz="1400" dirty="0" smtClean="0">
                <a:latin typeface="Courier New" pitchFamily="49" charset="0"/>
              </a:rPr>
              <a:t>color,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grpSp>
        <p:nvGrpSpPr>
          <p:cNvPr id="166933" name="Group 21"/>
          <p:cNvGrpSpPr>
            <a:grpSpLocks/>
          </p:cNvGrpSpPr>
          <p:nvPr/>
        </p:nvGrpSpPr>
        <p:grpSpPr bwMode="auto">
          <a:xfrm>
            <a:off x="3581400" y="2895600"/>
            <a:ext cx="2590800" cy="381000"/>
            <a:chOff x="2256" y="2160"/>
            <a:chExt cx="1632" cy="240"/>
          </a:xfrm>
        </p:grpSpPr>
        <p:sp>
          <p:nvSpPr>
            <p:cNvPr id="166920" name="Rectangle 8"/>
            <p:cNvSpPr>
              <a:spLocks noChangeArrowheads="1"/>
            </p:cNvSpPr>
            <p:nvPr/>
          </p:nvSpPr>
          <p:spPr bwMode="auto">
            <a:xfrm>
              <a:off x="2592" y="2160"/>
              <a:ext cx="1296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Textures (input)</a:t>
              </a:r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 flipH="1">
              <a:off x="2256" y="2256"/>
              <a:ext cx="336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4" name="Group 22"/>
          <p:cNvGrpSpPr>
            <a:grpSpLocks/>
          </p:cNvGrpSpPr>
          <p:nvPr/>
        </p:nvGrpSpPr>
        <p:grpSpPr bwMode="auto">
          <a:xfrm>
            <a:off x="3200400" y="3505200"/>
            <a:ext cx="2895600" cy="381000"/>
            <a:chOff x="1632" y="2544"/>
            <a:chExt cx="1824" cy="240"/>
          </a:xfrm>
        </p:grpSpPr>
        <p:sp>
          <p:nvSpPr>
            <p:cNvPr id="166921" name="Rectangle 9"/>
            <p:cNvSpPr>
              <a:spLocks noChangeArrowheads="1"/>
            </p:cNvSpPr>
            <p:nvPr/>
          </p:nvSpPr>
          <p:spPr bwMode="auto">
            <a:xfrm>
              <a:off x="2112" y="2544"/>
              <a:ext cx="1344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Per-fragment input</a:t>
              </a: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 flipH="1">
              <a:off x="1632" y="2688"/>
              <a:ext cx="4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6" name="Group 24"/>
          <p:cNvGrpSpPr>
            <a:grpSpLocks/>
          </p:cNvGrpSpPr>
          <p:nvPr/>
        </p:nvGrpSpPr>
        <p:grpSpPr bwMode="auto">
          <a:xfrm>
            <a:off x="6248400" y="3886200"/>
            <a:ext cx="2667000" cy="762000"/>
            <a:chOff x="3984" y="2928"/>
            <a:chExt cx="1680" cy="480"/>
          </a:xfrm>
        </p:grpSpPr>
        <p:sp>
          <p:nvSpPr>
            <p:cNvPr id="166923" name="Rectangle 11"/>
            <p:cNvSpPr>
              <a:spLocks noChangeArrowheads="1"/>
            </p:cNvSpPr>
            <p:nvPr/>
          </p:nvSpPr>
          <p:spPr bwMode="auto">
            <a:xfrm>
              <a:off x="3984" y="2928"/>
              <a:ext cx="1680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one channel intensity</a:t>
              </a:r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H="1">
              <a:off x="4032" y="3168"/>
              <a:ext cx="24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7" name="Group 25"/>
          <p:cNvGrpSpPr>
            <a:grpSpLocks/>
          </p:cNvGrpSpPr>
          <p:nvPr/>
        </p:nvGrpSpPr>
        <p:grpSpPr bwMode="auto">
          <a:xfrm>
            <a:off x="6400800" y="4572000"/>
            <a:ext cx="2590800" cy="457200"/>
            <a:chOff x="4032" y="3360"/>
            <a:chExt cx="1632" cy="288"/>
          </a:xfrm>
        </p:grpSpPr>
        <p:sp>
          <p:nvSpPr>
            <p:cNvPr id="166924" name="Rectangle 12"/>
            <p:cNvSpPr>
              <a:spLocks noChangeArrowheads="1"/>
            </p:cNvSpPr>
            <p:nvPr/>
          </p:nvSpPr>
          <p:spPr bwMode="auto">
            <a:xfrm>
              <a:off x="4272" y="3360"/>
              <a:ext cx="1392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dirty="0" smtClean="0">
                  <a:solidFill>
                    <a:srgbClr val="CC3300"/>
                  </a:solidFill>
                </a:rPr>
                <a:t>Three channel </a:t>
              </a:r>
              <a:r>
                <a:rPr lang="en-US" dirty="0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 flipH="1">
              <a:off x="4032" y="3504"/>
              <a:ext cx="24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8" name="Group 26"/>
          <p:cNvGrpSpPr>
            <a:grpSpLocks/>
          </p:cNvGrpSpPr>
          <p:nvPr/>
        </p:nvGrpSpPr>
        <p:grpSpPr bwMode="auto">
          <a:xfrm>
            <a:off x="3048000" y="5486400"/>
            <a:ext cx="1219200" cy="609600"/>
            <a:chOff x="1728" y="3888"/>
            <a:chExt cx="768" cy="384"/>
          </a:xfrm>
        </p:grpSpPr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1728" y="4032"/>
              <a:ext cx="768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modulate</a:t>
              </a: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 flipH="1" flipV="1">
              <a:off x="2112" y="3888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Recall the fixed function light map: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dirty="0">
                <a:latin typeface="Courier New" pitchFamily="49" charset="0"/>
              </a:rPr>
              <a:t>(GL_TEXTURE_2D);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 rot="2593578">
            <a:off x="76200" y="4718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 rot="2593578">
            <a:off x="76200" y="3575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 rot="2593578">
            <a:off x="76200" y="579120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67" grpId="0" animBg="1"/>
      <p:bldP spid="1689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program;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glUseProgram</a:t>
            </a:r>
            <a:r>
              <a:rPr lang="en-US" dirty="0">
                <a:latin typeface="Courier New" pitchFamily="49" charset="0"/>
              </a:rPr>
              <a:t>(program);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// Later: pass uniform variables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152400" y="56388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AutoShape 10"/>
          <p:cNvSpPr>
            <a:spLocks noChangeArrowheads="1"/>
          </p:cNvSpPr>
          <p:nvPr/>
        </p:nvSpPr>
        <p:spPr bwMode="auto">
          <a:xfrm>
            <a:off x="152400" y="32004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animBg="1"/>
      <p:bldP spid="1720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Write a </a:t>
            </a:r>
            <a:r>
              <a:rPr lang="en-US" i="1" dirty="0" err="1">
                <a:solidFill>
                  <a:srgbClr val="CC3300"/>
                </a:solidFill>
              </a:rPr>
              <a:t>shader</a:t>
            </a:r>
            <a:r>
              <a:rPr lang="en-US" dirty="0"/>
              <a:t>:  a small program that runs on the GPU</a:t>
            </a:r>
          </a:p>
          <a:p>
            <a:pPr lvl="1"/>
            <a:r>
              <a:rPr lang="en-US" dirty="0"/>
              <a:t>Tell OpenGL to execute your </a:t>
            </a:r>
            <a:r>
              <a:rPr lang="en-US" dirty="0" err="1"/>
              <a:t>shader</a:t>
            </a:r>
            <a:endParaRPr lang="en-US" dirty="0"/>
          </a:p>
          <a:p>
            <a:pPr lvl="1"/>
            <a:r>
              <a:rPr lang="en-US" dirty="0"/>
              <a:t>Write less CPU code / API </a:t>
            </a:r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13697</TotalTime>
  <Words>2445</Words>
  <Application>Microsoft Office PowerPoint</Application>
  <PresentationFormat>On-screen Show (4:3)</PresentationFormat>
  <Paragraphs>607</Paragraphs>
  <Slides>48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Courier New</vt:lpstr>
      <vt:lpstr>Times New Roman</vt:lpstr>
      <vt:lpstr>Wingdings</vt:lpstr>
      <vt:lpstr>Pixel</vt:lpstr>
      <vt:lpstr>Introduction to GLSL</vt:lpstr>
      <vt:lpstr>Agenda</vt:lpstr>
      <vt:lpstr>Light Map</vt:lpstr>
      <vt:lpstr>Light Map:  Fixed Function</vt:lpstr>
      <vt:lpstr>Light Map:  Fixed Function</vt:lpstr>
      <vt:lpstr>Light Map:  Programmable</vt:lpstr>
      <vt:lpstr>Light Map:  Programmable</vt:lpstr>
      <vt:lpstr>Light Map:  Programmable</vt:lpstr>
      <vt:lpstr>Programmable Shading</vt:lpstr>
      <vt:lpstr>Shader Execution Model</vt:lpstr>
      <vt:lpstr>Shader Execution Model</vt:lpstr>
      <vt:lpstr>Shader Execution Model</vt:lpstr>
      <vt:lpstr>Shader Execution Model</vt:lpstr>
      <vt:lpstr>Shaders in the Pipeline</vt:lpstr>
      <vt:lpstr>Vertex Shaders in the Pipeline</vt:lpstr>
      <vt:lpstr>Vertex Shaders in the Pipeline</vt:lpstr>
      <vt:lpstr>Fragment Shaders in the Pipeline</vt:lpstr>
      <vt:lpstr>Fragment Shaders in the Pipeline</vt:lpstr>
      <vt:lpstr>Fragment Shaders in the Pipeline</vt:lpstr>
      <vt:lpstr>GLSL Syntax</vt:lpstr>
      <vt:lpstr>GLSL Syntax</vt:lpstr>
      <vt:lpstr>GLSL Syntax:  Vectors</vt:lpstr>
      <vt:lpstr>GLSL Syntax:  Vectors</vt:lpstr>
      <vt:lpstr>GLSL Syntax:  Swizzling</vt:lpstr>
      <vt:lpstr>GLSL Syntax:  Matrices</vt:lpstr>
      <vt:lpstr>GLSL Syntax:  Matrices</vt:lpstr>
      <vt:lpstr>GLSL Syntax:  Vectors and Matrices</vt:lpstr>
      <vt:lpstr>GLSL Syntax:  attribute / varying / uniform</vt:lpstr>
      <vt:lpstr>GLSL Syntax:  Samplers</vt:lpstr>
      <vt:lpstr>GLSL Syntax:  Samplers</vt:lpstr>
      <vt:lpstr>GLSL Syntax:  Samplers</vt:lpstr>
      <vt:lpstr>GLSL Syntax:  Samplers</vt:lpstr>
      <vt:lpstr>GLSL Syntax:  Samplers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Syntax and Built-in Functions</vt:lpstr>
      <vt:lpstr>GLSL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123</cp:revision>
  <cp:lastPrinted>2012-11-01T13:35:49Z</cp:lastPrinted>
  <dcterms:created xsi:type="dcterms:W3CDTF">2011-01-14T02:17:40Z</dcterms:created>
  <dcterms:modified xsi:type="dcterms:W3CDTF">2016-10-23T19:37:49Z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