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6"/>
  </p:notesMasterIdLst>
  <p:handoutMasterIdLst>
    <p:handoutMasterId r:id="rId77"/>
  </p:handoutMasterIdLst>
  <p:sldIdLst>
    <p:sldId id="421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23" r:id="rId24"/>
    <p:sldId id="375" r:id="rId25"/>
    <p:sldId id="361" r:id="rId26"/>
    <p:sldId id="380" r:id="rId27"/>
    <p:sldId id="383" r:id="rId28"/>
    <p:sldId id="385" r:id="rId29"/>
    <p:sldId id="400" r:id="rId30"/>
    <p:sldId id="401" r:id="rId31"/>
    <p:sldId id="387" r:id="rId32"/>
    <p:sldId id="388" r:id="rId33"/>
    <p:sldId id="425" r:id="rId34"/>
    <p:sldId id="413" r:id="rId35"/>
    <p:sldId id="360" r:id="rId36"/>
    <p:sldId id="368" r:id="rId37"/>
    <p:sldId id="493" r:id="rId38"/>
    <p:sldId id="410" r:id="rId39"/>
    <p:sldId id="492" r:id="rId40"/>
    <p:sldId id="462" r:id="rId41"/>
    <p:sldId id="463" r:id="rId42"/>
    <p:sldId id="464" r:id="rId43"/>
    <p:sldId id="465" r:id="rId44"/>
    <p:sldId id="466" r:id="rId45"/>
    <p:sldId id="467" r:id="rId46"/>
    <p:sldId id="41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0" autoAdjust="0"/>
    <p:restoredTop sz="86273" autoAdjust="0"/>
  </p:normalViewPr>
  <p:slideViewPr>
    <p:cSldViewPr>
      <p:cViewPr varScale="1">
        <p:scale>
          <a:sx n="80" d="100"/>
          <a:sy n="80" d="100"/>
        </p:scale>
        <p:origin x="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Relationship Id="rId3" Type="http://schemas.openxmlformats.org/officeDocument/2006/relationships/hyperlink" Target="http://jsbeautifier.org/" TargetMode="Externa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4" Type="http://schemas.openxmlformats.org/officeDocument/2006/relationships/hyperlink" Target="http://diveintohtml5.org/geolocation.html" TargetMode="External"/><Relationship Id="rId5" Type="http://schemas.openxmlformats.org/officeDocument/2006/relationships/hyperlink" Target="http://www.html5rocks.com/en/tutorials/device/orienta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9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7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4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21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5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26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6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6812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719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57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0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81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93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6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30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44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40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97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  <p:extLst>
      <p:ext uri="{BB962C8B-B14F-4D97-AF65-F5344CB8AC3E}">
        <p14:creationId xmlns:p14="http://schemas.microsoft.com/office/powerpoint/2010/main" val="119735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97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98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016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82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01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28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697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24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522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3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45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370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116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140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09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41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57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6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48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9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khronos.org/assets/uploads/developers/library/2011-siggraph-mobile/Khronos-and-the-Mobile-Ecosystem_Aug-11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hronos.org/registry/webgl/specs/late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webg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ulirish.com/2011/requestanimationframe-for-smart-animatin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fQ8rKGTVl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oji.github.io/shader-perf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esources.esri.com/help/9.3/arcgisserver/apis/javascript/arcgis/help/jshelp/ags_proxy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earningwebgl.com/blog/?p=3890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4" Type="http://schemas.openxmlformats.org/officeDocument/2006/relationships/hyperlink" Target="http://www.khronos.org/webgl/wiki/User_Con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rdoob/three.j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julienlecomte.net/blog/2007/09/16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smtClean="0"/>
              <a:t>Fall 2016</a:t>
            </a:r>
            <a:endParaRPr lang="en-US" sz="2800" dirty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1.0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 smtClean="0">
                <a:latin typeface="Courier New" charset="0"/>
              </a:rPr>
              <a:t>(</a:t>
            </a:r>
            <a:r>
              <a:rPr lang="en-US" sz="2800" kern="0" dirty="0" smtClean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sz="2800" kern="0" dirty="0" err="1" smtClean="0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WebGL Performance (</a:t>
            </a:r>
            <a:r>
              <a:rPr lang="en-US" sz="4000" dirty="0" smtClean="0">
                <a:solidFill>
                  <a:srgbClr val="FFC000"/>
                </a:solidFill>
              </a:rPr>
              <a:t>out dated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ANGLE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lmost </a:t>
            </a:r>
            <a:r>
              <a:rPr lang="en-US" i="1" dirty="0" smtClean="0">
                <a:solidFill>
                  <a:srgbClr val="FFC000"/>
                </a:solidFill>
              </a:rPr>
              <a:t>N</a:t>
            </a:r>
            <a:r>
              <a:rPr lang="en-US" dirty="0" smtClean="0"/>
              <a:t>ative </a:t>
            </a:r>
            <a:r>
              <a:rPr lang="en-US" i="1" dirty="0" smtClean="0">
                <a:solidFill>
                  <a:srgbClr val="FFC000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i="1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ayer </a:t>
            </a:r>
            <a:r>
              <a:rPr lang="en-US" i="1" dirty="0" smtClean="0">
                <a:solidFill>
                  <a:srgbClr val="FFC000"/>
                </a:solidFill>
              </a:rPr>
              <a:t>E</a:t>
            </a:r>
            <a:r>
              <a:rPr lang="en-US" dirty="0" smtClean="0"/>
              <a:t>ngine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96390"/>
            <a:ext cx="91440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100" dirty="0" smtClean="0"/>
              <a:t>Image from WebGL Insights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46" y="2664953"/>
            <a:ext cx="2934109" cy="41725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WebGL Report</a:t>
            </a:r>
          </a:p>
          <a:p>
            <a:r>
              <a:rPr lang="en-US" dirty="0" smtClean="0"/>
              <a:t>Chrome debugger</a:t>
            </a:r>
          </a:p>
          <a:p>
            <a:r>
              <a:rPr lang="en-US" dirty="0" smtClean="0"/>
              <a:t>Chrome profiler</a:t>
            </a:r>
          </a:p>
          <a:p>
            <a:r>
              <a:rPr lang="en-US" dirty="0" smtClean="0"/>
              <a:t>Firefox </a:t>
            </a:r>
            <a:r>
              <a:rPr lang="en-US" dirty="0" err="1" smtClean="0"/>
              <a:t>shader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Firefox canvas inspector</a:t>
            </a:r>
          </a:p>
          <a:p>
            <a:r>
              <a:rPr lang="en-US" dirty="0" smtClean="0"/>
              <a:t>Web Tracing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sz="2000" dirty="0">
                <a:solidFill>
                  <a:srgbClr val="FFC000"/>
                </a:solidFill>
              </a:rPr>
              <a:t>Garbage collector</a:t>
            </a:r>
            <a:r>
              <a:rPr lang="en-US" sz="2000" dirty="0"/>
              <a:t> (browser CPU overhead)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Shader</a:t>
            </a:r>
            <a:r>
              <a:rPr lang="en-US" sz="2000" dirty="0">
                <a:solidFill>
                  <a:srgbClr val="FFC000"/>
                </a:solidFill>
              </a:rPr>
              <a:t> compile and link</a:t>
            </a:r>
            <a:r>
              <a:rPr lang="en-US" sz="2000" dirty="0"/>
              <a:t> (driver CPU overhead): </a:t>
            </a:r>
            <a:r>
              <a:rPr lang="en-US" sz="2000" dirty="0" err="1"/>
              <a:t>compileShader</a:t>
            </a:r>
            <a:r>
              <a:rPr lang="en-US" sz="2000" dirty="0"/>
              <a:t>, </a:t>
            </a:r>
            <a:r>
              <a:rPr lang="en-US" sz="2000" dirty="0" err="1"/>
              <a:t>linkProgram</a:t>
            </a:r>
            <a:r>
              <a:rPr lang="en-US" sz="2000" dirty="0"/>
              <a:t>, </a:t>
            </a:r>
            <a:r>
              <a:rPr lang="en-US" sz="2000" dirty="0" err="1"/>
              <a:t>getProgramParameter</a:t>
            </a:r>
            <a:r>
              <a:rPr lang="en-US" sz="2000" dirty="0"/>
              <a:t>, and friends. When is the performance hit</a:t>
            </a:r>
            <a:r>
              <a:rPr lang="en-US" sz="2000" dirty="0" smtClean="0"/>
              <a:t>?</a:t>
            </a:r>
          </a:p>
          <a:p>
            <a:pPr lvl="1"/>
            <a:r>
              <a:rPr lang="en-US" sz="1600" dirty="0"/>
              <a:t>Demo: </a:t>
            </a:r>
            <a:r>
              <a:rPr lang="en-US" sz="1600" dirty="0">
                <a:hlinkClick r:id="rId3"/>
              </a:rPr>
              <a:t>http://toji.github.io/shader-perf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r>
              <a:rPr lang="en-US" sz="2000" dirty="0">
                <a:solidFill>
                  <a:srgbClr val="FFC000"/>
                </a:solidFill>
              </a:rPr>
              <a:t>Texture/buffer upload</a:t>
            </a:r>
            <a:r>
              <a:rPr lang="en-US" sz="2000" dirty="0"/>
              <a:t> (driver CPU overhead): texImage2D, texSubImage2D, </a:t>
            </a:r>
            <a:r>
              <a:rPr lang="en-US" sz="2000" dirty="0" err="1"/>
              <a:t>bufferData</a:t>
            </a:r>
            <a:r>
              <a:rPr lang="en-US" sz="2000" dirty="0"/>
              <a:t>, </a:t>
            </a:r>
            <a:r>
              <a:rPr lang="en-US" sz="2000" dirty="0" err="1"/>
              <a:t>bufferSubData</a:t>
            </a:r>
            <a:r>
              <a:rPr lang="en-US" sz="2000" dirty="0"/>
              <a:t>, and friends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readPixels</a:t>
            </a:r>
            <a:r>
              <a:rPr lang="en-US" sz="2000" dirty="0"/>
              <a:t> (stall CPU and starve GPU)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getParameter</a:t>
            </a:r>
            <a:r>
              <a:rPr lang="en-US" sz="2000" dirty="0"/>
              <a:t> and other get* functions (stall CPU for inter-process communication)</a:t>
            </a:r>
          </a:p>
          <a:p>
            <a:r>
              <a:rPr lang="en-US" sz="2000" dirty="0" err="1" smtClean="0">
                <a:solidFill>
                  <a:srgbClr val="FFC000"/>
                </a:solidFill>
              </a:rPr>
              <a:t>drawElements</a:t>
            </a:r>
            <a:r>
              <a:rPr lang="en-US" sz="2000" dirty="0" smtClean="0"/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drawArrays</a:t>
            </a:r>
            <a:r>
              <a:rPr lang="en-US" sz="2000" dirty="0" smtClean="0"/>
              <a:t> - lack of </a:t>
            </a:r>
            <a:r>
              <a:rPr lang="en-US" sz="2000" dirty="0"/>
              <a:t>view frustum </a:t>
            </a:r>
            <a:r>
              <a:rPr lang="en-US" sz="2000" dirty="0" smtClean="0"/>
              <a:t>culling</a:t>
            </a:r>
            <a:r>
              <a:rPr lang="en-US" sz="2000" dirty="0"/>
              <a:t> </a:t>
            </a:r>
            <a:r>
              <a:rPr lang="en-US" sz="2000" dirty="0" smtClean="0"/>
              <a:t>and batching, </a:t>
            </a:r>
            <a:r>
              <a:rPr lang="en-US" sz="2000" dirty="0"/>
              <a:t>i.e., </a:t>
            </a:r>
            <a:r>
              <a:rPr lang="en-US" sz="2000" dirty="0" smtClean="0"/>
              <a:t>doing </a:t>
            </a:r>
            <a:r>
              <a:rPr lang="en-US" sz="2000" dirty="0"/>
              <a:t>a lot of calls to </a:t>
            </a:r>
            <a:r>
              <a:rPr lang="en-US" sz="2000" dirty="0" smtClean="0"/>
              <a:t>draw meshes that are not visible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uniform*</a:t>
            </a:r>
            <a:r>
              <a:rPr lang="en-US" sz="2000" dirty="0" smtClean="0"/>
              <a:t> - lack of batching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 descr="tr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05800" cy="22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ealtimerendering.com/blog/wp-content/uploads/2013/11/g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48600" cy="12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k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36658"/>
            <a:ext cx="7886700" cy="11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22203</TotalTime>
  <Words>3009</Words>
  <Application>Microsoft Macintosh PowerPoint</Application>
  <PresentationFormat>On-screen Show (4:3)</PresentationFormat>
  <Paragraphs>796</Paragraphs>
  <Slides>74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Black</vt:lpstr>
      <vt:lpstr>Courier New</vt:lpstr>
      <vt:lpstr>Times New Roman</vt:lpstr>
      <vt:lpstr>Wingdings</vt:lpstr>
      <vt:lpstr>Pixel</vt:lpstr>
      <vt:lpstr>OpenGL and WebGL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 1.0</vt:lpstr>
      <vt:lpstr>WebGL</vt:lpstr>
      <vt:lpstr>WebGL</vt:lpstr>
      <vt:lpstr>WebGL</vt:lpstr>
      <vt:lpstr>WebGL</vt:lpstr>
      <vt:lpstr>WebGL Performance</vt:lpstr>
      <vt:lpstr>WebGL Performance</vt:lpstr>
      <vt:lpstr>WebGL Performance (out dated)</vt:lpstr>
      <vt:lpstr>WebGL and other APIs</vt:lpstr>
      <vt:lpstr>HTML5 on Mobile</vt:lpstr>
      <vt:lpstr>ANGLE</vt:lpstr>
      <vt:lpstr>Tools Demos</vt:lpstr>
      <vt:lpstr>Performance Bottlenecks</vt:lpstr>
      <vt:lpstr>Performance Bottleneck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498</cp:revision>
  <cp:lastPrinted>2012-11-26T17:49:29Z</cp:lastPrinted>
  <dcterms:created xsi:type="dcterms:W3CDTF">2011-01-14T02:17:40Z</dcterms:created>
  <dcterms:modified xsi:type="dcterms:W3CDTF">2016-10-31T21:26:34Z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