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2"/>
  </p:notesMasterIdLst>
  <p:handoutMasterIdLst>
    <p:handoutMasterId r:id="rId103"/>
  </p:handoutMasterIdLst>
  <p:sldIdLst>
    <p:sldId id="379" r:id="rId2"/>
    <p:sldId id="366" r:id="rId3"/>
    <p:sldId id="258" r:id="rId4"/>
    <p:sldId id="312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85" r:id="rId17"/>
    <p:sldId id="286" r:id="rId18"/>
    <p:sldId id="316" r:id="rId19"/>
    <p:sldId id="271" r:id="rId20"/>
    <p:sldId id="272" r:id="rId21"/>
    <p:sldId id="273" r:id="rId22"/>
    <p:sldId id="274" r:id="rId23"/>
    <p:sldId id="275" r:id="rId24"/>
    <p:sldId id="276" r:id="rId25"/>
    <p:sldId id="290" r:id="rId26"/>
    <p:sldId id="277" r:id="rId27"/>
    <p:sldId id="287" r:id="rId28"/>
    <p:sldId id="288" r:id="rId29"/>
    <p:sldId id="289" r:id="rId30"/>
    <p:sldId id="279" r:id="rId31"/>
    <p:sldId id="280" r:id="rId32"/>
    <p:sldId id="293" r:id="rId33"/>
    <p:sldId id="313" r:id="rId34"/>
    <p:sldId id="295" r:id="rId35"/>
    <p:sldId id="296" r:id="rId36"/>
    <p:sldId id="297" r:id="rId37"/>
    <p:sldId id="298" r:id="rId38"/>
    <p:sldId id="299" r:id="rId39"/>
    <p:sldId id="314" r:id="rId40"/>
    <p:sldId id="315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23" r:id="rId54"/>
    <p:sldId id="324" r:id="rId55"/>
    <p:sldId id="325" r:id="rId56"/>
    <p:sldId id="326" r:id="rId57"/>
    <p:sldId id="327" r:id="rId58"/>
    <p:sldId id="329" r:id="rId59"/>
    <p:sldId id="330" r:id="rId60"/>
    <p:sldId id="331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32" r:id="rId73"/>
    <p:sldId id="333" r:id="rId74"/>
    <p:sldId id="334" r:id="rId75"/>
    <p:sldId id="335" r:id="rId76"/>
    <p:sldId id="336" r:id="rId77"/>
    <p:sldId id="337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78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80" r:id="rId98"/>
    <p:sldId id="381" r:id="rId99"/>
    <p:sldId id="382" r:id="rId100"/>
    <p:sldId id="383" r:id="rId10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E7F4BE"/>
    <a:srgbClr val="FF9933"/>
    <a:srgbClr val="FFFF99"/>
    <a:srgbClr val="D9D9D9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8" autoAdjust="0"/>
  </p:normalViewPr>
  <p:slideViewPr>
    <p:cSldViewPr>
      <p:cViewPr varScale="1">
        <p:scale>
          <a:sx n="137" d="100"/>
          <a:sy n="137" d="100"/>
        </p:scale>
        <p:origin x="24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C50BF93E-AF5C-4BFC-8393-1BA2E7E06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3DFDA4AD-0DEE-4EE8-99CD-4A81A1771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37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Because each thread executes the same instruction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EC594A-6985-4065-872C-B1F995C2B866}" type="slidenum">
              <a:rPr lang="en-US" smtClean="0"/>
              <a:pPr eaLnBrk="1" hangingPunct="1"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299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Divided into banks to achieve high bandwidth</a:t>
            </a:r>
          </a:p>
          <a:p>
            <a:endParaRPr lang="en-US" dirty="0" smtClean="0"/>
          </a:p>
          <a:p>
            <a:r>
              <a:rPr lang="en-US" dirty="0" smtClean="0"/>
              <a:t>G80 – 2 cycles to shared memory.  1 cycle to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FDA4AD-0DEE-4EE8-99CD-4A81A177149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EDD0B-99CA-4BA6-9179-300A9088F9BD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424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16 threads in a half-warp</a:t>
            </a:r>
          </a:p>
          <a:p>
            <a:pPr marL="181240" indent="-181240">
              <a:buFont typeface="Arial" charset="0"/>
              <a:buChar char="•"/>
            </a:pPr>
            <a:r>
              <a:rPr lang="en-US" dirty="0" smtClean="0"/>
              <a:t>Bank conflicts only occur within a half warp for G80, but within a full warp for Fermi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5CDDB-9B26-40C7-B10E-CA277C2F315C}" type="slidenum">
              <a:rPr lang="en-US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0371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Neither of these have bank conflicts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28072-BDAA-4ED3-A340-8052B4152E8F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76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Left:  2-degree bank conflict</a:t>
            </a:r>
          </a:p>
          <a:p>
            <a:r>
              <a:rPr lang="en-US" dirty="0" smtClean="0"/>
              <a:t>Right:  8-degree bank conflict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00867-A167-4B28-9420-F6B307E8579D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697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7DB23-E299-4620-9540-82EF3DA184FB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514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D714E-1291-457A-AFBE-B1B90718F194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16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Cost: maximum number of simultaneous accesses to a single bank.</a:t>
            </a:r>
          </a:p>
          <a:p>
            <a:endParaRPr lang="en-US" dirty="0" smtClean="0"/>
          </a:p>
          <a:p>
            <a:r>
              <a:rPr lang="en-US" dirty="0" smtClean="0"/>
              <a:t>A degree-n bank conflict requires n times as many cycles to process as an access with no conflict.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BC3BB-AB31-4B34-9FD3-3E5120066E99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57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1300" dirty="0">
                <a:latin typeface="+mn-lt"/>
              </a:rPr>
              <a:t>In this case, threads </a:t>
            </a:r>
            <a:r>
              <a:rPr lang="en-US" sz="1300" b="1" dirty="0" err="1">
                <a:latin typeface="+mn-lt"/>
              </a:rPr>
              <a:t>tid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and </a:t>
            </a:r>
            <a:r>
              <a:rPr lang="en-US" sz="1300" b="1" dirty="0" err="1">
                <a:latin typeface="+mn-lt"/>
              </a:rPr>
              <a:t>tid+n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access the same bank whenever </a:t>
            </a:r>
            <a:r>
              <a:rPr lang="en-US" sz="1300" b="1" dirty="0">
                <a:latin typeface="+mn-lt"/>
              </a:rPr>
              <a:t>s*n </a:t>
            </a:r>
            <a:r>
              <a:rPr lang="en-US" sz="1300" dirty="0">
                <a:latin typeface="+mn-lt"/>
              </a:rPr>
              <a:t>is a multiple of the number of banks (i.e. 32) or, equivalently, whenever </a:t>
            </a:r>
            <a:r>
              <a:rPr lang="en-US" sz="1300" b="1" dirty="0">
                <a:latin typeface="+mn-lt"/>
              </a:rPr>
              <a:t>n </a:t>
            </a:r>
            <a:r>
              <a:rPr lang="en-US" sz="1300" dirty="0">
                <a:latin typeface="+mn-lt"/>
              </a:rPr>
              <a:t>is a multiple of </a:t>
            </a:r>
            <a:r>
              <a:rPr lang="en-US" sz="1300" b="1" dirty="0">
                <a:latin typeface="+mn-lt"/>
              </a:rPr>
              <a:t>32/d </a:t>
            </a:r>
            <a:r>
              <a:rPr lang="en-US" sz="1300" dirty="0">
                <a:latin typeface="+mn-lt"/>
              </a:rPr>
              <a:t>where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the greatest common divisor of 32 and </a:t>
            </a:r>
            <a:r>
              <a:rPr lang="en-US" sz="1300" b="1" dirty="0">
                <a:latin typeface="+mn-lt"/>
              </a:rPr>
              <a:t>s</a:t>
            </a:r>
            <a:r>
              <a:rPr lang="en-US" sz="1300" dirty="0">
                <a:latin typeface="+mn-lt"/>
              </a:rPr>
              <a:t>. As a consequence, there will be no bank conflict only if the warp size (i.e. 32) is less than or equal to </a:t>
            </a:r>
            <a:r>
              <a:rPr lang="en-US" sz="1300" b="1" dirty="0">
                <a:latin typeface="+mn-lt"/>
              </a:rPr>
              <a:t>32/d</a:t>
            </a:r>
            <a:r>
              <a:rPr lang="en-US" sz="1300" dirty="0">
                <a:latin typeface="+mn-lt"/>
              </a:rPr>
              <a:t>., that is only if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equal to 1, i.e. </a:t>
            </a:r>
            <a:r>
              <a:rPr lang="en-US" sz="1300" b="1" dirty="0">
                <a:latin typeface="+mn-lt"/>
              </a:rPr>
              <a:t>s </a:t>
            </a:r>
            <a:r>
              <a:rPr lang="en-US" sz="1300" dirty="0">
                <a:latin typeface="+mn-lt"/>
              </a:rPr>
              <a:t>is odd. “ – CUDA Programming Guide</a:t>
            </a: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68BF-077C-4078-9D34-2181736F0FC1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572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514799-7E73-4688-BC5F-2EB92A97948D}" type="slidenum">
              <a:rPr lang="en-US" smtClean="0"/>
              <a:pPr eaLnBrk="1" hangingPunct="1"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1331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s shares no common factors with the number of banks. s must be odd.</a:t>
            </a:r>
          </a:p>
          <a:p>
            <a:r>
              <a:rPr lang="en-US" dirty="0" smtClean="0"/>
              <a:t>Another simple fix: </a:t>
            </a:r>
            <a:r>
              <a:rPr lang="en-US" sz="1300" dirty="0">
                <a:latin typeface="+mn-lt"/>
              </a:rPr>
              <a:t>__shared__ float tile[TILE_DIM][TILE_DIM+1]; // pad with one extra column </a:t>
            </a:r>
            <a:r>
              <a:rPr lang="en-US" sz="1300" dirty="0">
                <a:latin typeface="+mn-lt"/>
                <a:sym typeface="Wingdings" pitchFamily="2" charset="2"/>
              </a:rPr>
              <a:t> optimizing matrix transpose with CUDA 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36F84-0996-4555-8B33-D706F8D0EFDD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860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Change all shared memory reads to the same value:  broadcast.</a:t>
            </a:r>
          </a:p>
          <a:p>
            <a:r>
              <a:rPr lang="en-US" dirty="0" smtClean="0"/>
              <a:t>   change shared memory reads to </a:t>
            </a:r>
            <a:r>
              <a:rPr lang="en-US" dirty="0" err="1" smtClean="0"/>
              <a:t>threadIdx.x</a:t>
            </a:r>
            <a:r>
              <a:rPr lang="en-US" dirty="0" smtClean="0"/>
              <a:t>:  no conflicts.</a:t>
            </a:r>
          </a:p>
          <a:p>
            <a:r>
              <a:rPr lang="en-US" dirty="0" smtClean="0"/>
              <a:t>* Only one thread per half-warp performs a write and which thread performs the final write is undefined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37CC-2F7D-4825-AD5D-6C0B710B991F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4190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If adding registers can be used to hide global memory access by sticking enough non-dependent multiple/adds between the memory read and its use, it can actually improve performance.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211538-6042-4B96-8E70-7C4711E2E060}" type="slidenum">
              <a:rPr lang="en-US" smtClean="0"/>
              <a:pPr eaLnBrk="1" hangingPunct="1">
                <a:defRPr/>
              </a:pPr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8429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032B04-86B5-4766-B32C-97B697912E4A}" type="slidenum">
              <a:rPr lang="en-US" smtClean="0"/>
              <a:pPr eaLnBrk="1" hangingPunct="1">
                <a:defRPr/>
              </a:pPr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628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Compared to not prefetching, this requires two extra registers per thread.</a:t>
            </a:r>
          </a:p>
          <a:p>
            <a:endParaRPr lang="en-US" smtClean="0"/>
          </a:p>
          <a:p>
            <a:r>
              <a:rPr lang="en-US" smtClean="0"/>
              <a:t>For the final iteration, the next tile does not need to be loaded.</a:t>
            </a:r>
          </a:p>
          <a:p>
            <a:endParaRPr lang="en-US" smtClean="0"/>
          </a:p>
          <a:p>
            <a:r>
              <a:rPr lang="en-US" smtClean="0"/>
              <a:t>Our book says data prefetching also requires twice the amount of shared memory in this case, but I don’t think that is true (last paragraph of Section 6.4 on Page 115).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2B79D-B1D5-4AED-9168-E75D512AE91E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2849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B567AC-EE71-A549-8F5E-6250803F13AA}" type="slidenum">
              <a:rPr lang="en-US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1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97A729-8FBB-8841-BEAB-7575F88C9D32}" type="slidenum">
              <a:rPr lang="en-US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BCAF09-BF6B-4783-A09C-91903C286D83}" type="slidenum">
              <a:rPr lang="en-US" smtClean="0"/>
              <a:pPr eaLnBrk="1" hangingPunct="1"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2160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44402-781E-8742-864D-2C6C278D6F30}" type="slidenum">
              <a:rPr lang="en-US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warp 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3F3AFE6-0F16-4268-B1EF-37575035CAC5}" type="slidenum">
              <a:rPr lang="en-US" smtClean="0"/>
              <a:pPr eaLnBrk="1" hangingPunct="1"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309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No, but this “if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(</a:t>
            </a:r>
            <a:r>
              <a:rPr lang="en-US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threadIdx</a:t>
            </a:r>
            <a:r>
              <a:rPr lang="en-US" kern="0" dirty="0" err="1" smtClean="0">
                <a:solidFill>
                  <a:schemeClr val="tx2"/>
                </a:solidFill>
                <a:latin typeface="Courier New" charset="0"/>
              </a:rPr>
              <a:t>.x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&gt; </a:t>
            </a:r>
            <a:r>
              <a:rPr lang="en-US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warpSize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)” would diverge in Warp 1.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When branch granularity is a whole multiple of warp size; all threads in any given warp follow the same path.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909655B-ACBA-43D5-A175-6BB746FB5CAD}" type="slidenum">
              <a:rPr lang="en-US" smtClean="0"/>
              <a:pPr eaLnBrk="1" hangingPunct="1"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101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A670D1-96D6-4CE7-9C70-1E4597830022}" type="slidenum">
              <a:rPr lang="en-US" smtClean="0"/>
              <a:pPr eaLnBrk="1" hangingPunct="1"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871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915C25-EDE6-453B-9DF3-DB35AF6830B5}" type="slidenum">
              <a:rPr lang="en-US" smtClean="0"/>
              <a:pPr eaLnBrk="1" hangingPunct="1"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00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2C692B-4553-470F-9BB8-678B9EA256D5}" type="slidenum">
              <a:rPr lang="en-US" smtClean="0"/>
              <a:pPr eaLnBrk="1" hangingPunct="1"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954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F80C63F-4E14-4FED-9B18-2BE2F1C32BEC}" type="slidenum">
              <a:rPr lang="en-US" smtClean="0"/>
              <a:pPr eaLnBrk="1" hangingPunct="1"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15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B058-F5F7-4817-AC95-282625779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CCCC-4DE5-405B-B2DD-2F60F7BAD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1FB46-E19D-4BCF-A312-F64011BB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D165-5037-4BC5-A21B-94A5EEA23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EA03-D704-4715-B578-52ABB110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8EA7-62D1-4639-B3DB-CFD0176EA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2CA0D-C23C-41DD-9757-CD74036D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F705-2117-4028-B9F2-E39DC0D9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456B-346E-4DFB-9B25-591E3EA5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2ED4-63AB-4FDA-8171-3B5A5AFA3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152B-AF23-4FAC-AFD6-EE4C7AAE3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4346BFF7-FF08-4F83-A799-4900598A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ampat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content/PDF/fermi_white_papers/NVIDIA_Fermi_Compute_Architecture_Whitepaper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Performance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</a:t>
            </a:r>
            <a:r>
              <a:rPr lang="en-US" smtClean="0"/>
              <a:t>Fall 2016</a:t>
            </a:r>
            <a:endParaRPr lang="en-US" dirty="0" smtClean="0"/>
          </a:p>
        </p:txBody>
      </p:sp>
      <p:pic>
        <p:nvPicPr>
          <p:cNvPr id="6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533400" y="609600"/>
            <a:ext cx="67818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486400" y="3581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Computing the sum for the elements in shared memory</a:t>
            </a:r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H="1" flipV="1">
            <a:off x="7086600" y="1676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  <a:p>
            <a:pPr lvl="1"/>
            <a:r>
              <a:rPr lang="en-US">
                <a:latin typeface="Arial" charset="0"/>
              </a:rPr>
              <a:t>Compute both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 elements in the same thread</a:t>
            </a:r>
          </a:p>
          <a:p>
            <a:pPr lvl="2"/>
            <a:r>
              <a:rPr lang="en-US">
                <a:latin typeface="Arial" charset="0"/>
              </a:rPr>
              <a:t>Reduces global memory access by ¼</a:t>
            </a:r>
          </a:p>
          <a:p>
            <a:pPr lvl="2"/>
            <a:r>
              <a:rPr lang="en-US">
                <a:latin typeface="Arial" charset="0"/>
              </a:rPr>
              <a:t>Increases number of independent instructions</a:t>
            </a:r>
          </a:p>
          <a:p>
            <a:pPr lvl="3"/>
            <a:r>
              <a:rPr lang="en-US">
                <a:latin typeface="Arial" charset="0"/>
              </a:rPr>
              <a:t>What is the benefit?</a:t>
            </a:r>
          </a:p>
          <a:p>
            <a:pPr lvl="2"/>
            <a:r>
              <a:rPr lang="en-US">
                <a:latin typeface="Arial" charset="0"/>
              </a:rPr>
              <a:t>New kernel uses more registers and shared memory</a:t>
            </a:r>
          </a:p>
          <a:p>
            <a:pPr lvl="3"/>
            <a:r>
              <a:rPr lang="en-US">
                <a:latin typeface="Arial" charset="0"/>
              </a:rPr>
              <a:t>What does that imply?</a:t>
            </a:r>
            <a:r>
              <a:rPr lang="en-US">
                <a:latin typeface="Cordia New" charset="0"/>
                <a:cs typeface="Cordia New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285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3400" y="2133600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39000" y="2706688"/>
            <a:ext cx="1752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1, 2, 4, …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6934200" y="30876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9" name="Group 59"/>
          <p:cNvGrpSpPr>
            <a:grpSpLocks/>
          </p:cNvGrpSpPr>
          <p:nvPr/>
        </p:nvGrpSpPr>
        <p:grpSpPr bwMode="auto">
          <a:xfrm>
            <a:off x="6934200" y="3733800"/>
            <a:ext cx="2133600" cy="1198563"/>
            <a:chOff x="1998663" y="2895600"/>
            <a:chExt cx="5140643" cy="2889310"/>
          </a:xfrm>
        </p:grpSpPr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9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52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3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4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5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7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2" idx="2"/>
              <a:endCxn id="13333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9" name="AutoShape 74"/>
            <p:cNvCxnSpPr>
              <a:cxnSpLocks noChangeShapeType="1"/>
              <a:stCxn id="13327" idx="2"/>
              <a:endCxn id="13334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0" name="AutoShape 40"/>
            <p:cNvCxnSpPr>
              <a:cxnSpLocks noChangeShapeType="1"/>
              <a:stCxn id="13328" idx="2"/>
              <a:endCxn id="13336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1" idx="2"/>
              <a:endCxn id="13336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3" name="AutoShape 74"/>
            <p:cNvCxnSpPr>
              <a:cxnSpLocks noChangeShapeType="1"/>
              <a:stCxn id="13334" idx="2"/>
              <a:endCxn id="13341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4" name="AutoShape 74"/>
            <p:cNvCxnSpPr>
              <a:cxnSpLocks noChangeShapeType="1"/>
              <a:stCxn id="13341" idx="2"/>
              <a:endCxn id="13344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5" name="AutoShape 40"/>
            <p:cNvCxnSpPr>
              <a:cxnSpLocks noChangeShapeType="1"/>
              <a:stCxn id="13336" idx="2"/>
              <a:endCxn id="13344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990600" y="41910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Why?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 flipV="1">
            <a:off x="4495800" y="4419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90600" y="4724400"/>
            <a:ext cx="59436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810000" y="3621088"/>
            <a:ext cx="5181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Compute sum in same shared memory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As stride increases, what do more threads do?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6400800" y="42672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7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6388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9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1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3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5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7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40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640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0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0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640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0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640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1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1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641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641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1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642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642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6433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4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5" name="AutoShape 44"/>
          <p:cNvCxnSpPr>
            <a:cxnSpLocks noChangeShapeType="1"/>
            <a:stCxn id="16406" idx="2"/>
            <a:endCxn id="16414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6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7" name="AutoShape 74"/>
          <p:cNvCxnSpPr>
            <a:cxnSpLocks noChangeShapeType="1"/>
            <a:stCxn id="16402" idx="2"/>
            <a:endCxn id="16409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8" name="AutoShape 74"/>
          <p:cNvCxnSpPr>
            <a:cxnSpLocks noChangeShapeType="1"/>
            <a:stCxn id="16405" idx="2"/>
            <a:endCxn id="16412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39" name="AutoShape 74"/>
          <p:cNvCxnSpPr>
            <a:cxnSpLocks noChangeShapeType="1"/>
            <a:stCxn id="16403" idx="2"/>
            <a:endCxn id="16414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0" name="AutoShape 74"/>
          <p:cNvCxnSpPr>
            <a:cxnSpLocks noChangeShapeType="1"/>
            <a:stCxn id="16408" idx="2"/>
            <a:endCxn id="16415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1" name="AutoShape 40"/>
          <p:cNvCxnSpPr>
            <a:cxnSpLocks noChangeShapeType="1"/>
            <a:stCxn id="16409" idx="2"/>
            <a:endCxn id="16417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2" name="AutoShape 74"/>
          <p:cNvCxnSpPr>
            <a:cxnSpLocks noChangeShapeType="1"/>
            <a:stCxn id="16412" idx="2"/>
            <a:endCxn id="16417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3" name="AutoShape 40"/>
          <p:cNvCxnSpPr>
            <a:cxnSpLocks noChangeShapeType="1"/>
            <a:stCxn id="16414" idx="2"/>
            <a:endCxn id="16422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4" name="AutoShape 74"/>
          <p:cNvCxnSpPr>
            <a:cxnSpLocks noChangeShapeType="1"/>
            <a:stCxn id="16415" idx="2"/>
            <a:endCxn id="16422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5" name="AutoShape 74"/>
          <p:cNvCxnSpPr>
            <a:cxnSpLocks noChangeShapeType="1"/>
            <a:stCxn id="16422" idx="2"/>
            <a:endCxn id="16425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46" name="AutoShape 40"/>
          <p:cNvCxnSpPr>
            <a:cxnSpLocks noChangeShapeType="1"/>
            <a:stCxn id="16417" idx="2"/>
            <a:endCxn id="1642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47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6448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1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3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5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7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9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1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742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2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2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743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743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3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743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3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3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743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744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4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744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745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7457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8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59" name="AutoShape 44"/>
          <p:cNvCxnSpPr>
            <a:cxnSpLocks noChangeShapeType="1"/>
            <a:stCxn id="17430" idx="2"/>
            <a:endCxn id="17438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0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1" name="AutoShape 74"/>
          <p:cNvCxnSpPr>
            <a:cxnSpLocks noChangeShapeType="1"/>
            <a:stCxn id="17426" idx="2"/>
            <a:endCxn id="17433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2" name="AutoShape 74"/>
          <p:cNvCxnSpPr>
            <a:cxnSpLocks noChangeShapeType="1"/>
            <a:stCxn id="17429" idx="2"/>
            <a:endCxn id="17436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3" name="AutoShape 74"/>
          <p:cNvCxnSpPr>
            <a:cxnSpLocks noChangeShapeType="1"/>
            <a:stCxn id="17427" idx="2"/>
            <a:endCxn id="17438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4" name="AutoShape 74"/>
          <p:cNvCxnSpPr>
            <a:cxnSpLocks noChangeShapeType="1"/>
            <a:stCxn id="17432" idx="2"/>
            <a:endCxn id="17439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5" name="AutoShape 40"/>
          <p:cNvCxnSpPr>
            <a:cxnSpLocks noChangeShapeType="1"/>
            <a:stCxn id="17433" idx="2"/>
            <a:endCxn id="17441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6" name="AutoShape 74"/>
          <p:cNvCxnSpPr>
            <a:cxnSpLocks noChangeShapeType="1"/>
            <a:stCxn id="17436" idx="2"/>
            <a:endCxn id="17441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7" name="AutoShape 40"/>
          <p:cNvCxnSpPr>
            <a:cxnSpLocks noChangeShapeType="1"/>
            <a:stCxn id="17438" idx="2"/>
            <a:endCxn id="17446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8" name="AutoShape 74"/>
          <p:cNvCxnSpPr>
            <a:cxnSpLocks noChangeShapeType="1"/>
            <a:stCxn id="17439" idx="2"/>
            <a:endCxn id="17446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69" name="AutoShape 74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70" name="AutoShape 40"/>
          <p:cNvCxnSpPr>
            <a:cxnSpLocks noChangeShapeType="1"/>
            <a:stCxn id="17441" idx="2"/>
            <a:endCxn id="1744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71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7472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747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1, 3, 5,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5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7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9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1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3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5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845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5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845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5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845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5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6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846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846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6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847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847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8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8481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2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3" name="AutoShape 44"/>
          <p:cNvCxnSpPr>
            <a:cxnSpLocks noChangeShapeType="1"/>
            <a:stCxn id="18454" idx="2"/>
            <a:endCxn id="18462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4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5" name="AutoShape 74"/>
          <p:cNvCxnSpPr>
            <a:cxnSpLocks noChangeShapeType="1"/>
            <a:stCxn id="18450" idx="2"/>
            <a:endCxn id="18457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6" name="AutoShape 74"/>
          <p:cNvCxnSpPr>
            <a:cxnSpLocks noChangeShapeType="1"/>
            <a:stCxn id="18453" idx="2"/>
            <a:endCxn id="18460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7" name="AutoShape 74"/>
          <p:cNvCxnSpPr>
            <a:cxnSpLocks noChangeShapeType="1"/>
            <a:stCxn id="18451" idx="2"/>
            <a:endCxn id="18462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8" name="AutoShape 74"/>
          <p:cNvCxnSpPr>
            <a:cxnSpLocks noChangeShapeType="1"/>
            <a:stCxn id="18456" idx="2"/>
            <a:endCxn id="18463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9" name="AutoShape 40"/>
          <p:cNvCxnSpPr>
            <a:cxnSpLocks noChangeShapeType="1"/>
            <a:stCxn id="18457" idx="2"/>
            <a:endCxn id="18465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0" name="AutoShape 74"/>
          <p:cNvCxnSpPr>
            <a:cxnSpLocks noChangeShapeType="1"/>
            <a:stCxn id="18460" idx="2"/>
            <a:endCxn id="18465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1" name="AutoShape 40"/>
          <p:cNvCxnSpPr>
            <a:cxnSpLocks noChangeShapeType="1"/>
            <a:stCxn id="18462" idx="2"/>
            <a:endCxn id="18470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2" name="AutoShape 74"/>
          <p:cNvCxnSpPr>
            <a:cxnSpLocks noChangeShapeType="1"/>
            <a:stCxn id="18463" idx="2"/>
            <a:endCxn id="18470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3" name="AutoShape 74"/>
          <p:cNvCxnSpPr>
            <a:cxnSpLocks noChangeShapeType="1"/>
            <a:stCxn id="18470" idx="2"/>
            <a:endCxn id="18473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4" name="AutoShape 40"/>
          <p:cNvCxnSpPr>
            <a:cxnSpLocks noChangeShapeType="1"/>
            <a:stCxn id="18465" idx="2"/>
            <a:endCxn id="1847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5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8496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8497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6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59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1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3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5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7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9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947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947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7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7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947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947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947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8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948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8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8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948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948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9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949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949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9505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6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7" name="AutoShape 44"/>
          <p:cNvCxnSpPr>
            <a:cxnSpLocks noChangeShapeType="1"/>
            <a:stCxn id="19478" idx="2"/>
            <a:endCxn id="19486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8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9" name="AutoShape 74"/>
          <p:cNvCxnSpPr>
            <a:cxnSpLocks noChangeShapeType="1"/>
            <a:stCxn id="19474" idx="2"/>
            <a:endCxn id="19481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0" name="AutoShape 74"/>
          <p:cNvCxnSpPr>
            <a:cxnSpLocks noChangeShapeType="1"/>
            <a:stCxn id="19477" idx="2"/>
            <a:endCxn id="19484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1" name="AutoShape 74"/>
          <p:cNvCxnSpPr>
            <a:cxnSpLocks noChangeShapeType="1"/>
            <a:stCxn id="19475" idx="2"/>
            <a:endCxn id="19486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2" name="AutoShape 74"/>
          <p:cNvCxnSpPr>
            <a:cxnSpLocks noChangeShapeType="1"/>
            <a:stCxn id="19480" idx="2"/>
            <a:endCxn id="19487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3" name="AutoShape 40"/>
          <p:cNvCxnSpPr>
            <a:cxnSpLocks noChangeShapeType="1"/>
            <a:stCxn id="19481" idx="2"/>
            <a:endCxn id="19489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4" name="AutoShape 74"/>
          <p:cNvCxnSpPr>
            <a:cxnSpLocks noChangeShapeType="1"/>
            <a:stCxn id="19484" idx="2"/>
            <a:endCxn id="19489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5" name="AutoShape 40"/>
          <p:cNvCxnSpPr>
            <a:cxnSpLocks noChangeShapeType="1"/>
            <a:stCxn id="19486" idx="2"/>
            <a:endCxn id="19494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6" name="AutoShape 74"/>
          <p:cNvCxnSpPr>
            <a:cxnSpLocks noChangeShapeType="1"/>
            <a:stCxn id="19487" idx="2"/>
            <a:endCxn id="19494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7" name="AutoShape 74"/>
          <p:cNvCxnSpPr>
            <a:cxnSpLocks noChangeShapeType="1"/>
            <a:stCxn id="19494" idx="2"/>
            <a:endCxn id="19497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8" name="AutoShape 40"/>
          <p:cNvCxnSpPr>
            <a:cxnSpLocks noChangeShapeType="1"/>
            <a:stCxn id="19489" idx="2"/>
            <a:endCxn id="1949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19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9520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952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4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3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5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7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9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1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3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0497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0498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499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0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0501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0502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0503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04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0505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506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7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8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9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0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0511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20512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3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14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5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6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7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8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20519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0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1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0522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3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4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5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6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7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8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0529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0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1" name="AutoShape 44"/>
          <p:cNvCxnSpPr>
            <a:cxnSpLocks noChangeShapeType="1"/>
            <a:stCxn id="20502" idx="2"/>
            <a:endCxn id="20510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2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3" name="AutoShape 74"/>
          <p:cNvCxnSpPr>
            <a:cxnSpLocks noChangeShapeType="1"/>
            <a:stCxn id="20498" idx="2"/>
            <a:endCxn id="20505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4" name="AutoShape 74"/>
          <p:cNvCxnSpPr>
            <a:cxnSpLocks noChangeShapeType="1"/>
            <a:stCxn id="20501" idx="2"/>
            <a:endCxn id="20508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5" name="AutoShape 74"/>
          <p:cNvCxnSpPr>
            <a:cxnSpLocks noChangeShapeType="1"/>
            <a:stCxn id="20499" idx="2"/>
            <a:endCxn id="20510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6" name="AutoShape 74"/>
          <p:cNvCxnSpPr>
            <a:cxnSpLocks noChangeShapeType="1"/>
            <a:stCxn id="20504" idx="2"/>
            <a:endCxn id="20511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7" name="AutoShape 40"/>
          <p:cNvCxnSpPr>
            <a:cxnSpLocks noChangeShapeType="1"/>
            <a:stCxn id="20505" idx="2"/>
            <a:endCxn id="20513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8" name="AutoShape 74"/>
          <p:cNvCxnSpPr>
            <a:cxnSpLocks noChangeShapeType="1"/>
            <a:stCxn id="20508" idx="2"/>
            <a:endCxn id="20513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9" name="AutoShape 40"/>
          <p:cNvCxnSpPr>
            <a:cxnSpLocks noChangeShapeType="1"/>
            <a:stCxn id="20510" idx="2"/>
            <a:endCxn id="20518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40" name="AutoShape 74"/>
          <p:cNvCxnSpPr>
            <a:cxnSpLocks noChangeShapeType="1"/>
            <a:stCxn id="20511" idx="2"/>
            <a:endCxn id="20518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41" name="AutoShape 74"/>
          <p:cNvCxnSpPr>
            <a:cxnSpLocks noChangeShapeType="1"/>
            <a:stCxn id="20518" idx="2"/>
            <a:endCxn id="20521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42" name="AutoShape 40"/>
          <p:cNvCxnSpPr>
            <a:cxnSpLocks noChangeShapeType="1"/>
            <a:stCxn id="20513" idx="2"/>
            <a:endCxn id="20521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43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0544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054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600" smtClean="0"/>
              <a:t>In general, number of required threads cuts in half after each pass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we </a:t>
            </a:r>
            <a:r>
              <a:rPr lang="en-US" i="1" smtClean="0">
                <a:solidFill>
                  <a:srgbClr val="FF0000"/>
                </a:solidFill>
              </a:rPr>
              <a:t>tweaked</a:t>
            </a:r>
            <a:r>
              <a:rPr lang="en-US" smtClean="0"/>
              <a:t> the implementation?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Some slides from </a:t>
            </a:r>
            <a:r>
              <a:rPr lang="en-US" dirty="0" smtClean="0">
                <a:hlinkClick r:id="rId3"/>
              </a:rPr>
              <a:t>Varun </a:t>
            </a:r>
            <a:r>
              <a:rPr lang="en-US" dirty="0" err="1" smtClean="0">
                <a:hlinkClick r:id="rId3"/>
              </a:rPr>
              <a:t>Sampath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357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2" name="AutoShape 74"/>
          <p:cNvCxnSpPr>
            <a:cxnSpLocks noChangeShapeType="1"/>
            <a:stCxn id="23560" idx="2"/>
            <a:endCxn id="23563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3" name="AutoShape 40"/>
          <p:cNvCxnSpPr>
            <a:cxnSpLocks noChangeShapeType="1"/>
            <a:stCxn id="23556" idx="2"/>
            <a:endCxn id="23564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58" idx="2"/>
            <a:endCxn id="23566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5" name="AutoShape 40"/>
          <p:cNvCxnSpPr>
            <a:cxnSpLocks noChangeShapeType="1"/>
            <a:stCxn id="23559" idx="2"/>
            <a:endCxn id="23567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6" name="AutoShape 74"/>
          <p:cNvCxnSpPr>
            <a:cxnSpLocks noChangeShapeType="1"/>
            <a:stCxn id="23557" idx="2"/>
            <a:endCxn id="23564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7" name="AutoShape 74"/>
          <p:cNvCxnSpPr>
            <a:cxnSpLocks noChangeShapeType="1"/>
            <a:stCxn id="23561" idx="2"/>
            <a:endCxn id="23566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8" name="AutoShape 74"/>
          <p:cNvCxnSpPr>
            <a:cxnSpLocks noChangeShapeType="1"/>
            <a:stCxn id="23562" idx="2"/>
            <a:endCxn id="23567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459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459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460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4" name="AutoShape 74"/>
          <p:cNvCxnSpPr>
            <a:cxnSpLocks noChangeShapeType="1"/>
            <a:stCxn id="24584" idx="2"/>
            <a:endCxn id="24587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5" name="AutoShape 40"/>
          <p:cNvCxnSpPr>
            <a:cxnSpLocks noChangeShapeType="1"/>
            <a:stCxn id="24580" idx="2"/>
            <a:endCxn id="24588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6" name="AutoShape 40"/>
          <p:cNvCxnSpPr>
            <a:cxnSpLocks noChangeShapeType="1"/>
            <a:stCxn id="24582" idx="2"/>
            <a:endCxn id="24590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7" name="AutoShape 40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8" name="AutoShape 40"/>
          <p:cNvCxnSpPr>
            <a:cxnSpLocks noChangeShapeType="1"/>
            <a:stCxn id="24587" idx="2"/>
            <a:endCxn id="24595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9" name="AutoShape 40"/>
          <p:cNvCxnSpPr>
            <a:cxnSpLocks noChangeShapeType="1"/>
            <a:stCxn id="24588" idx="2"/>
            <a:endCxn id="24596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0" name="AutoShape 74"/>
          <p:cNvCxnSpPr>
            <a:cxnSpLocks noChangeShapeType="1"/>
            <a:stCxn id="24581" idx="2"/>
            <a:endCxn id="24588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1" name="AutoShape 74"/>
          <p:cNvCxnSpPr>
            <a:cxnSpLocks noChangeShapeType="1"/>
            <a:stCxn id="24585" idx="2"/>
            <a:endCxn id="24590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2" name="AutoShape 74"/>
          <p:cNvCxnSpPr>
            <a:cxnSpLocks noChangeShapeType="1"/>
            <a:stCxn id="24586" idx="2"/>
            <a:endCxn id="24591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3" name="AutoShape 74"/>
          <p:cNvCxnSpPr>
            <a:cxnSpLocks noChangeShapeType="1"/>
            <a:stCxn id="24590" idx="2"/>
            <a:endCxn id="24595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4" name="AutoShape 74"/>
          <p:cNvCxnSpPr>
            <a:cxnSpLocks noChangeShapeType="1"/>
            <a:stCxn id="24591" idx="2"/>
            <a:endCxn id="24596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7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4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35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6" name="AutoShape 74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7" name="AutoShape 40"/>
          <p:cNvCxnSpPr>
            <a:cxnSpLocks noChangeShapeType="1"/>
            <a:stCxn id="25604" idx="2"/>
            <a:endCxn id="25612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8" name="AutoShape 40"/>
          <p:cNvCxnSpPr>
            <a:cxnSpLocks noChangeShapeType="1"/>
            <a:stCxn id="25606" idx="2"/>
            <a:endCxn id="25614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9" name="AutoShape 40"/>
          <p:cNvCxnSpPr>
            <a:cxnSpLocks noChangeShapeType="1"/>
            <a:stCxn id="25607" idx="2"/>
            <a:endCxn id="25615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0" name="AutoShape 40"/>
          <p:cNvCxnSpPr>
            <a:cxnSpLocks noChangeShapeType="1"/>
            <a:stCxn id="25611" idx="2"/>
            <a:endCxn id="25619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1" name="AutoShape 40"/>
          <p:cNvCxnSpPr>
            <a:cxnSpLocks noChangeShapeType="1"/>
            <a:stCxn id="25612" idx="2"/>
            <a:endCxn id="25620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2" name="AutoShape 40"/>
          <p:cNvCxnSpPr>
            <a:cxnSpLocks noChangeShapeType="1"/>
            <a:stCxn id="25619" idx="2"/>
            <a:endCxn id="25627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3" name="AutoShape 74"/>
          <p:cNvCxnSpPr>
            <a:cxnSpLocks noChangeShapeType="1"/>
            <a:stCxn id="25605" idx="2"/>
            <a:endCxn id="25612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4" name="AutoShape 74"/>
          <p:cNvCxnSpPr>
            <a:cxnSpLocks noChangeShapeType="1"/>
            <a:stCxn id="25609" idx="2"/>
            <a:endCxn id="25614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5" name="AutoShape 74"/>
          <p:cNvCxnSpPr>
            <a:cxnSpLocks noChangeShapeType="1"/>
            <a:stCxn id="25610" idx="2"/>
            <a:endCxn id="25615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6" name="AutoShape 74"/>
          <p:cNvCxnSpPr>
            <a:cxnSpLocks noChangeShapeType="1"/>
            <a:stCxn id="25614" idx="2"/>
            <a:endCxn id="25619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7" name="AutoShape 74"/>
          <p:cNvCxnSpPr>
            <a:cxnSpLocks noChangeShapeType="1"/>
            <a:stCxn id="25615" idx="2"/>
            <a:endCxn id="25620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48" name="AutoShape 74"/>
          <p:cNvCxnSpPr>
            <a:cxnSpLocks noChangeShapeType="1"/>
            <a:stCxn id="25620" idx="2"/>
            <a:endCxn id="25627" idx="0"/>
          </p:cNvCxnSpPr>
          <p:nvPr/>
        </p:nvCxnSpPr>
        <p:spPr bwMode="auto">
          <a:xfrm rot="5400000">
            <a:off x="2357438" y="4833937"/>
            <a:ext cx="43815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447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91200" y="3886200"/>
            <a:ext cx="2133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 …, 4, 2, 1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 flipV="1">
            <a:off x="6858000" y="3505200"/>
            <a:ext cx="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6019800" y="4343400"/>
            <a:ext cx="2305050" cy="1295400"/>
            <a:chOff x="1998663" y="2895600"/>
            <a:chExt cx="5140643" cy="2889310"/>
          </a:xfrm>
        </p:grpSpPr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1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2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7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8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9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0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1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2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3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6664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5" name="AutoShape 74"/>
            <p:cNvCxnSpPr>
              <a:cxnSpLocks noChangeShapeType="1"/>
              <a:stCxn id="26637" idx="2"/>
              <a:endCxn id="26640" idx="0"/>
            </p:cNvCxnSpPr>
            <p:nvPr/>
          </p:nvCxnSpPr>
          <p:spPr bwMode="auto">
            <a:xfrm rot="5400000">
              <a:off x="336648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6" name="AutoShape 40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 rot="5400000">
              <a:off x="270211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7" name="AutoShape 40"/>
            <p:cNvCxnSpPr>
              <a:cxnSpLocks noChangeShapeType="1"/>
              <a:stCxn id="26635" idx="2"/>
              <a:endCxn id="26643" idx="0"/>
            </p:cNvCxnSpPr>
            <p:nvPr/>
          </p:nvCxnSpPr>
          <p:spPr bwMode="auto">
            <a:xfrm rot="5400000">
              <a:off x="3365690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8" name="AutoShape 40"/>
            <p:cNvCxnSpPr>
              <a:cxnSpLocks noChangeShapeType="1"/>
              <a:stCxn id="26636" idx="2"/>
              <a:endCxn id="26644" idx="0"/>
            </p:cNvCxnSpPr>
            <p:nvPr/>
          </p:nvCxnSpPr>
          <p:spPr bwMode="auto">
            <a:xfrm rot="5400000">
              <a:off x="402926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9" name="AutoShape 40"/>
            <p:cNvCxnSpPr>
              <a:cxnSpLocks noChangeShapeType="1"/>
              <a:stCxn id="26640" idx="2"/>
              <a:endCxn id="26648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0" name="AutoShape 40"/>
            <p:cNvCxnSpPr>
              <a:cxnSpLocks noChangeShapeType="1"/>
              <a:stCxn id="26641" idx="2"/>
              <a:endCxn id="26649" idx="0"/>
            </p:cNvCxnSpPr>
            <p:nvPr/>
          </p:nvCxnSpPr>
          <p:spPr bwMode="auto">
            <a:xfrm rot="5400000">
              <a:off x="2689415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1" name="AutoShape 40"/>
            <p:cNvCxnSpPr>
              <a:cxnSpLocks noChangeShapeType="1"/>
              <a:stCxn id="26648" idx="2"/>
              <a:endCxn id="26656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2" name="AutoShape 74"/>
            <p:cNvCxnSpPr>
              <a:cxnSpLocks noChangeShapeType="1"/>
              <a:stCxn id="26634" idx="2"/>
              <a:endCxn id="26641" idx="0"/>
            </p:cNvCxnSpPr>
            <p:nvPr/>
          </p:nvCxnSpPr>
          <p:spPr bwMode="auto">
            <a:xfrm rot="5400000">
              <a:off x="4030059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3" name="AutoShape 74"/>
            <p:cNvCxnSpPr>
              <a:cxnSpLocks noChangeShapeType="1"/>
              <a:stCxn id="26638" idx="2"/>
              <a:endCxn id="26643" idx="0"/>
            </p:cNvCxnSpPr>
            <p:nvPr/>
          </p:nvCxnSpPr>
          <p:spPr bwMode="auto">
            <a:xfrm rot="5400000">
              <a:off x="469363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4" name="AutoShape 74"/>
            <p:cNvCxnSpPr>
              <a:cxnSpLocks noChangeShapeType="1"/>
              <a:stCxn id="26639" idx="2"/>
              <a:endCxn id="26644" idx="0"/>
            </p:cNvCxnSpPr>
            <p:nvPr/>
          </p:nvCxnSpPr>
          <p:spPr bwMode="auto">
            <a:xfrm rot="5400000">
              <a:off x="5358003" y="2173318"/>
              <a:ext cx="412690" cy="26574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5" name="AutoShape 74"/>
            <p:cNvCxnSpPr>
              <a:cxnSpLocks noChangeShapeType="1"/>
              <a:stCxn id="26643" idx="2"/>
              <a:endCxn id="26648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6" name="AutoShape 74"/>
            <p:cNvCxnSpPr>
              <a:cxnSpLocks noChangeShapeType="1"/>
              <a:stCxn id="26644" idx="2"/>
              <a:endCxn id="26649" idx="0"/>
            </p:cNvCxnSpPr>
            <p:nvPr/>
          </p:nvCxnSpPr>
          <p:spPr bwMode="auto">
            <a:xfrm rot="5400000">
              <a:off x="3352990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77" name="AutoShape 74"/>
            <p:cNvCxnSpPr>
              <a:cxnSpLocks noChangeShapeType="1"/>
              <a:stCxn id="26649" idx="2"/>
              <a:endCxn id="26656" idx="0"/>
            </p:cNvCxnSpPr>
            <p:nvPr/>
          </p:nvCxnSpPr>
          <p:spPr bwMode="auto">
            <a:xfrm rot="5400000">
              <a:off x="2357628" y="4833968"/>
              <a:ext cx="4380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914400" y="5181600"/>
            <a:ext cx="54864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4648200"/>
            <a:ext cx="3200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5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28676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7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9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1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3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5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8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8689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869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9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9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9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9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9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9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70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70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870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870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870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870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871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723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4" name="AutoShape 74"/>
          <p:cNvCxnSpPr>
            <a:cxnSpLocks noChangeShapeType="1"/>
            <a:stCxn id="28696" idx="2"/>
            <a:endCxn id="28699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5" name="AutoShape 40"/>
          <p:cNvCxnSpPr>
            <a:cxnSpLocks noChangeShapeType="1"/>
            <a:stCxn id="28692" idx="2"/>
            <a:endCxn id="28700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6" name="AutoShape 40"/>
          <p:cNvCxnSpPr>
            <a:cxnSpLocks noChangeShapeType="1"/>
            <a:stCxn id="28694" idx="2"/>
            <a:endCxn id="28702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7" name="AutoShape 40"/>
          <p:cNvCxnSpPr>
            <a:cxnSpLocks noChangeShapeType="1"/>
            <a:stCxn id="28695" idx="2"/>
            <a:endCxn id="28703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8" name="AutoShape 40"/>
          <p:cNvCxnSpPr>
            <a:cxnSpLocks noChangeShapeType="1"/>
            <a:stCxn id="28699" idx="2"/>
            <a:endCxn id="28707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9" name="AutoShape 40"/>
          <p:cNvCxnSpPr>
            <a:cxnSpLocks noChangeShapeType="1"/>
            <a:stCxn id="28700" idx="2"/>
            <a:endCxn id="28708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0" name="AutoShape 40"/>
          <p:cNvCxnSpPr>
            <a:cxnSpLocks noChangeShapeType="1"/>
            <a:stCxn id="28707" idx="2"/>
            <a:endCxn id="2871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1" name="AutoShape 74"/>
          <p:cNvCxnSpPr>
            <a:cxnSpLocks noChangeShapeType="1"/>
            <a:stCxn id="28693" idx="2"/>
            <a:endCxn id="28700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2" name="AutoShape 74"/>
          <p:cNvCxnSpPr>
            <a:cxnSpLocks noChangeShapeType="1"/>
            <a:stCxn id="28697" idx="2"/>
            <a:endCxn id="28702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3" name="AutoShape 74"/>
          <p:cNvCxnSpPr>
            <a:cxnSpLocks noChangeShapeType="1"/>
            <a:stCxn id="28698" idx="2"/>
            <a:endCxn id="28703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4" name="AutoShape 74"/>
          <p:cNvCxnSpPr>
            <a:cxnSpLocks noChangeShapeType="1"/>
            <a:stCxn id="28702" idx="2"/>
            <a:endCxn id="28707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5" name="AutoShape 74"/>
          <p:cNvCxnSpPr>
            <a:cxnSpLocks noChangeShapeType="1"/>
            <a:stCxn id="28703" idx="2"/>
            <a:endCxn id="28708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36" name="AutoShape 74"/>
          <p:cNvCxnSpPr>
            <a:cxnSpLocks noChangeShapeType="1"/>
            <a:stCxn id="28708" idx="2"/>
            <a:endCxn id="28715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699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1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3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5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7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9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2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9713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9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971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1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1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2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2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972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972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973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973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974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47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48" name="AutoShape 74"/>
          <p:cNvCxnSpPr>
            <a:cxnSpLocks noChangeShapeType="1"/>
            <a:stCxn id="29720" idx="2"/>
            <a:endCxn id="29723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49" name="AutoShape 40"/>
          <p:cNvCxnSpPr>
            <a:cxnSpLocks noChangeShapeType="1"/>
            <a:stCxn id="29716" idx="2"/>
            <a:endCxn id="29724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0" name="AutoShape 40"/>
          <p:cNvCxnSpPr>
            <a:cxnSpLocks noChangeShapeType="1"/>
            <a:stCxn id="29718" idx="2"/>
            <a:endCxn id="29726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1" name="AutoShape 40"/>
          <p:cNvCxnSpPr>
            <a:cxnSpLocks noChangeShapeType="1"/>
            <a:stCxn id="29719" idx="2"/>
            <a:endCxn id="29727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2" name="AutoShape 40"/>
          <p:cNvCxnSpPr>
            <a:cxnSpLocks noChangeShapeType="1"/>
            <a:stCxn id="29723" idx="2"/>
            <a:endCxn id="29731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3" name="AutoShape 40"/>
          <p:cNvCxnSpPr>
            <a:cxnSpLocks noChangeShapeType="1"/>
            <a:stCxn id="29724" idx="2"/>
            <a:endCxn id="29732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4" name="AutoShape 40"/>
          <p:cNvCxnSpPr>
            <a:cxnSpLocks noChangeShapeType="1"/>
            <a:stCxn id="29731" idx="2"/>
            <a:endCxn id="2973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5" name="AutoShape 74"/>
          <p:cNvCxnSpPr>
            <a:cxnSpLocks noChangeShapeType="1"/>
            <a:stCxn id="29717" idx="2"/>
            <a:endCxn id="29724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6" name="AutoShape 74"/>
          <p:cNvCxnSpPr>
            <a:cxnSpLocks noChangeShapeType="1"/>
            <a:stCxn id="29721" idx="2"/>
            <a:endCxn id="29726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7" name="AutoShape 74"/>
          <p:cNvCxnSpPr>
            <a:cxnSpLocks noChangeShapeType="1"/>
            <a:stCxn id="29722" idx="2"/>
            <a:endCxn id="29727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8" name="AutoShape 74"/>
          <p:cNvCxnSpPr>
            <a:cxnSpLocks noChangeShapeType="1"/>
            <a:stCxn id="29726" idx="2"/>
            <a:endCxn id="29731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59" name="AutoShape 74"/>
          <p:cNvCxnSpPr>
            <a:cxnSpLocks noChangeShapeType="1"/>
            <a:stCxn id="29727" idx="2"/>
            <a:endCxn id="29732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60" name="AutoShape 74"/>
          <p:cNvCxnSpPr>
            <a:cxnSpLocks noChangeShapeType="1"/>
            <a:stCxn id="29732" idx="2"/>
            <a:endCxn id="29739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6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4, 5, 6,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3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5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7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9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1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3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6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0737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0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073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4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4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4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4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4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4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075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075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075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076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7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71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2" name="AutoShape 74"/>
          <p:cNvCxnSpPr>
            <a:cxnSpLocks noChangeShapeType="1"/>
            <a:stCxn id="30744" idx="2"/>
            <a:endCxn id="30747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3" name="AutoShape 40"/>
          <p:cNvCxnSpPr>
            <a:cxnSpLocks noChangeShapeType="1"/>
            <a:stCxn id="30740" idx="2"/>
            <a:endCxn id="30748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4" name="AutoShape 40"/>
          <p:cNvCxnSpPr>
            <a:cxnSpLocks noChangeShapeType="1"/>
            <a:stCxn id="30742" idx="2"/>
            <a:endCxn id="30750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5" name="AutoShape 40"/>
          <p:cNvCxnSpPr>
            <a:cxnSpLocks noChangeShapeType="1"/>
            <a:stCxn id="30743" idx="2"/>
            <a:endCxn id="30751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6" name="AutoShape 40"/>
          <p:cNvCxnSpPr>
            <a:cxnSpLocks noChangeShapeType="1"/>
            <a:stCxn id="30747" idx="2"/>
            <a:endCxn id="30755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7" name="AutoShape 40"/>
          <p:cNvCxnSpPr>
            <a:cxnSpLocks noChangeShapeType="1"/>
            <a:stCxn id="30748" idx="2"/>
            <a:endCxn id="30756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8" name="AutoShape 40"/>
          <p:cNvCxnSpPr>
            <a:cxnSpLocks noChangeShapeType="1"/>
            <a:stCxn id="30755" idx="2"/>
            <a:endCxn id="3076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79" name="AutoShape 74"/>
          <p:cNvCxnSpPr>
            <a:cxnSpLocks noChangeShapeType="1"/>
            <a:stCxn id="30741" idx="2"/>
            <a:endCxn id="30748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0" name="AutoShape 74"/>
          <p:cNvCxnSpPr>
            <a:cxnSpLocks noChangeShapeType="1"/>
            <a:stCxn id="30745" idx="2"/>
            <a:endCxn id="30750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1" name="AutoShape 74"/>
          <p:cNvCxnSpPr>
            <a:cxnSpLocks noChangeShapeType="1"/>
            <a:stCxn id="30746" idx="2"/>
            <a:endCxn id="30751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2" name="AutoShape 74"/>
          <p:cNvCxnSpPr>
            <a:cxnSpLocks noChangeShapeType="1"/>
            <a:stCxn id="30750" idx="2"/>
            <a:endCxn id="30755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3" name="AutoShape 74"/>
          <p:cNvCxnSpPr>
            <a:cxnSpLocks noChangeShapeType="1"/>
            <a:stCxn id="30751" idx="2"/>
            <a:endCxn id="30756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84" name="AutoShape 74"/>
          <p:cNvCxnSpPr>
            <a:cxnSpLocks noChangeShapeType="1"/>
            <a:stCxn id="30756" idx="2"/>
            <a:endCxn id="30763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8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3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7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9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1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3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5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7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1760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1761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1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176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6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6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6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6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7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7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177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177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178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178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178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1795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6" name="AutoShape 74"/>
          <p:cNvCxnSpPr>
            <a:cxnSpLocks noChangeShapeType="1"/>
            <a:stCxn id="31768" idx="2"/>
            <a:endCxn id="31771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7" name="AutoShape 40"/>
          <p:cNvCxnSpPr>
            <a:cxnSpLocks noChangeShapeType="1"/>
            <a:stCxn id="31764" idx="2"/>
            <a:endCxn id="31772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8" name="AutoShape 40"/>
          <p:cNvCxnSpPr>
            <a:cxnSpLocks noChangeShapeType="1"/>
            <a:stCxn id="31766" idx="2"/>
            <a:endCxn id="31774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99" name="AutoShape 40"/>
          <p:cNvCxnSpPr>
            <a:cxnSpLocks noChangeShapeType="1"/>
            <a:stCxn id="31767" idx="2"/>
            <a:endCxn id="31775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0" name="AutoShape 40"/>
          <p:cNvCxnSpPr>
            <a:cxnSpLocks noChangeShapeType="1"/>
            <a:stCxn id="31771" idx="2"/>
            <a:endCxn id="31779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1" name="AutoShape 40"/>
          <p:cNvCxnSpPr>
            <a:cxnSpLocks noChangeShapeType="1"/>
            <a:stCxn id="31772" idx="2"/>
            <a:endCxn id="31780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2" name="AutoShape 40"/>
          <p:cNvCxnSpPr>
            <a:cxnSpLocks noChangeShapeType="1"/>
            <a:stCxn id="31779" idx="2"/>
            <a:endCxn id="3178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3" name="AutoShape 74"/>
          <p:cNvCxnSpPr>
            <a:cxnSpLocks noChangeShapeType="1"/>
            <a:stCxn id="31765" idx="2"/>
            <a:endCxn id="31772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4" name="AutoShape 74"/>
          <p:cNvCxnSpPr>
            <a:cxnSpLocks noChangeShapeType="1"/>
            <a:stCxn id="31769" idx="2"/>
            <a:endCxn id="31774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5" name="AutoShape 74"/>
          <p:cNvCxnSpPr>
            <a:cxnSpLocks noChangeShapeType="1"/>
            <a:stCxn id="31770" idx="2"/>
            <a:endCxn id="31775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6" name="AutoShape 74"/>
          <p:cNvCxnSpPr>
            <a:cxnSpLocks noChangeShapeType="1"/>
            <a:stCxn id="31774" idx="2"/>
            <a:endCxn id="31779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7" name="AutoShape 74"/>
          <p:cNvCxnSpPr>
            <a:cxnSpLocks noChangeShapeType="1"/>
            <a:stCxn id="31775" idx="2"/>
            <a:endCxn id="31780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808" name="AutoShape 74"/>
          <p:cNvCxnSpPr>
            <a:cxnSpLocks noChangeShapeType="1"/>
            <a:stCxn id="31780" idx="2"/>
            <a:endCxn id="31787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809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1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Parallel Reduction Revisited</a:t>
            </a:r>
          </a:p>
          <a:p>
            <a:pPr eaLnBrk="1" hangingPunct="1"/>
            <a:r>
              <a:rPr lang="en-US" sz="2800" dirty="0" smtClean="0"/>
              <a:t>Warp Partitioning</a:t>
            </a:r>
          </a:p>
          <a:p>
            <a:pPr eaLnBrk="1" hangingPunct="1"/>
            <a:r>
              <a:rPr lang="en-US" sz="2800" dirty="0" smtClean="0"/>
              <a:t>Memory Coalescing</a:t>
            </a:r>
          </a:p>
          <a:p>
            <a:pPr eaLnBrk="1" hangingPunct="1"/>
            <a:r>
              <a:rPr lang="en-US" sz="2800" dirty="0" smtClean="0"/>
              <a:t>Bank Conflicts</a:t>
            </a:r>
          </a:p>
          <a:p>
            <a:pPr eaLnBrk="1" hangingPunct="1"/>
            <a:r>
              <a:rPr lang="en-US" sz="2800" dirty="0" smtClean="0"/>
              <a:t>Dynamic Partitioning of SM Resources</a:t>
            </a:r>
          </a:p>
          <a:p>
            <a:pPr eaLnBrk="1" hangingPunct="1"/>
            <a:r>
              <a:rPr lang="en-US" sz="2800" dirty="0" smtClean="0"/>
              <a:t>Data Prefetching</a:t>
            </a:r>
          </a:p>
          <a:p>
            <a:pPr eaLnBrk="1" hangingPunct="1"/>
            <a:r>
              <a:rPr lang="en-US" sz="2800" dirty="0" smtClean="0"/>
              <a:t>Instruction Mix</a:t>
            </a:r>
          </a:p>
          <a:p>
            <a:pPr eaLnBrk="1" hangingPunct="1"/>
            <a:r>
              <a:rPr lang="en-US" sz="2800" dirty="0" smtClean="0"/>
              <a:t>Loop Unrolling</a:t>
            </a:r>
          </a:p>
          <a:p>
            <a:pPr eaLnBrk="1" hangingPunct="1"/>
            <a:r>
              <a:rPr lang="en-US" sz="2800" dirty="0" smtClean="0"/>
              <a:t>Thread Granularity</a:t>
            </a:r>
          </a:p>
          <a:p>
            <a:pPr eaLnBrk="1" hangingPunct="1"/>
            <a:endParaRPr lang="en-US" sz="2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grpSp>
        <p:nvGrpSpPr>
          <p:cNvPr id="3277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3283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4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7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4" name="AutoShape 44"/>
            <p:cNvCxnSpPr>
              <a:cxnSpLocks noChangeShapeType="1"/>
              <a:stCxn id="32845" idx="2"/>
              <a:endCxn id="3285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6" name="AutoShape 74"/>
            <p:cNvCxnSpPr>
              <a:cxnSpLocks noChangeShapeType="1"/>
              <a:stCxn id="32841" idx="2"/>
              <a:endCxn id="3284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7" name="AutoShape 74"/>
            <p:cNvCxnSpPr>
              <a:cxnSpLocks noChangeShapeType="1"/>
              <a:stCxn id="32844" idx="2"/>
              <a:endCxn id="3285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8" name="AutoShape 74"/>
            <p:cNvCxnSpPr>
              <a:cxnSpLocks noChangeShapeType="1"/>
              <a:stCxn id="32842" idx="2"/>
              <a:endCxn id="3285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79" name="AutoShape 74"/>
            <p:cNvCxnSpPr>
              <a:cxnSpLocks noChangeShapeType="1"/>
              <a:stCxn id="32847" idx="2"/>
              <a:endCxn id="3285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0" name="AutoShape 40"/>
            <p:cNvCxnSpPr>
              <a:cxnSpLocks noChangeShapeType="1"/>
              <a:stCxn id="32848" idx="2"/>
              <a:endCxn id="3285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1" name="AutoShape 74"/>
            <p:cNvCxnSpPr>
              <a:cxnSpLocks noChangeShapeType="1"/>
              <a:stCxn id="32851" idx="2"/>
              <a:endCxn id="3285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2" name="AutoShape 40"/>
            <p:cNvCxnSpPr>
              <a:cxnSpLocks noChangeShapeType="1"/>
              <a:stCxn id="32853" idx="2"/>
              <a:endCxn id="3286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3" name="AutoShape 74"/>
            <p:cNvCxnSpPr>
              <a:cxnSpLocks noChangeShapeType="1"/>
              <a:stCxn id="32854" idx="2"/>
              <a:endCxn id="3286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4" name="AutoShape 74"/>
            <p:cNvCxnSpPr>
              <a:cxnSpLocks noChangeShapeType="1"/>
              <a:stCxn id="32861" idx="2"/>
              <a:endCxn id="3286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85" name="AutoShape 40"/>
            <p:cNvCxnSpPr>
              <a:cxnSpLocks noChangeShapeType="1"/>
              <a:stCxn id="32856" idx="2"/>
              <a:endCxn id="3286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277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3277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7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1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19" name="AutoShape 74"/>
            <p:cNvCxnSpPr>
              <a:cxnSpLocks noChangeShapeType="1"/>
              <a:stCxn id="32791" idx="2"/>
              <a:endCxn id="3279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0" name="AutoShape 40"/>
            <p:cNvCxnSpPr>
              <a:cxnSpLocks noChangeShapeType="1"/>
              <a:stCxn id="32787" idx="2"/>
              <a:endCxn id="3279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1" name="AutoShape 40"/>
            <p:cNvCxnSpPr>
              <a:cxnSpLocks noChangeShapeType="1"/>
              <a:stCxn id="32789" idx="2"/>
              <a:endCxn id="3279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2" name="AutoShape 40"/>
            <p:cNvCxnSpPr>
              <a:cxnSpLocks noChangeShapeType="1"/>
              <a:stCxn id="32790" idx="2"/>
              <a:endCxn id="3279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3" name="AutoShape 40"/>
            <p:cNvCxnSpPr>
              <a:cxnSpLocks noChangeShapeType="1"/>
              <a:stCxn id="32794" idx="2"/>
              <a:endCxn id="3280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4" name="AutoShape 40"/>
            <p:cNvCxnSpPr>
              <a:cxnSpLocks noChangeShapeType="1"/>
              <a:stCxn id="32795" idx="2"/>
              <a:endCxn id="3280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5" name="AutoShape 40"/>
            <p:cNvCxnSpPr>
              <a:cxnSpLocks noChangeShapeType="1"/>
              <a:stCxn id="32802" idx="2"/>
              <a:endCxn id="3281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6" name="AutoShape 74"/>
            <p:cNvCxnSpPr>
              <a:cxnSpLocks noChangeShapeType="1"/>
              <a:stCxn id="32788" idx="2"/>
              <a:endCxn id="3279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7" name="AutoShape 74"/>
            <p:cNvCxnSpPr>
              <a:cxnSpLocks noChangeShapeType="1"/>
              <a:stCxn id="32792" idx="2"/>
              <a:endCxn id="3279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8" name="AutoShape 74"/>
            <p:cNvCxnSpPr>
              <a:cxnSpLocks noChangeShapeType="1"/>
              <a:stCxn id="32793" idx="2"/>
              <a:endCxn id="3279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29" name="AutoShape 74"/>
            <p:cNvCxnSpPr>
              <a:cxnSpLocks noChangeShapeType="1"/>
              <a:stCxn id="32797" idx="2"/>
              <a:endCxn id="3280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30" name="AutoShape 74"/>
            <p:cNvCxnSpPr>
              <a:cxnSpLocks noChangeShapeType="1"/>
              <a:stCxn id="32798" idx="2"/>
              <a:endCxn id="3280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31" name="AutoShape 74"/>
            <p:cNvCxnSpPr>
              <a:cxnSpLocks noChangeShapeType="1"/>
              <a:stCxn id="32803" idx="2"/>
              <a:endCxn id="3281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2773" name="TextBox 141"/>
          <p:cNvSpPr txBox="1">
            <a:spLocks noChangeArrowheads="1"/>
          </p:cNvSpPr>
          <p:nvPr/>
        </p:nvSpPr>
        <p:spPr bwMode="auto">
          <a:xfrm>
            <a:off x="8382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4" name="TextBox 142"/>
          <p:cNvSpPr txBox="1">
            <a:spLocks noChangeArrowheads="1"/>
          </p:cNvSpPr>
          <p:nvPr/>
        </p:nvSpPr>
        <p:spPr bwMode="auto">
          <a:xfrm>
            <a:off x="51054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828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3277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277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3379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379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Warp Partitioning</a:t>
            </a:r>
            <a:r>
              <a:rPr lang="en-US" smtClean="0"/>
              <a:t>:  how threads from a block are divided into warps</a:t>
            </a:r>
          </a:p>
          <a:p>
            <a:r>
              <a:rPr lang="en-US" smtClean="0"/>
              <a:t>Knowledge of warp partitioning can be used to:</a:t>
            </a:r>
          </a:p>
          <a:p>
            <a:pPr lvl="1"/>
            <a:r>
              <a:rPr lang="en-US" smtClean="0"/>
              <a:t>Minimize divergent branches</a:t>
            </a:r>
          </a:p>
          <a:p>
            <a:pPr lvl="1"/>
            <a:r>
              <a:rPr lang="en-US" smtClean="0"/>
              <a:t>Retire warps early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Partition based on </a:t>
            </a:r>
            <a:r>
              <a:rPr lang="en-US" i="1" dirty="0" smtClean="0">
                <a:solidFill>
                  <a:srgbClr val="FF0000"/>
                </a:solidFill>
              </a:rPr>
              <a:t>consecutive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increasing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1D Block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dirty="0" smtClean="0"/>
              <a:t> between 0 and 512 (G80/GT200)</a:t>
            </a:r>
          </a:p>
          <a:p>
            <a:pPr lvl="1">
              <a:defRPr/>
            </a:pPr>
            <a:r>
              <a:rPr lang="en-US" dirty="0" smtClean="0"/>
              <a:t>Warp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>
              <a:defRPr/>
            </a:pPr>
            <a:r>
              <a:rPr lang="en-US" dirty="0" smtClean="0"/>
              <a:t>Starts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32n</a:t>
            </a:r>
          </a:p>
          <a:p>
            <a:pPr lvl="2">
              <a:defRPr/>
            </a:pPr>
            <a:r>
              <a:rPr lang="en-US" dirty="0" smtClean="0"/>
              <a:t>Ends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32(n + 1) – 1</a:t>
            </a:r>
          </a:p>
          <a:p>
            <a:pPr lvl="1">
              <a:defRPr/>
            </a:pPr>
            <a:r>
              <a:rPr lang="en-US" dirty="0" smtClean="0"/>
              <a:t>Last warp is padded if block size is not a multiple of 32</a:t>
            </a:r>
          </a:p>
        </p:txBody>
      </p:sp>
      <p:grpSp>
        <p:nvGrpSpPr>
          <p:cNvPr id="37892" name="Group 12"/>
          <p:cNvGrpSpPr>
            <a:grpSpLocks/>
          </p:cNvGrpSpPr>
          <p:nvPr/>
        </p:nvGrpSpPr>
        <p:grpSpPr bwMode="auto">
          <a:xfrm>
            <a:off x="1828800" y="5867400"/>
            <a:ext cx="5486400" cy="674688"/>
            <a:chOff x="1219200" y="4038600"/>
            <a:chExt cx="5486400" cy="674132"/>
          </a:xfrm>
        </p:grpSpPr>
        <p:sp>
          <p:nvSpPr>
            <p:cNvPr id="37893" name="TextBox 3"/>
            <p:cNvSpPr txBox="1">
              <a:spLocks noChangeArrowheads="1"/>
            </p:cNvSpPr>
            <p:nvPr/>
          </p:nvSpPr>
          <p:spPr bwMode="auto">
            <a:xfrm>
              <a:off x="12192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0…31</a:t>
              </a:r>
            </a:p>
          </p:txBody>
        </p:sp>
        <p:sp>
          <p:nvSpPr>
            <p:cNvPr id="37894" name="TextBox 4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32...63</a:t>
              </a:r>
            </a:p>
          </p:txBody>
        </p:sp>
        <p:sp>
          <p:nvSpPr>
            <p:cNvPr id="37895" name="TextBox 5"/>
            <p:cNvSpPr txBox="1">
              <a:spLocks noChangeArrowheads="1"/>
            </p:cNvSpPr>
            <p:nvPr/>
          </p:nvSpPr>
          <p:spPr bwMode="auto">
            <a:xfrm>
              <a:off x="38100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64...95</a:t>
              </a:r>
            </a:p>
          </p:txBody>
        </p:sp>
        <p:sp>
          <p:nvSpPr>
            <p:cNvPr id="37896" name="TextBox 6"/>
            <p:cNvSpPr txBox="1">
              <a:spLocks noChangeArrowheads="1"/>
            </p:cNvSpPr>
            <p:nvPr/>
          </p:nvSpPr>
          <p:spPr bwMode="auto">
            <a:xfrm>
              <a:off x="51054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96...127</a:t>
              </a:r>
            </a:p>
          </p:txBody>
        </p:sp>
        <p:sp>
          <p:nvSpPr>
            <p:cNvPr id="37897" name="TextBox 7"/>
            <p:cNvSpPr txBox="1">
              <a:spLocks noChangeArrowheads="1"/>
            </p:cNvSpPr>
            <p:nvPr/>
          </p:nvSpPr>
          <p:spPr bwMode="auto">
            <a:xfrm>
              <a:off x="13750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0</a:t>
              </a:r>
            </a:p>
          </p:txBody>
        </p:sp>
        <p:sp>
          <p:nvSpPr>
            <p:cNvPr id="37898" name="TextBox 8"/>
            <p:cNvSpPr txBox="1">
              <a:spLocks noChangeArrowheads="1"/>
            </p:cNvSpPr>
            <p:nvPr/>
          </p:nvSpPr>
          <p:spPr bwMode="auto">
            <a:xfrm>
              <a:off x="26704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1</a:t>
              </a:r>
            </a:p>
          </p:txBody>
        </p:sp>
        <p:sp>
          <p:nvSpPr>
            <p:cNvPr id="37899" name="TextBox 9"/>
            <p:cNvSpPr txBox="1">
              <a:spLocks noChangeArrowheads="1"/>
            </p:cNvSpPr>
            <p:nvPr/>
          </p:nvSpPr>
          <p:spPr bwMode="auto">
            <a:xfrm>
              <a:off x="39658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2</a:t>
              </a:r>
            </a:p>
          </p:txBody>
        </p:sp>
        <p:sp>
          <p:nvSpPr>
            <p:cNvPr id="37900" name="TextBox 10"/>
            <p:cNvSpPr txBox="1">
              <a:spLocks noChangeArrowheads="1"/>
            </p:cNvSpPr>
            <p:nvPr/>
          </p:nvSpPr>
          <p:spPr bwMode="auto">
            <a:xfrm>
              <a:off x="52612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3</a:t>
              </a:r>
            </a:p>
          </p:txBody>
        </p:sp>
        <p:sp>
          <p:nvSpPr>
            <p:cNvPr id="37901" name="TextBox 11"/>
            <p:cNvSpPr txBox="1">
              <a:spLocks noChangeArrowheads="1"/>
            </p:cNvSpPr>
            <p:nvPr/>
          </p:nvSpPr>
          <p:spPr bwMode="auto">
            <a:xfrm>
              <a:off x="6290102" y="43434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2D Block</a:t>
            </a:r>
          </a:p>
          <a:p>
            <a:pPr lvl="1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means</a:t>
            </a:r>
          </a:p>
          <a:p>
            <a:pPr lvl="2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endParaRPr lang="en-US" dirty="0" smtClean="0">
              <a:cs typeface="Courier New" pitchFamily="49" charset="0"/>
            </a:endParaRPr>
          </a:p>
          <a:p>
            <a:pPr lvl="2">
              <a:defRPr/>
            </a:pPr>
            <a:r>
              <a:rPr lang="en-US" dirty="0" smtClean="0"/>
              <a:t>Starting with row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.y == 0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http://courses.engr.illinois.edu/ece498/al/textbook/Chapter5-CudaPerformance.pdf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14600"/>
            <a:ext cx="645636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2D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3D Block</a:t>
            </a:r>
          </a:p>
          <a:p>
            <a:pPr lvl="1"/>
            <a:r>
              <a:rPr lang="en-US" smtClean="0"/>
              <a:t>Start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 == 0</a:t>
            </a:r>
            <a:endParaRPr lang="en-US" smtClean="0"/>
          </a:p>
          <a:p>
            <a:pPr lvl="1"/>
            <a:r>
              <a:rPr lang="en-US" smtClean="0"/>
              <a:t>Partition as a 2D block</a:t>
            </a:r>
          </a:p>
          <a:p>
            <a:pPr lvl="1"/>
            <a:r>
              <a:rPr lang="en-US" smtClean="0"/>
              <a:t>Increase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</a:t>
            </a:r>
            <a:r>
              <a:rPr lang="en-US" smtClean="0"/>
              <a:t> and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Divergent branches are within a warp!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32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510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15)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52400" y="1828800"/>
            <a:ext cx="3509963" cy="10779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Efficient data-</a:t>
            </a:r>
          </a:p>
          <a:p>
            <a:pPr algn="ctr"/>
            <a:r>
              <a:rPr lang="en-US" sz="3200"/>
              <a:t>parallel algorithms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2286000" y="3200400"/>
            <a:ext cx="4013200" cy="10779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Optimizations based</a:t>
            </a:r>
          </a:p>
          <a:p>
            <a:pPr algn="ctr"/>
            <a:r>
              <a:rPr lang="en-US" sz="3200"/>
              <a:t>on GPU Architecture</a:t>
            </a:r>
          </a:p>
        </p:txBody>
      </p:sp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5791200" y="4572000"/>
            <a:ext cx="2530475" cy="10779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Maximum</a:t>
            </a:r>
          </a:p>
          <a:p>
            <a:pPr algn="ctr"/>
            <a:r>
              <a:rPr lang="en-US" sz="3200"/>
              <a:t>Performance</a:t>
            </a: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741738" y="1828800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+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6408738" y="3159125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any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 </a:t>
            </a:r>
            <a:r>
              <a:rPr lang="en-US" dirty="0" smtClean="0">
                <a:solidFill>
                  <a:schemeClr val="tx2"/>
                </a:solidFill>
                <a:latin typeface="Courier New" charset="0"/>
              </a:rPr>
              <a:t>&gt; 1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warpSize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- 1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Given knowledge of warp partitioning, which parallel reduction is better?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45064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5065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608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615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5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9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9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0" name="AutoShape 44"/>
            <p:cNvCxnSpPr>
              <a:cxnSpLocks noChangeShapeType="1"/>
              <a:stCxn id="46171" idx="2"/>
              <a:endCxn id="4617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2" name="AutoShape 74"/>
            <p:cNvCxnSpPr>
              <a:cxnSpLocks noChangeShapeType="1"/>
              <a:stCxn id="46167" idx="2"/>
              <a:endCxn id="4617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3" name="AutoShape 74"/>
            <p:cNvCxnSpPr>
              <a:cxnSpLocks noChangeShapeType="1"/>
              <a:stCxn id="46170" idx="2"/>
              <a:endCxn id="4617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4" name="AutoShape 74"/>
            <p:cNvCxnSpPr>
              <a:cxnSpLocks noChangeShapeType="1"/>
              <a:stCxn id="46168" idx="2"/>
              <a:endCxn id="4617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5" name="AutoShape 74"/>
            <p:cNvCxnSpPr>
              <a:cxnSpLocks noChangeShapeType="1"/>
              <a:stCxn id="46173" idx="2"/>
              <a:endCxn id="4618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6" name="AutoShape 40"/>
            <p:cNvCxnSpPr>
              <a:cxnSpLocks noChangeShapeType="1"/>
              <a:stCxn id="46174" idx="2"/>
              <a:endCxn id="4618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7" name="AutoShape 74"/>
            <p:cNvCxnSpPr>
              <a:cxnSpLocks noChangeShapeType="1"/>
              <a:stCxn id="46177" idx="2"/>
              <a:endCxn id="4618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8" name="AutoShape 40"/>
            <p:cNvCxnSpPr>
              <a:cxnSpLocks noChangeShapeType="1"/>
              <a:stCxn id="46179" idx="2"/>
              <a:endCxn id="4618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09" name="AutoShape 74"/>
            <p:cNvCxnSpPr>
              <a:cxnSpLocks noChangeShapeType="1"/>
              <a:stCxn id="46180" idx="2"/>
              <a:endCxn id="4618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10" name="AutoShape 74"/>
            <p:cNvCxnSpPr>
              <a:cxnSpLocks noChangeShapeType="1"/>
              <a:stCxn id="46187" idx="2"/>
              <a:endCxn id="4619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211" name="AutoShape 40"/>
            <p:cNvCxnSpPr>
              <a:cxnSpLocks noChangeShapeType="1"/>
              <a:stCxn id="46182" idx="2"/>
              <a:endCxn id="4619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608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610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4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5" name="AutoShape 74"/>
            <p:cNvCxnSpPr>
              <a:cxnSpLocks noChangeShapeType="1"/>
              <a:stCxn id="46117" idx="2"/>
              <a:endCxn id="4612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6" name="AutoShape 40"/>
            <p:cNvCxnSpPr>
              <a:cxnSpLocks noChangeShapeType="1"/>
              <a:stCxn id="46113" idx="2"/>
              <a:endCxn id="4612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7" name="AutoShape 40"/>
            <p:cNvCxnSpPr>
              <a:cxnSpLocks noChangeShapeType="1"/>
              <a:stCxn id="46115" idx="2"/>
              <a:endCxn id="4612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8" name="AutoShape 40"/>
            <p:cNvCxnSpPr>
              <a:cxnSpLocks noChangeShapeType="1"/>
              <a:stCxn id="46116" idx="2"/>
              <a:endCxn id="4612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49" name="AutoShape 40"/>
            <p:cNvCxnSpPr>
              <a:cxnSpLocks noChangeShapeType="1"/>
              <a:stCxn id="46120" idx="2"/>
              <a:endCxn id="4612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0" name="AutoShape 40"/>
            <p:cNvCxnSpPr>
              <a:cxnSpLocks noChangeShapeType="1"/>
              <a:stCxn id="46121" idx="2"/>
              <a:endCxn id="4612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1" name="AutoShape 40"/>
            <p:cNvCxnSpPr>
              <a:cxnSpLocks noChangeShapeType="1"/>
              <a:stCxn id="46128" idx="2"/>
              <a:endCxn id="4613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2" name="AutoShape 74"/>
            <p:cNvCxnSpPr>
              <a:cxnSpLocks noChangeShapeType="1"/>
              <a:stCxn id="46114" idx="2"/>
              <a:endCxn id="4612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3" name="AutoShape 74"/>
            <p:cNvCxnSpPr>
              <a:cxnSpLocks noChangeShapeType="1"/>
              <a:stCxn id="46118" idx="2"/>
              <a:endCxn id="4612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4" name="AutoShape 74"/>
            <p:cNvCxnSpPr>
              <a:cxnSpLocks noChangeShapeType="1"/>
              <a:stCxn id="46119" idx="2"/>
              <a:endCxn id="4612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5" name="AutoShape 74"/>
            <p:cNvCxnSpPr>
              <a:cxnSpLocks noChangeShapeType="1"/>
              <a:stCxn id="46123" idx="2"/>
              <a:endCxn id="4612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6" name="AutoShape 74"/>
            <p:cNvCxnSpPr>
              <a:cxnSpLocks noChangeShapeType="1"/>
              <a:stCxn id="46124" idx="2"/>
              <a:endCxn id="4612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57" name="AutoShape 74"/>
            <p:cNvCxnSpPr>
              <a:cxnSpLocks noChangeShapeType="1"/>
              <a:stCxn id="46129" idx="2"/>
              <a:endCxn id="4613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6085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6086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6087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88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89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0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1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4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95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96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97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8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9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0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1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2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Pretend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710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718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8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22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2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0" name="AutoShape 44"/>
            <p:cNvCxnSpPr>
              <a:cxnSpLocks noChangeShapeType="1"/>
              <a:stCxn id="47201" idx="2"/>
              <a:endCxn id="4720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2" name="AutoShape 74"/>
            <p:cNvCxnSpPr>
              <a:cxnSpLocks noChangeShapeType="1"/>
              <a:stCxn id="47197" idx="2"/>
              <a:endCxn id="4720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3" name="AutoShape 74"/>
            <p:cNvCxnSpPr>
              <a:cxnSpLocks noChangeShapeType="1"/>
              <a:stCxn id="47200" idx="2"/>
              <a:endCxn id="4720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4" name="AutoShape 74"/>
            <p:cNvCxnSpPr>
              <a:cxnSpLocks noChangeShapeType="1"/>
              <a:stCxn id="47198" idx="2"/>
              <a:endCxn id="4720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5" name="AutoShape 74"/>
            <p:cNvCxnSpPr>
              <a:cxnSpLocks noChangeShapeType="1"/>
              <a:stCxn id="47203" idx="2"/>
              <a:endCxn id="4721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6" name="AutoShape 40"/>
            <p:cNvCxnSpPr>
              <a:cxnSpLocks noChangeShapeType="1"/>
              <a:stCxn id="47204" idx="2"/>
              <a:endCxn id="4721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7" name="AutoShape 74"/>
            <p:cNvCxnSpPr>
              <a:cxnSpLocks noChangeShapeType="1"/>
              <a:stCxn id="47207" idx="2"/>
              <a:endCxn id="4721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8" name="AutoShape 40"/>
            <p:cNvCxnSpPr>
              <a:cxnSpLocks noChangeShapeType="1"/>
              <a:stCxn id="47209" idx="2"/>
              <a:endCxn id="4721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39" name="AutoShape 74"/>
            <p:cNvCxnSpPr>
              <a:cxnSpLocks noChangeShapeType="1"/>
              <a:stCxn id="47210" idx="2"/>
              <a:endCxn id="4721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40" name="AutoShape 74"/>
            <p:cNvCxnSpPr>
              <a:cxnSpLocks noChangeShapeType="1"/>
              <a:stCxn id="47217" idx="2"/>
              <a:endCxn id="4722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241" name="AutoShape 40"/>
            <p:cNvCxnSpPr>
              <a:cxnSpLocks noChangeShapeType="1"/>
              <a:stCxn id="47212" idx="2"/>
              <a:endCxn id="4722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10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71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17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5" name="AutoShape 74"/>
            <p:cNvCxnSpPr>
              <a:cxnSpLocks noChangeShapeType="1"/>
              <a:stCxn id="47147" idx="2"/>
              <a:endCxn id="4715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6" name="AutoShape 40"/>
            <p:cNvCxnSpPr>
              <a:cxnSpLocks noChangeShapeType="1"/>
              <a:stCxn id="47143" idx="2"/>
              <a:endCxn id="4715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7" name="AutoShape 40"/>
            <p:cNvCxnSpPr>
              <a:cxnSpLocks noChangeShapeType="1"/>
              <a:stCxn id="47145" idx="2"/>
              <a:endCxn id="4715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8" name="AutoShape 40"/>
            <p:cNvCxnSpPr>
              <a:cxnSpLocks noChangeShapeType="1"/>
              <a:stCxn id="47146" idx="2"/>
              <a:endCxn id="4715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79" name="AutoShape 40"/>
            <p:cNvCxnSpPr>
              <a:cxnSpLocks noChangeShapeType="1"/>
              <a:stCxn id="47150" idx="2"/>
              <a:endCxn id="471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0" name="AutoShape 40"/>
            <p:cNvCxnSpPr>
              <a:cxnSpLocks noChangeShapeType="1"/>
              <a:stCxn id="47151" idx="2"/>
              <a:endCxn id="4715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1" name="AutoShape 40"/>
            <p:cNvCxnSpPr>
              <a:cxnSpLocks noChangeShapeType="1"/>
              <a:stCxn id="47158" idx="2"/>
              <a:endCxn id="471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2" name="AutoShape 74"/>
            <p:cNvCxnSpPr>
              <a:cxnSpLocks noChangeShapeType="1"/>
              <a:stCxn id="47144" idx="2"/>
              <a:endCxn id="4715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3" name="AutoShape 74"/>
            <p:cNvCxnSpPr>
              <a:cxnSpLocks noChangeShapeType="1"/>
              <a:stCxn id="47148" idx="2"/>
              <a:endCxn id="4715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4" name="AutoShape 74"/>
            <p:cNvCxnSpPr>
              <a:cxnSpLocks noChangeShapeType="1"/>
              <a:stCxn id="47149" idx="2"/>
              <a:endCxn id="4715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5" name="AutoShape 74"/>
            <p:cNvCxnSpPr>
              <a:cxnSpLocks noChangeShapeType="1"/>
              <a:stCxn id="47153" idx="2"/>
              <a:endCxn id="471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6" name="AutoShape 74"/>
            <p:cNvCxnSpPr>
              <a:cxnSpLocks noChangeShapeType="1"/>
              <a:stCxn id="47154" idx="2"/>
              <a:endCxn id="4715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187" name="AutoShape 74"/>
            <p:cNvCxnSpPr>
              <a:cxnSpLocks noChangeShapeType="1"/>
              <a:stCxn id="47159" idx="2"/>
              <a:endCxn id="4716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0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7111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7112" name="Oval 140"/>
          <p:cNvSpPr>
            <a:spLocks noChangeArrowheads="1"/>
          </p:cNvSpPr>
          <p:nvPr/>
        </p:nvSpPr>
        <p:spPr bwMode="auto">
          <a:xfrm>
            <a:off x="6858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3" name="Oval 146"/>
          <p:cNvSpPr>
            <a:spLocks noChangeArrowheads="1"/>
          </p:cNvSpPr>
          <p:nvPr/>
        </p:nvSpPr>
        <p:spPr bwMode="auto">
          <a:xfrm>
            <a:off x="15240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4" name="Oval 147"/>
          <p:cNvSpPr>
            <a:spLocks noChangeArrowheads="1"/>
          </p:cNvSpPr>
          <p:nvPr/>
        </p:nvSpPr>
        <p:spPr bwMode="auto">
          <a:xfrm>
            <a:off x="23622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5" name="Oval 148"/>
          <p:cNvSpPr>
            <a:spLocks noChangeArrowheads="1"/>
          </p:cNvSpPr>
          <p:nvPr/>
        </p:nvSpPr>
        <p:spPr bwMode="auto">
          <a:xfrm>
            <a:off x="32004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6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17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18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19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0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1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2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3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24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25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26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27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8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9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0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1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32" name="TextBox 166"/>
          <p:cNvSpPr txBox="1">
            <a:spLocks noChangeArrowheads="1"/>
          </p:cNvSpPr>
          <p:nvPr/>
        </p:nvSpPr>
        <p:spPr bwMode="auto">
          <a:xfrm>
            <a:off x="-52388" y="4038600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7133" name="TextBox 167"/>
          <p:cNvSpPr txBox="1">
            <a:spLocks noChangeArrowheads="1"/>
          </p:cNvSpPr>
          <p:nvPr/>
        </p:nvSpPr>
        <p:spPr bwMode="auto">
          <a:xfrm>
            <a:off x="8329613" y="40386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813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821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1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25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2" name="AutoShape 44"/>
            <p:cNvCxnSpPr>
              <a:cxnSpLocks noChangeShapeType="1"/>
              <a:stCxn id="48223" idx="2"/>
              <a:endCxn id="4823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4" name="AutoShape 74"/>
            <p:cNvCxnSpPr>
              <a:cxnSpLocks noChangeShapeType="1"/>
              <a:stCxn id="48219" idx="2"/>
              <a:endCxn id="4822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5" name="AutoShape 74"/>
            <p:cNvCxnSpPr>
              <a:cxnSpLocks noChangeShapeType="1"/>
              <a:stCxn id="48222" idx="2"/>
              <a:endCxn id="4822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6" name="AutoShape 74"/>
            <p:cNvCxnSpPr>
              <a:cxnSpLocks noChangeShapeType="1"/>
              <a:stCxn id="48220" idx="2"/>
              <a:endCxn id="4823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7" name="AutoShape 74"/>
            <p:cNvCxnSpPr>
              <a:cxnSpLocks noChangeShapeType="1"/>
              <a:stCxn id="48225" idx="2"/>
              <a:endCxn id="4823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8" name="AutoShape 40"/>
            <p:cNvCxnSpPr>
              <a:cxnSpLocks noChangeShapeType="1"/>
              <a:stCxn id="48226" idx="2"/>
              <a:endCxn id="4823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59" name="AutoShape 74"/>
            <p:cNvCxnSpPr>
              <a:cxnSpLocks noChangeShapeType="1"/>
              <a:stCxn id="48229" idx="2"/>
              <a:endCxn id="4823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0" name="AutoShape 40"/>
            <p:cNvCxnSpPr>
              <a:cxnSpLocks noChangeShapeType="1"/>
              <a:stCxn id="48231" idx="2"/>
              <a:endCxn id="4823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1" name="AutoShape 74"/>
            <p:cNvCxnSpPr>
              <a:cxnSpLocks noChangeShapeType="1"/>
              <a:stCxn id="48232" idx="2"/>
              <a:endCxn id="4823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2" name="AutoShape 74"/>
            <p:cNvCxnSpPr>
              <a:cxnSpLocks noChangeShapeType="1"/>
              <a:stCxn id="48239" idx="2"/>
              <a:endCxn id="4824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63" name="AutoShape 40"/>
            <p:cNvCxnSpPr>
              <a:cxnSpLocks noChangeShapeType="1"/>
              <a:stCxn id="48234" idx="2"/>
              <a:endCxn id="4824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813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815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19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97" name="AutoShape 74"/>
            <p:cNvCxnSpPr>
              <a:cxnSpLocks noChangeShapeType="1"/>
              <a:stCxn id="48169" idx="2"/>
              <a:endCxn id="4817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98" name="AutoShape 40"/>
            <p:cNvCxnSpPr>
              <a:cxnSpLocks noChangeShapeType="1"/>
              <a:stCxn id="48165" idx="2"/>
              <a:endCxn id="4817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99" name="AutoShape 40"/>
            <p:cNvCxnSpPr>
              <a:cxnSpLocks noChangeShapeType="1"/>
              <a:stCxn id="48167" idx="2"/>
              <a:endCxn id="4817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0" name="AutoShape 40"/>
            <p:cNvCxnSpPr>
              <a:cxnSpLocks noChangeShapeType="1"/>
              <a:stCxn id="48168" idx="2"/>
              <a:endCxn id="4817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1" name="AutoShape 40"/>
            <p:cNvCxnSpPr>
              <a:cxnSpLocks noChangeShapeType="1"/>
              <a:stCxn id="48172" idx="2"/>
              <a:endCxn id="4818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2" name="AutoShape 40"/>
            <p:cNvCxnSpPr>
              <a:cxnSpLocks noChangeShapeType="1"/>
              <a:stCxn id="48173" idx="2"/>
              <a:endCxn id="4818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3" name="AutoShape 40"/>
            <p:cNvCxnSpPr>
              <a:cxnSpLocks noChangeShapeType="1"/>
              <a:stCxn id="48180" idx="2"/>
              <a:endCxn id="4818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4" name="AutoShape 74"/>
            <p:cNvCxnSpPr>
              <a:cxnSpLocks noChangeShapeType="1"/>
              <a:stCxn id="48166" idx="2"/>
              <a:endCxn id="4817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5" name="AutoShape 74"/>
            <p:cNvCxnSpPr>
              <a:cxnSpLocks noChangeShapeType="1"/>
              <a:stCxn id="48170" idx="2"/>
              <a:endCxn id="4817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6" name="AutoShape 74"/>
            <p:cNvCxnSpPr>
              <a:cxnSpLocks noChangeShapeType="1"/>
              <a:stCxn id="48171" idx="2"/>
              <a:endCxn id="4817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7" name="AutoShape 74"/>
            <p:cNvCxnSpPr>
              <a:cxnSpLocks noChangeShapeType="1"/>
              <a:stCxn id="48175" idx="2"/>
              <a:endCxn id="4818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8" name="AutoShape 74"/>
            <p:cNvCxnSpPr>
              <a:cxnSpLocks noChangeShapeType="1"/>
              <a:stCxn id="48176" idx="2"/>
              <a:endCxn id="4818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209" name="AutoShape 74"/>
            <p:cNvCxnSpPr>
              <a:cxnSpLocks noChangeShapeType="1"/>
              <a:stCxn id="48181" idx="2"/>
              <a:endCxn id="4818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81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813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8136" name="Oval 140"/>
          <p:cNvSpPr>
            <a:spLocks noChangeArrowheads="1"/>
          </p:cNvSpPr>
          <p:nvPr/>
        </p:nvSpPr>
        <p:spPr bwMode="auto">
          <a:xfrm>
            <a:off x="6858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7" name="Oval 147"/>
          <p:cNvSpPr>
            <a:spLocks noChangeArrowheads="1"/>
          </p:cNvSpPr>
          <p:nvPr/>
        </p:nvSpPr>
        <p:spPr bwMode="auto">
          <a:xfrm>
            <a:off x="23622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3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4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4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5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54" name="TextBox 166"/>
          <p:cNvSpPr txBox="1">
            <a:spLocks noChangeArrowheads="1"/>
          </p:cNvSpPr>
          <p:nvPr/>
        </p:nvSpPr>
        <p:spPr bwMode="auto">
          <a:xfrm>
            <a:off x="-52388" y="4535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8155" name="TextBox 167"/>
          <p:cNvSpPr txBox="1">
            <a:spLocks noChangeArrowheads="1"/>
          </p:cNvSpPr>
          <p:nvPr/>
        </p:nvSpPr>
        <p:spPr bwMode="auto">
          <a:xfrm>
            <a:off x="8329613" y="4495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915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92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74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5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6" name="AutoShape 44"/>
            <p:cNvCxnSpPr>
              <a:cxnSpLocks noChangeShapeType="1"/>
              <a:stCxn id="49247" idx="2"/>
              <a:endCxn id="49255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7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8" name="AutoShape 74"/>
            <p:cNvCxnSpPr>
              <a:cxnSpLocks noChangeShapeType="1"/>
              <a:stCxn id="49243" idx="2"/>
              <a:endCxn id="49250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79" name="AutoShape 74"/>
            <p:cNvCxnSpPr>
              <a:cxnSpLocks noChangeShapeType="1"/>
              <a:stCxn id="49246" idx="2"/>
              <a:endCxn id="49253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0" name="AutoShape 74"/>
            <p:cNvCxnSpPr>
              <a:cxnSpLocks noChangeShapeType="1"/>
              <a:stCxn id="49244" idx="2"/>
              <a:endCxn id="49255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1" name="AutoShape 74"/>
            <p:cNvCxnSpPr>
              <a:cxnSpLocks noChangeShapeType="1"/>
              <a:stCxn id="49249" idx="2"/>
              <a:endCxn id="49256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2" name="AutoShape 40"/>
            <p:cNvCxnSpPr>
              <a:cxnSpLocks noChangeShapeType="1"/>
              <a:stCxn id="49250" idx="2"/>
              <a:endCxn id="492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3" name="AutoShape 74"/>
            <p:cNvCxnSpPr>
              <a:cxnSpLocks noChangeShapeType="1"/>
              <a:stCxn id="49253" idx="2"/>
              <a:endCxn id="492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4" name="AutoShape 40"/>
            <p:cNvCxnSpPr>
              <a:cxnSpLocks noChangeShapeType="1"/>
              <a:stCxn id="49255" idx="2"/>
              <a:endCxn id="49263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5" name="AutoShape 74"/>
            <p:cNvCxnSpPr>
              <a:cxnSpLocks noChangeShapeType="1"/>
              <a:stCxn id="49256" idx="2"/>
              <a:endCxn id="49263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6" name="AutoShape 74"/>
            <p:cNvCxnSpPr>
              <a:cxnSpLocks noChangeShapeType="1"/>
              <a:stCxn id="49263" idx="2"/>
              <a:endCxn id="49266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87" name="AutoShape 40"/>
            <p:cNvCxnSpPr>
              <a:cxnSpLocks noChangeShapeType="1"/>
              <a:stCxn id="49258" idx="2"/>
              <a:endCxn id="492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915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91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20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1" name="AutoShape 74"/>
            <p:cNvCxnSpPr>
              <a:cxnSpLocks noChangeShapeType="1"/>
              <a:stCxn id="49193" idx="2"/>
              <a:endCxn id="49196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2" name="AutoShape 40"/>
            <p:cNvCxnSpPr>
              <a:cxnSpLocks noChangeShapeType="1"/>
              <a:stCxn id="49189" idx="2"/>
              <a:endCxn id="49197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3" name="AutoShape 40"/>
            <p:cNvCxnSpPr>
              <a:cxnSpLocks noChangeShapeType="1"/>
              <a:stCxn id="49191" idx="2"/>
              <a:endCxn id="49199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4" name="AutoShape 40"/>
            <p:cNvCxnSpPr>
              <a:cxnSpLocks noChangeShapeType="1"/>
              <a:stCxn id="49192" idx="2"/>
              <a:endCxn id="49200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5" name="AutoShape 40"/>
            <p:cNvCxnSpPr>
              <a:cxnSpLocks noChangeShapeType="1"/>
              <a:stCxn id="49196" idx="2"/>
              <a:endCxn id="492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6" name="AutoShape 40"/>
            <p:cNvCxnSpPr>
              <a:cxnSpLocks noChangeShapeType="1"/>
              <a:stCxn id="49197" idx="2"/>
              <a:endCxn id="49205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7" name="AutoShape 40"/>
            <p:cNvCxnSpPr>
              <a:cxnSpLocks noChangeShapeType="1"/>
              <a:stCxn id="49204" idx="2"/>
              <a:endCxn id="492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8" name="AutoShape 74"/>
            <p:cNvCxnSpPr>
              <a:cxnSpLocks noChangeShapeType="1"/>
              <a:stCxn id="49190" idx="2"/>
              <a:endCxn id="49197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29" name="AutoShape 74"/>
            <p:cNvCxnSpPr>
              <a:cxnSpLocks noChangeShapeType="1"/>
              <a:stCxn id="49194" idx="2"/>
              <a:endCxn id="49199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0" name="AutoShape 74"/>
            <p:cNvCxnSpPr>
              <a:cxnSpLocks noChangeShapeType="1"/>
              <a:stCxn id="49195" idx="2"/>
              <a:endCxn id="49200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1" name="AutoShape 74"/>
            <p:cNvCxnSpPr>
              <a:cxnSpLocks noChangeShapeType="1"/>
              <a:stCxn id="49199" idx="2"/>
              <a:endCxn id="492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2" name="AutoShape 74"/>
            <p:cNvCxnSpPr>
              <a:cxnSpLocks noChangeShapeType="1"/>
              <a:stCxn id="49200" idx="2"/>
              <a:endCxn id="49205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233" name="AutoShape 74"/>
            <p:cNvCxnSpPr>
              <a:cxnSpLocks noChangeShapeType="1"/>
              <a:stCxn id="49205" idx="2"/>
              <a:endCxn id="49212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915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9160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161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62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63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64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65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6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7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68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9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70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71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72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73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4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5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6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77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8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9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017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026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6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30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2" name="AutoShape 44"/>
            <p:cNvCxnSpPr>
              <a:cxnSpLocks noChangeShapeType="1"/>
              <a:stCxn id="50273" idx="2"/>
              <a:endCxn id="5028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4" name="AutoShape 74"/>
            <p:cNvCxnSpPr>
              <a:cxnSpLocks noChangeShapeType="1"/>
              <a:stCxn id="50269" idx="2"/>
              <a:endCxn id="5027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5" name="AutoShape 74"/>
            <p:cNvCxnSpPr>
              <a:cxnSpLocks noChangeShapeType="1"/>
              <a:stCxn id="50272" idx="2"/>
              <a:endCxn id="5027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6" name="AutoShape 74"/>
            <p:cNvCxnSpPr>
              <a:cxnSpLocks noChangeShapeType="1"/>
              <a:stCxn id="50270" idx="2"/>
              <a:endCxn id="5028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7" name="AutoShape 74"/>
            <p:cNvCxnSpPr>
              <a:cxnSpLocks noChangeShapeType="1"/>
              <a:stCxn id="50275" idx="2"/>
              <a:endCxn id="5028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8" name="AutoShape 40"/>
            <p:cNvCxnSpPr>
              <a:cxnSpLocks noChangeShapeType="1"/>
              <a:stCxn id="50276" idx="2"/>
              <a:endCxn id="5028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09" name="AutoShape 74"/>
            <p:cNvCxnSpPr>
              <a:cxnSpLocks noChangeShapeType="1"/>
              <a:stCxn id="50279" idx="2"/>
              <a:endCxn id="5028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0" name="AutoShape 40"/>
            <p:cNvCxnSpPr>
              <a:cxnSpLocks noChangeShapeType="1"/>
              <a:stCxn id="50281" idx="2"/>
              <a:endCxn id="5028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1" name="AutoShape 74"/>
            <p:cNvCxnSpPr>
              <a:cxnSpLocks noChangeShapeType="1"/>
              <a:stCxn id="50282" idx="2"/>
              <a:endCxn id="5028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2" name="AutoShape 74"/>
            <p:cNvCxnSpPr>
              <a:cxnSpLocks noChangeShapeType="1"/>
              <a:stCxn id="50289" idx="2"/>
              <a:endCxn id="5029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313" name="AutoShape 40"/>
            <p:cNvCxnSpPr>
              <a:cxnSpLocks noChangeShapeType="1"/>
              <a:stCxn id="50284" idx="2"/>
              <a:endCxn id="5029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018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020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24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47" name="AutoShape 74"/>
            <p:cNvCxnSpPr>
              <a:cxnSpLocks noChangeShapeType="1"/>
              <a:stCxn id="50219" idx="2"/>
              <a:endCxn id="5022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48" name="AutoShape 40"/>
            <p:cNvCxnSpPr>
              <a:cxnSpLocks noChangeShapeType="1"/>
              <a:stCxn id="50215" idx="2"/>
              <a:endCxn id="5022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49" name="AutoShape 40"/>
            <p:cNvCxnSpPr>
              <a:cxnSpLocks noChangeShapeType="1"/>
              <a:stCxn id="50217" idx="2"/>
              <a:endCxn id="5022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0" name="AutoShape 40"/>
            <p:cNvCxnSpPr>
              <a:cxnSpLocks noChangeShapeType="1"/>
              <a:stCxn id="50218" idx="2"/>
              <a:endCxn id="5022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1" name="AutoShape 40"/>
            <p:cNvCxnSpPr>
              <a:cxnSpLocks noChangeShapeType="1"/>
              <a:stCxn id="50222" idx="2"/>
              <a:endCxn id="5023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2" name="AutoShape 40"/>
            <p:cNvCxnSpPr>
              <a:cxnSpLocks noChangeShapeType="1"/>
              <a:stCxn id="50223" idx="2"/>
              <a:endCxn id="5023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3" name="AutoShape 40"/>
            <p:cNvCxnSpPr>
              <a:cxnSpLocks noChangeShapeType="1"/>
              <a:stCxn id="50230" idx="2"/>
              <a:endCxn id="5023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4" name="AutoShape 74"/>
            <p:cNvCxnSpPr>
              <a:cxnSpLocks noChangeShapeType="1"/>
              <a:stCxn id="50216" idx="2"/>
              <a:endCxn id="5022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5" name="AutoShape 74"/>
            <p:cNvCxnSpPr>
              <a:cxnSpLocks noChangeShapeType="1"/>
              <a:stCxn id="50220" idx="2"/>
              <a:endCxn id="5022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6" name="AutoShape 74"/>
            <p:cNvCxnSpPr>
              <a:cxnSpLocks noChangeShapeType="1"/>
              <a:stCxn id="50221" idx="2"/>
              <a:endCxn id="5022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7" name="AutoShape 74"/>
            <p:cNvCxnSpPr>
              <a:cxnSpLocks noChangeShapeType="1"/>
              <a:stCxn id="50225" idx="2"/>
              <a:endCxn id="5023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8" name="AutoShape 74"/>
            <p:cNvCxnSpPr>
              <a:cxnSpLocks noChangeShapeType="1"/>
              <a:stCxn id="50226" idx="2"/>
              <a:endCxn id="5023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259" name="AutoShape 74"/>
            <p:cNvCxnSpPr>
              <a:cxnSpLocks noChangeShapeType="1"/>
              <a:stCxn id="50231" idx="2"/>
              <a:endCxn id="5023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01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018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0184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0185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86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87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88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89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0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1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2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3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94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95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96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97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8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9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0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201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2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3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3810000" y="61722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CC3300"/>
                </a:solidFill>
                <a:cs typeface="+mn-cs"/>
              </a:rPr>
              <a:t>Still diverge when number of elements left is &lt;=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</a:p>
        </p:txBody>
      </p:sp>
      <p:sp>
        <p:nvSpPr>
          <p:cNvPr id="50205" name="Line 7"/>
          <p:cNvSpPr>
            <a:spLocks noChangeShapeType="1"/>
          </p:cNvSpPr>
          <p:nvPr/>
        </p:nvSpPr>
        <p:spPr bwMode="auto">
          <a:xfrm flipH="1" flipV="1">
            <a:off x="5410200" y="53340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5120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Good partitioning also allows warps to be retired early.</a:t>
            </a:r>
          </a:p>
          <a:p>
            <a:pPr lvl="1"/>
            <a:r>
              <a:rPr lang="en-US" smtClean="0"/>
              <a:t>Better hardware utilization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5120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120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222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230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1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34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4" name="AutoShape 44"/>
            <p:cNvCxnSpPr>
              <a:cxnSpLocks noChangeShapeType="1"/>
              <a:stCxn id="52315" idx="2"/>
              <a:endCxn id="5232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6" name="AutoShape 74"/>
            <p:cNvCxnSpPr>
              <a:cxnSpLocks noChangeShapeType="1"/>
              <a:stCxn id="52311" idx="2"/>
              <a:endCxn id="5231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7" name="AutoShape 74"/>
            <p:cNvCxnSpPr>
              <a:cxnSpLocks noChangeShapeType="1"/>
              <a:stCxn id="52314" idx="2"/>
              <a:endCxn id="5232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8" name="AutoShape 74"/>
            <p:cNvCxnSpPr>
              <a:cxnSpLocks noChangeShapeType="1"/>
              <a:stCxn id="52312" idx="2"/>
              <a:endCxn id="5232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49" name="AutoShape 74"/>
            <p:cNvCxnSpPr>
              <a:cxnSpLocks noChangeShapeType="1"/>
              <a:stCxn id="52317" idx="2"/>
              <a:endCxn id="5232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0" name="AutoShape 40"/>
            <p:cNvCxnSpPr>
              <a:cxnSpLocks noChangeShapeType="1"/>
              <a:stCxn id="52318" idx="2"/>
              <a:endCxn id="5232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1" name="AutoShape 74"/>
            <p:cNvCxnSpPr>
              <a:cxnSpLocks noChangeShapeType="1"/>
              <a:stCxn id="52321" idx="2"/>
              <a:endCxn id="5232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2" name="AutoShape 40"/>
            <p:cNvCxnSpPr>
              <a:cxnSpLocks noChangeShapeType="1"/>
              <a:stCxn id="52323" idx="2"/>
              <a:endCxn id="5233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3" name="AutoShape 74"/>
            <p:cNvCxnSpPr>
              <a:cxnSpLocks noChangeShapeType="1"/>
              <a:stCxn id="52324" idx="2"/>
              <a:endCxn id="5233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4" name="AutoShape 74"/>
            <p:cNvCxnSpPr>
              <a:cxnSpLocks noChangeShapeType="1"/>
              <a:stCxn id="52331" idx="2"/>
              <a:endCxn id="5233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55" name="AutoShape 40"/>
            <p:cNvCxnSpPr>
              <a:cxnSpLocks noChangeShapeType="1"/>
              <a:stCxn id="52326" idx="2"/>
              <a:endCxn id="5233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224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4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28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89" name="AutoShape 74"/>
            <p:cNvCxnSpPr>
              <a:cxnSpLocks noChangeShapeType="1"/>
              <a:stCxn id="52261" idx="2"/>
              <a:endCxn id="5226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0" name="AutoShape 40"/>
            <p:cNvCxnSpPr>
              <a:cxnSpLocks noChangeShapeType="1"/>
              <a:stCxn id="52257" idx="2"/>
              <a:endCxn id="5226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1" name="AutoShape 40"/>
            <p:cNvCxnSpPr>
              <a:cxnSpLocks noChangeShapeType="1"/>
              <a:stCxn id="52259" idx="2"/>
              <a:endCxn id="5226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2" name="AutoShape 40"/>
            <p:cNvCxnSpPr>
              <a:cxnSpLocks noChangeShapeType="1"/>
              <a:stCxn id="52260" idx="2"/>
              <a:endCxn id="5226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3" name="AutoShape 40"/>
            <p:cNvCxnSpPr>
              <a:cxnSpLocks noChangeShapeType="1"/>
              <a:stCxn id="52264" idx="2"/>
              <a:endCxn id="5227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4" name="AutoShape 40"/>
            <p:cNvCxnSpPr>
              <a:cxnSpLocks noChangeShapeType="1"/>
              <a:stCxn id="52265" idx="2"/>
              <a:endCxn id="5227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5" name="AutoShape 40"/>
            <p:cNvCxnSpPr>
              <a:cxnSpLocks noChangeShapeType="1"/>
              <a:stCxn id="52272" idx="2"/>
              <a:endCxn id="5228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6" name="AutoShape 74"/>
            <p:cNvCxnSpPr>
              <a:cxnSpLocks noChangeShapeType="1"/>
              <a:stCxn id="52258" idx="2"/>
              <a:endCxn id="5226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7" name="AutoShape 74"/>
            <p:cNvCxnSpPr>
              <a:cxnSpLocks noChangeShapeType="1"/>
              <a:stCxn id="52262" idx="2"/>
              <a:endCxn id="5226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8" name="AutoShape 74"/>
            <p:cNvCxnSpPr>
              <a:cxnSpLocks noChangeShapeType="1"/>
              <a:stCxn id="52263" idx="2"/>
              <a:endCxn id="5226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99" name="AutoShape 74"/>
            <p:cNvCxnSpPr>
              <a:cxnSpLocks noChangeShapeType="1"/>
              <a:stCxn id="52267" idx="2"/>
              <a:endCxn id="5227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00" name="AutoShape 74"/>
            <p:cNvCxnSpPr>
              <a:cxnSpLocks noChangeShapeType="1"/>
              <a:stCxn id="52268" idx="2"/>
              <a:endCxn id="5227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301" name="AutoShape 74"/>
            <p:cNvCxnSpPr>
              <a:cxnSpLocks noChangeShapeType="1"/>
              <a:stCxn id="52273" idx="2"/>
              <a:endCxn id="5228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2229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2230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2231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32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33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34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35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6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7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8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39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40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41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42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43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4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5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6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Parallel Reduction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325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333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3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7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2" name="AutoShape 44"/>
            <p:cNvCxnSpPr>
              <a:cxnSpLocks noChangeShapeType="1"/>
              <a:stCxn id="53343" idx="2"/>
              <a:endCxn id="5335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4" name="AutoShape 74"/>
            <p:cNvCxnSpPr>
              <a:cxnSpLocks noChangeShapeType="1"/>
              <a:stCxn id="53339" idx="2"/>
              <a:endCxn id="5334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5" name="AutoShape 74"/>
            <p:cNvCxnSpPr>
              <a:cxnSpLocks noChangeShapeType="1"/>
              <a:stCxn id="53342" idx="2"/>
              <a:endCxn id="5334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6" name="AutoShape 74"/>
            <p:cNvCxnSpPr>
              <a:cxnSpLocks noChangeShapeType="1"/>
              <a:stCxn id="53340" idx="2"/>
              <a:endCxn id="5335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7" name="AutoShape 74"/>
            <p:cNvCxnSpPr>
              <a:cxnSpLocks noChangeShapeType="1"/>
              <a:stCxn id="53345" idx="2"/>
              <a:endCxn id="5335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8" name="AutoShape 40"/>
            <p:cNvCxnSpPr>
              <a:cxnSpLocks noChangeShapeType="1"/>
              <a:stCxn id="53346" idx="2"/>
              <a:endCxn id="5335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79" name="AutoShape 74"/>
            <p:cNvCxnSpPr>
              <a:cxnSpLocks noChangeShapeType="1"/>
              <a:stCxn id="53349" idx="2"/>
              <a:endCxn id="5335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0" name="AutoShape 40"/>
            <p:cNvCxnSpPr>
              <a:cxnSpLocks noChangeShapeType="1"/>
              <a:stCxn id="53351" idx="2"/>
              <a:endCxn id="5335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1" name="AutoShape 74"/>
            <p:cNvCxnSpPr>
              <a:cxnSpLocks noChangeShapeType="1"/>
              <a:stCxn id="53352" idx="2"/>
              <a:endCxn id="5335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2" name="AutoShape 74"/>
            <p:cNvCxnSpPr>
              <a:cxnSpLocks noChangeShapeType="1"/>
              <a:stCxn id="53359" idx="2"/>
              <a:endCxn id="5336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83" name="AutoShape 40"/>
            <p:cNvCxnSpPr>
              <a:cxnSpLocks noChangeShapeType="1"/>
              <a:stCxn id="53354" idx="2"/>
              <a:endCxn id="5336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1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17" name="AutoShape 74"/>
            <p:cNvCxnSpPr>
              <a:cxnSpLocks noChangeShapeType="1"/>
              <a:stCxn id="53289" idx="2"/>
              <a:endCxn id="5329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18" name="AutoShape 40"/>
            <p:cNvCxnSpPr>
              <a:cxnSpLocks noChangeShapeType="1"/>
              <a:stCxn id="53285" idx="2"/>
              <a:endCxn id="5329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19" name="AutoShape 40"/>
            <p:cNvCxnSpPr>
              <a:cxnSpLocks noChangeShapeType="1"/>
              <a:stCxn id="53287" idx="2"/>
              <a:endCxn id="5329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0" name="AutoShape 40"/>
            <p:cNvCxnSpPr>
              <a:cxnSpLocks noChangeShapeType="1"/>
              <a:stCxn id="53288" idx="2"/>
              <a:endCxn id="5329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1" name="AutoShape 40"/>
            <p:cNvCxnSpPr>
              <a:cxnSpLocks noChangeShapeType="1"/>
              <a:stCxn id="53292" idx="2"/>
              <a:endCxn id="5330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2" name="AutoShape 40"/>
            <p:cNvCxnSpPr>
              <a:cxnSpLocks noChangeShapeType="1"/>
              <a:stCxn id="53293" idx="2"/>
              <a:endCxn id="5330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3" name="AutoShape 40"/>
            <p:cNvCxnSpPr>
              <a:cxnSpLocks noChangeShapeType="1"/>
              <a:stCxn id="53300" idx="2"/>
              <a:endCxn id="5330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4" name="AutoShape 74"/>
            <p:cNvCxnSpPr>
              <a:cxnSpLocks noChangeShapeType="1"/>
              <a:stCxn id="53286" idx="2"/>
              <a:endCxn id="5329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5" name="AutoShape 74"/>
            <p:cNvCxnSpPr>
              <a:cxnSpLocks noChangeShapeType="1"/>
              <a:stCxn id="53290" idx="2"/>
              <a:endCxn id="5329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6" name="AutoShape 74"/>
            <p:cNvCxnSpPr>
              <a:cxnSpLocks noChangeShapeType="1"/>
              <a:stCxn id="53291" idx="2"/>
              <a:endCxn id="5329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7" name="AutoShape 74"/>
            <p:cNvCxnSpPr>
              <a:cxnSpLocks noChangeShapeType="1"/>
              <a:stCxn id="53295" idx="2"/>
              <a:endCxn id="5330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8" name="AutoShape 74"/>
            <p:cNvCxnSpPr>
              <a:cxnSpLocks noChangeShapeType="1"/>
              <a:stCxn id="53296" idx="2"/>
              <a:endCxn id="5330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29" name="AutoShape 74"/>
            <p:cNvCxnSpPr>
              <a:cxnSpLocks noChangeShapeType="1"/>
              <a:stCxn id="53301" idx="2"/>
              <a:endCxn id="5330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32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325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3256" name="Oval 148"/>
          <p:cNvSpPr>
            <a:spLocks noChangeArrowheads="1"/>
          </p:cNvSpPr>
          <p:nvPr/>
        </p:nvSpPr>
        <p:spPr bwMode="auto">
          <a:xfrm>
            <a:off x="7467600" y="35052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3257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58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59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0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1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2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3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64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65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66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67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8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9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0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1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272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73" name="TextBox 166"/>
          <p:cNvSpPr txBox="1">
            <a:spLocks noChangeArrowheads="1"/>
          </p:cNvSpPr>
          <p:nvPr/>
        </p:nvSpPr>
        <p:spPr bwMode="auto">
          <a:xfrm>
            <a:off x="44450" y="4038600"/>
            <a:ext cx="61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4" name="TextBox 167"/>
          <p:cNvSpPr txBox="1">
            <a:spLocks noChangeArrowheads="1"/>
          </p:cNvSpPr>
          <p:nvPr/>
        </p:nvSpPr>
        <p:spPr bwMode="auto">
          <a:xfrm>
            <a:off x="8445500" y="3962400"/>
            <a:ext cx="62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5" name="Oval 141"/>
          <p:cNvSpPr>
            <a:spLocks noChangeArrowheads="1"/>
          </p:cNvSpPr>
          <p:nvPr/>
        </p:nvSpPr>
        <p:spPr bwMode="auto">
          <a:xfrm>
            <a:off x="6629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  <a:cs typeface="+mn-cs"/>
              </a:rPr>
              <a:t>Recall </a:t>
            </a:r>
            <a:r>
              <a:rPr lang="en-US" sz="3200" i="1" kern="0" dirty="0">
                <a:solidFill>
                  <a:srgbClr val="FF0000"/>
                </a:solidFill>
                <a:latin typeface="+mn-lt"/>
                <a:cs typeface="+mn-cs"/>
              </a:rPr>
              <a:t>Parallel Reduction</a:t>
            </a:r>
            <a:r>
              <a:rPr lang="en-US" sz="3200" kern="0" dirty="0">
                <a:latin typeface="+mn-lt"/>
                <a:cs typeface="+mn-cs"/>
              </a:rPr>
              <a:t> (sum)</a:t>
            </a: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427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435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9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9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3" name="AutoShape 44"/>
            <p:cNvCxnSpPr>
              <a:cxnSpLocks noChangeShapeType="1"/>
              <a:stCxn id="54364" idx="2"/>
              <a:endCxn id="5437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5" name="AutoShape 74"/>
            <p:cNvCxnSpPr>
              <a:cxnSpLocks noChangeShapeType="1"/>
              <a:stCxn id="54360" idx="2"/>
              <a:endCxn id="5436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6" name="AutoShape 74"/>
            <p:cNvCxnSpPr>
              <a:cxnSpLocks noChangeShapeType="1"/>
              <a:stCxn id="54363" idx="2"/>
              <a:endCxn id="5437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7" name="AutoShape 74"/>
            <p:cNvCxnSpPr>
              <a:cxnSpLocks noChangeShapeType="1"/>
              <a:stCxn id="54361" idx="2"/>
              <a:endCxn id="5437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8" name="AutoShape 74"/>
            <p:cNvCxnSpPr>
              <a:cxnSpLocks noChangeShapeType="1"/>
              <a:stCxn id="54366" idx="2"/>
              <a:endCxn id="5437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99" name="AutoShape 40"/>
            <p:cNvCxnSpPr>
              <a:cxnSpLocks noChangeShapeType="1"/>
              <a:stCxn id="54367" idx="2"/>
              <a:endCxn id="5437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0" name="AutoShape 74"/>
            <p:cNvCxnSpPr>
              <a:cxnSpLocks noChangeShapeType="1"/>
              <a:stCxn id="54370" idx="2"/>
              <a:endCxn id="5437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1" name="AutoShape 40"/>
            <p:cNvCxnSpPr>
              <a:cxnSpLocks noChangeShapeType="1"/>
              <a:stCxn id="54372" idx="2"/>
              <a:endCxn id="5438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2" name="AutoShape 74"/>
            <p:cNvCxnSpPr>
              <a:cxnSpLocks noChangeShapeType="1"/>
              <a:stCxn id="54373" idx="2"/>
              <a:endCxn id="5438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3" name="AutoShape 74"/>
            <p:cNvCxnSpPr>
              <a:cxnSpLocks noChangeShapeType="1"/>
              <a:stCxn id="54380" idx="2"/>
              <a:endCxn id="5438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404" name="AutoShape 40"/>
            <p:cNvCxnSpPr>
              <a:cxnSpLocks noChangeShapeType="1"/>
              <a:stCxn id="54375" idx="2"/>
              <a:endCxn id="5438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427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429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3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38" name="AutoShape 74"/>
            <p:cNvCxnSpPr>
              <a:cxnSpLocks noChangeShapeType="1"/>
              <a:stCxn id="54310" idx="2"/>
              <a:endCxn id="5431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39" name="AutoShape 40"/>
            <p:cNvCxnSpPr>
              <a:cxnSpLocks noChangeShapeType="1"/>
              <a:stCxn id="54306" idx="2"/>
              <a:endCxn id="5431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0" name="AutoShape 40"/>
            <p:cNvCxnSpPr>
              <a:cxnSpLocks noChangeShapeType="1"/>
              <a:stCxn id="54308" idx="2"/>
              <a:endCxn id="5431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1" name="AutoShape 40"/>
            <p:cNvCxnSpPr>
              <a:cxnSpLocks noChangeShapeType="1"/>
              <a:stCxn id="54309" idx="2"/>
              <a:endCxn id="5431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2" name="AutoShape 40"/>
            <p:cNvCxnSpPr>
              <a:cxnSpLocks noChangeShapeType="1"/>
              <a:stCxn id="54313" idx="2"/>
              <a:endCxn id="5432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3" name="AutoShape 40"/>
            <p:cNvCxnSpPr>
              <a:cxnSpLocks noChangeShapeType="1"/>
              <a:stCxn id="54314" idx="2"/>
              <a:endCxn id="5432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4" name="AutoShape 40"/>
            <p:cNvCxnSpPr>
              <a:cxnSpLocks noChangeShapeType="1"/>
              <a:stCxn id="54321" idx="2"/>
              <a:endCxn id="5432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5" name="AutoShape 74"/>
            <p:cNvCxnSpPr>
              <a:cxnSpLocks noChangeShapeType="1"/>
              <a:stCxn id="54307" idx="2"/>
              <a:endCxn id="5431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6" name="AutoShape 74"/>
            <p:cNvCxnSpPr>
              <a:cxnSpLocks noChangeShapeType="1"/>
              <a:stCxn id="54311" idx="2"/>
              <a:endCxn id="5431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7" name="AutoShape 74"/>
            <p:cNvCxnSpPr>
              <a:cxnSpLocks noChangeShapeType="1"/>
              <a:stCxn id="54312" idx="2"/>
              <a:endCxn id="5431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8" name="AutoShape 74"/>
            <p:cNvCxnSpPr>
              <a:cxnSpLocks noChangeShapeType="1"/>
              <a:stCxn id="54316" idx="2"/>
              <a:endCxn id="5432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49" name="AutoShape 74"/>
            <p:cNvCxnSpPr>
              <a:cxnSpLocks noChangeShapeType="1"/>
              <a:stCxn id="54317" idx="2"/>
              <a:endCxn id="5432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350" name="AutoShape 74"/>
            <p:cNvCxnSpPr>
              <a:cxnSpLocks noChangeShapeType="1"/>
              <a:stCxn id="54322" idx="2"/>
              <a:endCxn id="5432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42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427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4280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1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82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83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84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5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6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7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8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9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90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91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92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3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4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5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96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529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53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42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2" name="AutoShape 44"/>
            <p:cNvCxnSpPr>
              <a:cxnSpLocks noChangeShapeType="1"/>
              <a:stCxn id="55393" idx="2"/>
              <a:endCxn id="5540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4" name="AutoShape 74"/>
            <p:cNvCxnSpPr>
              <a:cxnSpLocks noChangeShapeType="1"/>
              <a:stCxn id="55389" idx="2"/>
              <a:endCxn id="5539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5" name="AutoShape 74"/>
            <p:cNvCxnSpPr>
              <a:cxnSpLocks noChangeShapeType="1"/>
              <a:stCxn id="55392" idx="2"/>
              <a:endCxn id="5539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6" name="AutoShape 74"/>
            <p:cNvCxnSpPr>
              <a:cxnSpLocks noChangeShapeType="1"/>
              <a:stCxn id="55390" idx="2"/>
              <a:endCxn id="5540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7" name="AutoShape 74"/>
            <p:cNvCxnSpPr>
              <a:cxnSpLocks noChangeShapeType="1"/>
              <a:stCxn id="55395" idx="2"/>
              <a:endCxn id="5540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8" name="AutoShape 40"/>
            <p:cNvCxnSpPr>
              <a:cxnSpLocks noChangeShapeType="1"/>
              <a:stCxn id="55396" idx="2"/>
              <a:endCxn id="554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29" name="AutoShape 74"/>
            <p:cNvCxnSpPr>
              <a:cxnSpLocks noChangeShapeType="1"/>
              <a:stCxn id="55399" idx="2"/>
              <a:endCxn id="554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0" name="AutoShape 40"/>
            <p:cNvCxnSpPr>
              <a:cxnSpLocks noChangeShapeType="1"/>
              <a:stCxn id="55401" idx="2"/>
              <a:endCxn id="5540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1" name="AutoShape 74"/>
            <p:cNvCxnSpPr>
              <a:cxnSpLocks noChangeShapeType="1"/>
              <a:stCxn id="55402" idx="2"/>
              <a:endCxn id="5540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2" name="AutoShape 74"/>
            <p:cNvCxnSpPr>
              <a:cxnSpLocks noChangeShapeType="1"/>
              <a:stCxn id="55409" idx="2"/>
              <a:endCxn id="5541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433" name="AutoShape 40"/>
            <p:cNvCxnSpPr>
              <a:cxnSpLocks noChangeShapeType="1"/>
              <a:stCxn id="55404" idx="2"/>
              <a:endCxn id="554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530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9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1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2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4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5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6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8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2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3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4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5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6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7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8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9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0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1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2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3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4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5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6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7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8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9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0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1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2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3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4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5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36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67" name="AutoShape 74"/>
            <p:cNvCxnSpPr>
              <a:cxnSpLocks noChangeShapeType="1"/>
              <a:stCxn id="55339" idx="2"/>
              <a:endCxn id="5534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68" name="AutoShape 40"/>
            <p:cNvCxnSpPr>
              <a:cxnSpLocks noChangeShapeType="1"/>
              <a:stCxn id="55335" idx="2"/>
              <a:endCxn id="5534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69" name="AutoShape 40"/>
            <p:cNvCxnSpPr>
              <a:cxnSpLocks noChangeShapeType="1"/>
              <a:stCxn id="55337" idx="2"/>
              <a:endCxn id="5534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0" name="AutoShape 40"/>
            <p:cNvCxnSpPr>
              <a:cxnSpLocks noChangeShapeType="1"/>
              <a:stCxn id="55338" idx="2"/>
              <a:endCxn id="5534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1" name="AutoShape 40"/>
            <p:cNvCxnSpPr>
              <a:cxnSpLocks noChangeShapeType="1"/>
              <a:stCxn id="55342" idx="2"/>
              <a:endCxn id="5535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2" name="AutoShape 40"/>
            <p:cNvCxnSpPr>
              <a:cxnSpLocks noChangeShapeType="1"/>
              <a:stCxn id="55343" idx="2"/>
              <a:endCxn id="5535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3" name="AutoShape 40"/>
            <p:cNvCxnSpPr>
              <a:cxnSpLocks noChangeShapeType="1"/>
              <a:stCxn id="55350" idx="2"/>
              <a:endCxn id="5535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4" name="AutoShape 74"/>
            <p:cNvCxnSpPr>
              <a:cxnSpLocks noChangeShapeType="1"/>
              <a:stCxn id="55336" idx="2"/>
              <a:endCxn id="5534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5" name="AutoShape 74"/>
            <p:cNvCxnSpPr>
              <a:cxnSpLocks noChangeShapeType="1"/>
              <a:stCxn id="55340" idx="2"/>
              <a:endCxn id="5534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6" name="AutoShape 74"/>
            <p:cNvCxnSpPr>
              <a:cxnSpLocks noChangeShapeType="1"/>
              <a:stCxn id="55341" idx="2"/>
              <a:endCxn id="5534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7" name="AutoShape 74"/>
            <p:cNvCxnSpPr>
              <a:cxnSpLocks noChangeShapeType="1"/>
              <a:stCxn id="55345" idx="2"/>
              <a:endCxn id="5535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8" name="AutoShape 74"/>
            <p:cNvCxnSpPr>
              <a:cxnSpLocks noChangeShapeType="1"/>
              <a:stCxn id="55346" idx="2"/>
              <a:endCxn id="5535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379" name="AutoShape 74"/>
            <p:cNvCxnSpPr>
              <a:cxnSpLocks noChangeShapeType="1"/>
              <a:stCxn id="55351" idx="2"/>
              <a:endCxn id="5535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530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530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5304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05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06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07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08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09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0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1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12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13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14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15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16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7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8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19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20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1" name="Oval 141"/>
          <p:cNvSpPr>
            <a:spLocks noChangeArrowheads="1"/>
          </p:cNvSpPr>
          <p:nvPr/>
        </p:nvSpPr>
        <p:spPr bwMode="auto">
          <a:xfrm>
            <a:off x="57912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2" name="TextBox 142"/>
          <p:cNvSpPr txBox="1">
            <a:spLocks noChangeArrowheads="1"/>
          </p:cNvSpPr>
          <p:nvPr/>
        </p:nvSpPr>
        <p:spPr bwMode="auto">
          <a:xfrm>
            <a:off x="8445500" y="4459288"/>
            <a:ext cx="622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5323" name="Oval 146"/>
          <p:cNvSpPr>
            <a:spLocks noChangeArrowheads="1"/>
          </p:cNvSpPr>
          <p:nvPr/>
        </p:nvSpPr>
        <p:spPr bwMode="auto">
          <a:xfrm>
            <a:off x="3200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4" name="Oval 147"/>
          <p:cNvSpPr>
            <a:spLocks noChangeArrowheads="1"/>
          </p:cNvSpPr>
          <p:nvPr/>
        </p:nvSpPr>
        <p:spPr bwMode="auto">
          <a:xfrm>
            <a:off x="15240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5" name="TextBox 148"/>
          <p:cNvSpPr txBox="1">
            <a:spLocks noChangeArrowheads="1"/>
          </p:cNvSpPr>
          <p:nvPr/>
        </p:nvSpPr>
        <p:spPr bwMode="auto">
          <a:xfrm>
            <a:off x="76200" y="4459288"/>
            <a:ext cx="619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632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640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4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44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3" name="AutoShape 44"/>
            <p:cNvCxnSpPr>
              <a:cxnSpLocks noChangeShapeType="1"/>
              <a:stCxn id="56414" idx="2"/>
              <a:endCxn id="5642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5" name="AutoShape 74"/>
            <p:cNvCxnSpPr>
              <a:cxnSpLocks noChangeShapeType="1"/>
              <a:stCxn id="56410" idx="2"/>
              <a:endCxn id="5641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6" name="AutoShape 74"/>
            <p:cNvCxnSpPr>
              <a:cxnSpLocks noChangeShapeType="1"/>
              <a:stCxn id="56413" idx="2"/>
              <a:endCxn id="5642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7" name="AutoShape 74"/>
            <p:cNvCxnSpPr>
              <a:cxnSpLocks noChangeShapeType="1"/>
              <a:stCxn id="56411" idx="2"/>
              <a:endCxn id="5642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8" name="AutoShape 74"/>
            <p:cNvCxnSpPr>
              <a:cxnSpLocks noChangeShapeType="1"/>
              <a:stCxn id="56416" idx="2"/>
              <a:endCxn id="5642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49" name="AutoShape 40"/>
            <p:cNvCxnSpPr>
              <a:cxnSpLocks noChangeShapeType="1"/>
              <a:stCxn id="56417" idx="2"/>
              <a:endCxn id="5642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0" name="AutoShape 74"/>
            <p:cNvCxnSpPr>
              <a:cxnSpLocks noChangeShapeType="1"/>
              <a:stCxn id="56420" idx="2"/>
              <a:endCxn id="5642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1" name="AutoShape 40"/>
            <p:cNvCxnSpPr>
              <a:cxnSpLocks noChangeShapeType="1"/>
              <a:stCxn id="56422" idx="2"/>
              <a:endCxn id="5643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2" name="AutoShape 74"/>
            <p:cNvCxnSpPr>
              <a:cxnSpLocks noChangeShapeType="1"/>
              <a:stCxn id="56423" idx="2"/>
              <a:endCxn id="5643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3" name="AutoShape 74"/>
            <p:cNvCxnSpPr>
              <a:cxnSpLocks noChangeShapeType="1"/>
              <a:stCxn id="56430" idx="2"/>
              <a:endCxn id="5643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54" name="AutoShape 40"/>
            <p:cNvCxnSpPr>
              <a:cxnSpLocks noChangeShapeType="1"/>
              <a:stCxn id="56425" idx="2"/>
              <a:endCxn id="5643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632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38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88" name="AutoShape 74"/>
            <p:cNvCxnSpPr>
              <a:cxnSpLocks noChangeShapeType="1"/>
              <a:stCxn id="56360" idx="2"/>
              <a:endCxn id="5636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89" name="AutoShape 40"/>
            <p:cNvCxnSpPr>
              <a:cxnSpLocks noChangeShapeType="1"/>
              <a:stCxn id="56356" idx="2"/>
              <a:endCxn id="5636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0" name="AutoShape 40"/>
            <p:cNvCxnSpPr>
              <a:cxnSpLocks noChangeShapeType="1"/>
              <a:stCxn id="56358" idx="2"/>
              <a:endCxn id="5636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1" name="AutoShape 40"/>
            <p:cNvCxnSpPr>
              <a:cxnSpLocks noChangeShapeType="1"/>
              <a:stCxn id="56359" idx="2"/>
              <a:endCxn id="5636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2" name="AutoShape 40"/>
            <p:cNvCxnSpPr>
              <a:cxnSpLocks noChangeShapeType="1"/>
              <a:stCxn id="56363" idx="2"/>
              <a:endCxn id="5637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3" name="AutoShape 40"/>
            <p:cNvCxnSpPr>
              <a:cxnSpLocks noChangeShapeType="1"/>
              <a:stCxn id="56364" idx="2"/>
              <a:endCxn id="5637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4" name="AutoShape 40"/>
            <p:cNvCxnSpPr>
              <a:cxnSpLocks noChangeShapeType="1"/>
              <a:stCxn id="56371" idx="2"/>
              <a:endCxn id="5637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5" name="AutoShape 74"/>
            <p:cNvCxnSpPr>
              <a:cxnSpLocks noChangeShapeType="1"/>
              <a:stCxn id="56357" idx="2"/>
              <a:endCxn id="5636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6" name="AutoShape 74"/>
            <p:cNvCxnSpPr>
              <a:cxnSpLocks noChangeShapeType="1"/>
              <a:stCxn id="56361" idx="2"/>
              <a:endCxn id="5636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7" name="AutoShape 74"/>
            <p:cNvCxnSpPr>
              <a:cxnSpLocks noChangeShapeType="1"/>
              <a:stCxn id="56362" idx="2"/>
              <a:endCxn id="5636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8" name="AutoShape 74"/>
            <p:cNvCxnSpPr>
              <a:cxnSpLocks noChangeShapeType="1"/>
              <a:stCxn id="56366" idx="2"/>
              <a:endCxn id="5637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99" name="AutoShape 74"/>
            <p:cNvCxnSpPr>
              <a:cxnSpLocks noChangeShapeType="1"/>
              <a:stCxn id="56367" idx="2"/>
              <a:endCxn id="5637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400" name="AutoShape 74"/>
            <p:cNvCxnSpPr>
              <a:cxnSpLocks noChangeShapeType="1"/>
              <a:stCxn id="56372" idx="2"/>
              <a:endCxn id="5637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632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632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2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3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3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3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4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4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4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4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44" name="Rectangle 140"/>
          <p:cNvSpPr>
            <a:spLocks noChangeArrowheads="1"/>
          </p:cNvSpPr>
          <p:nvPr/>
        </p:nvSpPr>
        <p:spPr bwMode="auto">
          <a:xfrm>
            <a:off x="5867400" y="3124200"/>
            <a:ext cx="25146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5" name="Rectangle 141"/>
          <p:cNvSpPr>
            <a:spLocks noChangeArrowheads="1"/>
          </p:cNvSpPr>
          <p:nvPr/>
        </p:nvSpPr>
        <p:spPr bwMode="auto">
          <a:xfrm>
            <a:off x="32766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6" name="Rectangle 142"/>
          <p:cNvSpPr>
            <a:spLocks noChangeArrowheads="1"/>
          </p:cNvSpPr>
          <p:nvPr/>
        </p:nvSpPr>
        <p:spPr bwMode="auto">
          <a:xfrm>
            <a:off x="15240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6576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0" name="Rectangle 13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1" name="Rectangle 14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62" name="Rectangle 15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4" name="Rectangle 17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95" name="Rectangle 49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96" name="Rectangle 50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97" name="Rectangle 51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8" name="Rectangle 52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9" name="Rectangle 53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0" name="Rectangle 54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1" name="Rectangle 55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02" name="Rectangle 56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03" name="Rectangle 57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04" name="Rectangle 58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05" name="Rectangle 59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6" name="Rectangle 60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7" name="Rectangle 61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8" name="Rectangle 62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9" name="Rectangle 63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0" name="Rectangle 64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1" name="Rectangle 65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2" name="Rectangle 66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3" name="Rectangle 67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14" name="Rectangle 68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15" name="Rectangle 69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16" name="Rectangle 70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17" name="Line 71"/>
          <p:cNvSpPr>
            <a:spLocks noChangeShapeType="1"/>
          </p:cNvSpPr>
          <p:nvPr/>
        </p:nvSpPr>
        <p:spPr bwMode="auto">
          <a:xfrm>
            <a:off x="914400" y="5443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669925" y="4953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grpSp>
        <p:nvGrpSpPr>
          <p:cNvPr id="58373" name="Group 173"/>
          <p:cNvGrpSpPr>
            <a:grpSpLocks/>
          </p:cNvGrpSpPr>
          <p:nvPr/>
        </p:nvGrpSpPr>
        <p:grpSpPr bwMode="auto">
          <a:xfrm>
            <a:off x="1066800" y="3429000"/>
            <a:ext cx="6019800" cy="2960688"/>
            <a:chOff x="1295400" y="3429000"/>
            <a:chExt cx="6019800" cy="2960132"/>
          </a:xfrm>
        </p:grpSpPr>
        <p:sp>
          <p:nvSpPr>
            <p:cNvPr id="58374" name="Freeform 4"/>
            <p:cNvSpPr>
              <a:spLocks/>
            </p:cNvSpPr>
            <p:nvPr/>
          </p:nvSpPr>
          <p:spPr bwMode="auto">
            <a:xfrm>
              <a:off x="2133600" y="39624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1244"/>
                <a:gd name="T20" fmla="*/ 1350 w 1350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2133600" y="39624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2260600" y="4017963"/>
              <a:ext cx="1841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Md</a:t>
              </a:r>
              <a:endParaRPr lang="en-US"/>
            </a:p>
          </p:txBody>
        </p:sp>
        <p:sp>
          <p:nvSpPr>
            <p:cNvPr id="58377" name="Freeform 7"/>
            <p:cNvSpPr>
              <a:spLocks/>
            </p:cNvSpPr>
            <p:nvPr/>
          </p:nvSpPr>
          <p:spPr bwMode="auto">
            <a:xfrm>
              <a:off x="5170487" y="39655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1242"/>
                <a:gd name="T20" fmla="*/ 1351 w 1351"/>
                <a:gd name="T21" fmla="*/ 1242 h 1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8"/>
            <p:cNvSpPr>
              <a:spLocks noChangeArrowheads="1"/>
            </p:cNvSpPr>
            <p:nvPr/>
          </p:nvSpPr>
          <p:spPr bwMode="auto">
            <a:xfrm>
              <a:off x="5170487" y="39655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5299075" y="4024313"/>
              <a:ext cx="1698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Nd</a:t>
              </a:r>
              <a:endParaRPr lang="en-US"/>
            </a:p>
          </p:txBody>
        </p:sp>
        <p:sp>
          <p:nvSpPr>
            <p:cNvPr id="58380" name="Freeform 10"/>
            <p:cNvSpPr>
              <a:spLocks/>
            </p:cNvSpPr>
            <p:nvPr/>
          </p:nvSpPr>
          <p:spPr bwMode="auto">
            <a:xfrm>
              <a:off x="6350000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11"/>
            <p:cNvSpPr>
              <a:spLocks/>
            </p:cNvSpPr>
            <p:nvPr/>
          </p:nvSpPr>
          <p:spPr bwMode="auto">
            <a:xfrm>
              <a:off x="2133600" y="51482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2"/>
            <p:cNvSpPr>
              <a:spLocks noChangeArrowheads="1"/>
            </p:cNvSpPr>
            <p:nvPr/>
          </p:nvSpPr>
          <p:spPr bwMode="auto">
            <a:xfrm rot="-5400000">
              <a:off x="7041356" y="50077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 rot="-5400000">
              <a:off x="7072312" y="49418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 rot="-5400000">
              <a:off x="7055643" y="48839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 rot="-5400000">
              <a:off x="7058024" y="48148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 rot="-5400000">
              <a:off x="7052468" y="47426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58387" name="Rectangle 17"/>
            <p:cNvSpPr>
              <a:spLocks noChangeArrowheads="1"/>
            </p:cNvSpPr>
            <p:nvPr/>
          </p:nvSpPr>
          <p:spPr bwMode="auto">
            <a:xfrm>
              <a:off x="3011488" y="57356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58388" name="Freeform 18"/>
            <p:cNvSpPr>
              <a:spLocks/>
            </p:cNvSpPr>
            <p:nvPr/>
          </p:nvSpPr>
          <p:spPr bwMode="auto">
            <a:xfrm>
              <a:off x="2133600" y="4876800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Freeform 22"/>
            <p:cNvSpPr>
              <a:spLocks/>
            </p:cNvSpPr>
            <p:nvPr/>
          </p:nvSpPr>
          <p:spPr bwMode="auto">
            <a:xfrm>
              <a:off x="6059487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>
              <a:off x="6059487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Box 166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0</a:t>
              </a:r>
            </a:p>
          </p:txBody>
        </p:sp>
        <p:sp>
          <p:nvSpPr>
            <p:cNvPr id="58393" name="TextBox 167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1</a:t>
              </a:r>
            </a:p>
          </p:txBody>
        </p:sp>
        <p:sp>
          <p:nvSpPr>
            <p:cNvPr id="58394" name="TextBox 168"/>
            <p:cNvSpPr txBox="1">
              <a:spLocks noChangeArrowheads="1"/>
            </p:cNvSpPr>
            <p:nvPr/>
          </p:nvSpPr>
          <p:spPr bwMode="auto">
            <a:xfrm>
              <a:off x="55260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0</a:t>
              </a:r>
            </a:p>
          </p:txBody>
        </p:sp>
        <p:sp>
          <p:nvSpPr>
            <p:cNvPr id="58395" name="TextBox 170"/>
            <p:cNvSpPr txBox="1">
              <a:spLocks noChangeArrowheads="1"/>
            </p:cNvSpPr>
            <p:nvPr/>
          </p:nvSpPr>
          <p:spPr bwMode="auto">
            <a:xfrm>
              <a:off x="62118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8396" name="TextBox 171"/>
            <p:cNvSpPr txBox="1">
              <a:spLocks noChangeArrowheads="1"/>
            </p:cNvSpPr>
            <p:nvPr/>
          </p:nvSpPr>
          <p:spPr bwMode="auto">
            <a:xfrm>
              <a:off x="1981200" y="6019800"/>
              <a:ext cx="2659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) column after column?</a:t>
              </a:r>
            </a:p>
          </p:txBody>
        </p:sp>
        <p:sp>
          <p:nvSpPr>
            <p:cNvPr id="58397" name="TextBox 172"/>
            <p:cNvSpPr txBox="1">
              <a:spLocks noChangeArrowheads="1"/>
            </p:cNvSpPr>
            <p:nvPr/>
          </p:nvSpPr>
          <p:spPr bwMode="auto">
            <a:xfrm>
              <a:off x="5286578" y="6019800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  <a:r>
                <a:rPr lang="en-US"/>
                <a:t>) row after row?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) column after column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Individual threads</a:t>
            </a:r>
            <a:r>
              <a:rPr lang="en-US" smtClean="0"/>
              <a:t> read increasing, consecutive memory address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 row after row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Adjacent threads</a:t>
            </a:r>
            <a:r>
              <a:rPr lang="en-US" smtClean="0"/>
              <a:t> read increasing, consecutive memory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95475"/>
            <a:ext cx="5905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31"/>
          <p:cNvSpPr txBox="1">
            <a:spLocks noChangeArrowheads="1"/>
          </p:cNvSpPr>
          <p:nvPr/>
        </p:nvSpPr>
        <p:spPr bwMode="auto">
          <a:xfrm>
            <a:off x="3306763" y="5943600"/>
            <a:ext cx="253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) column after column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3306763" y="55626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) row after row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memory bandwidth (DRAM)</a:t>
            </a:r>
          </a:p>
          <a:p>
            <a:pPr lvl="1"/>
            <a:r>
              <a:rPr lang="en-US" smtClean="0"/>
              <a:t>G80 – 86.4 GB/s</a:t>
            </a:r>
          </a:p>
          <a:p>
            <a:pPr lvl="1"/>
            <a:r>
              <a:rPr lang="en-US" smtClean="0"/>
              <a:t>GT200 – 150 GB/s</a:t>
            </a:r>
          </a:p>
          <a:p>
            <a:r>
              <a:rPr lang="en-US" smtClean="0"/>
              <a:t>Achieve peak bandwidth by requesting large, consecutive locations from DRAM</a:t>
            </a:r>
          </a:p>
          <a:p>
            <a:pPr lvl="1"/>
            <a:r>
              <a:rPr lang="en-US" smtClean="0"/>
              <a:t>Accessing random location results in much lower bandwidth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Memory coalescing</a:t>
            </a:r>
            <a:r>
              <a:rPr lang="en-US" smtClean="0"/>
              <a:t> – rearrange access patterns to improve performance</a:t>
            </a:r>
          </a:p>
          <a:p>
            <a:r>
              <a:rPr lang="en-US" smtClean="0"/>
              <a:t>Useful today but will be less useful with large on-chip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8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718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187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0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1" name="AutoShape 74"/>
          <p:cNvCxnSpPr>
            <a:cxnSpLocks noChangeShapeType="1"/>
            <a:stCxn id="7172" idx="2"/>
            <a:endCxn id="717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2" name="AutoShape 74"/>
          <p:cNvCxnSpPr>
            <a:cxnSpLocks noChangeShapeType="1"/>
            <a:stCxn id="7175" idx="2"/>
            <a:endCxn id="718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3" name="AutoShape 74"/>
          <p:cNvCxnSpPr>
            <a:cxnSpLocks noChangeShapeType="1"/>
            <a:stCxn id="7173" idx="2"/>
            <a:endCxn id="718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4" name="AutoShape 74"/>
          <p:cNvCxnSpPr>
            <a:cxnSpLocks noChangeShapeType="1"/>
            <a:stCxn id="7178" idx="2"/>
            <a:endCxn id="718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GPU coalesces consecutive reads in a </a:t>
            </a:r>
            <a:r>
              <a:rPr lang="en-US" i="1" dirty="0" smtClean="0">
                <a:solidFill>
                  <a:srgbClr val="FF0000"/>
                </a:solidFill>
              </a:rPr>
              <a:t>half-warp</a:t>
            </a:r>
            <a:r>
              <a:rPr lang="en-US" dirty="0" smtClean="0"/>
              <a:t> into a single read</a:t>
            </a:r>
          </a:p>
          <a:p>
            <a:r>
              <a:rPr lang="en-US" i="1" dirty="0" smtClean="0">
                <a:solidFill>
                  <a:srgbClr val="FF9933"/>
                </a:solidFill>
              </a:rPr>
              <a:t>Strategy</a:t>
            </a:r>
            <a:r>
              <a:rPr lang="en-US" dirty="0" smtClean="0"/>
              <a:t>:  read global memory in a coalesce-able fashion into shared memory</a:t>
            </a:r>
          </a:p>
          <a:p>
            <a:pPr lvl="1"/>
            <a:r>
              <a:rPr lang="en-US" dirty="0" smtClean="0"/>
              <a:t>Then access shared memory randomly at maximum bandwidth</a:t>
            </a:r>
          </a:p>
          <a:p>
            <a:pPr lvl="2"/>
            <a:r>
              <a:rPr lang="en-US" dirty="0" smtClean="0"/>
              <a:t>Ignoring </a:t>
            </a:r>
            <a:r>
              <a:rPr lang="en-US" i="1" dirty="0" smtClean="0">
                <a:solidFill>
                  <a:srgbClr val="FF0000"/>
                </a:solidFill>
              </a:rPr>
              <a:t>bank conflicts</a:t>
            </a:r>
            <a:r>
              <a:rPr lang="en-US" dirty="0" smtClean="0"/>
              <a:t>…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See Appendix G in the NVIDIA CUDA C Programming Guide for coalescing alignment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/>
          <a:lstStyle/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parallel data cache</a:t>
            </a:r>
          </a:p>
          <a:p>
            <a:pPr lvl="2"/>
            <a:r>
              <a:rPr lang="en-US" dirty="0" smtClean="0"/>
              <a:t>Multiple threads can access shared memory at the same time</a:t>
            </a:r>
          </a:p>
          <a:p>
            <a:pPr lvl="1"/>
            <a:r>
              <a:rPr lang="en-US" dirty="0" smtClean="0"/>
              <a:t>Memory is divided into </a:t>
            </a:r>
            <a:r>
              <a:rPr lang="en-US" i="1" dirty="0" smtClean="0">
                <a:solidFill>
                  <a:srgbClr val="FF0000"/>
                </a:solidFill>
              </a:rPr>
              <a:t>banks</a:t>
            </a: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6874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6875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6876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/>
          </a:bodyPr>
          <a:lstStyle/>
          <a:p>
            <a:r>
              <a:rPr lang="en-US" dirty="0"/>
              <a:t>Banks</a:t>
            </a:r>
          </a:p>
          <a:p>
            <a:pPr lvl="1"/>
            <a:r>
              <a:rPr lang="en-US" dirty="0"/>
              <a:t>Each bank can service one address per two cycles</a:t>
            </a:r>
          </a:p>
          <a:p>
            <a:pPr lvl="1"/>
            <a:r>
              <a:rPr lang="en-US" dirty="0" smtClean="0"/>
              <a:t>Per-bank bandwidth: 32-bits per two (</a:t>
            </a:r>
            <a:r>
              <a:rPr lang="en-US" dirty="0" err="1" smtClean="0"/>
              <a:t>shader</a:t>
            </a:r>
            <a:r>
              <a:rPr lang="en-US" dirty="0" smtClean="0"/>
              <a:t> clock) cycles</a:t>
            </a:r>
          </a:p>
          <a:p>
            <a:pPr lvl="1"/>
            <a:r>
              <a:rPr lang="en-US" dirty="0" smtClean="0"/>
              <a:t>Successive 32-bit words are assigned to successive banks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7901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7902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7904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Bank Conflict</a:t>
            </a:r>
            <a:r>
              <a:rPr lang="en-US" dirty="0" smtClean="0"/>
              <a:t>:  Two simultaneous accesses to the same bank, but not the same address</a:t>
            </a:r>
          </a:p>
          <a:p>
            <a:pPr lvl="1"/>
            <a:r>
              <a:rPr lang="en-US" dirty="0" smtClean="0"/>
              <a:t>Serialized</a:t>
            </a:r>
          </a:p>
          <a:p>
            <a:r>
              <a:rPr lang="en-US" dirty="0" smtClean="0"/>
              <a:t>G80-GT200: </a:t>
            </a:r>
            <a:r>
              <a:rPr lang="en-US" dirty="0"/>
              <a:t>16 banks, with 8 SPs concurrently executing</a:t>
            </a:r>
          </a:p>
          <a:p>
            <a:r>
              <a:rPr lang="en-US" dirty="0"/>
              <a:t>Fermi: 32 banks, with 16 SPs concurrently executing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8927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8928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1</a:t>
            </a: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Random 1:1 Permutation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grpSp>
          <p:nvGrpSpPr>
            <p:cNvPr id="39981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0005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006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007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0008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0009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0010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0011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012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013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01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6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7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82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39992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95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96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97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98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99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0000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0001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02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83" name="AutoShape 34"/>
            <p:cNvCxnSpPr>
              <a:cxnSpLocks noChangeShapeType="1"/>
              <a:stCxn id="40000" idx="4"/>
              <a:endCxn id="40013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4" name="AutoShape 35"/>
            <p:cNvCxnSpPr>
              <a:cxnSpLocks noChangeShapeType="1"/>
              <a:stCxn id="39999" idx="4"/>
              <a:endCxn id="40012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5" name="AutoShape 36"/>
            <p:cNvCxnSpPr>
              <a:cxnSpLocks noChangeShapeType="1"/>
              <a:stCxn id="39998" idx="4"/>
              <a:endCxn id="40011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6" name="AutoShape 37"/>
            <p:cNvCxnSpPr>
              <a:cxnSpLocks noChangeShapeType="1"/>
              <a:stCxn id="39997" idx="4"/>
              <a:endCxn id="40010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7" name="AutoShape 38"/>
            <p:cNvCxnSpPr>
              <a:cxnSpLocks noChangeShapeType="1"/>
              <a:stCxn id="39996" idx="4"/>
              <a:endCxn id="40009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8" name="AutoShape 39"/>
            <p:cNvCxnSpPr>
              <a:cxnSpLocks noChangeShapeType="1"/>
              <a:stCxn id="39995" idx="4"/>
              <a:endCxn id="40008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89" name="AutoShape 40"/>
            <p:cNvCxnSpPr>
              <a:cxnSpLocks noChangeShapeType="1"/>
              <a:stCxn id="39994" idx="4"/>
              <a:endCxn id="40007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90" name="AutoShape 41"/>
            <p:cNvCxnSpPr>
              <a:cxnSpLocks noChangeShapeType="1"/>
              <a:stCxn id="39993" idx="4"/>
              <a:endCxn id="40006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91" name="AutoShape 42"/>
            <p:cNvCxnSpPr>
              <a:cxnSpLocks noChangeShapeType="1"/>
              <a:stCxn id="39992" idx="4"/>
              <a:endCxn id="40005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800600" y="2819400"/>
            <a:ext cx="3657600" cy="3276600"/>
            <a:chOff x="3024" y="1680"/>
            <a:chExt cx="2304" cy="20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39968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39969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39970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39971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39972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39973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39974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39975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39976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39977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78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3995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5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5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5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5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6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6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6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3996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39964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6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46" name="AutoShape 72"/>
            <p:cNvCxnSpPr>
              <a:cxnSpLocks noChangeShapeType="1"/>
              <a:stCxn id="39963" idx="4"/>
              <a:endCxn id="39975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47" name="AutoShape 73"/>
            <p:cNvCxnSpPr>
              <a:cxnSpLocks noChangeShapeType="1"/>
              <a:stCxn id="39962" idx="4"/>
              <a:endCxn id="39971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48" name="AutoShape 74"/>
            <p:cNvCxnSpPr>
              <a:cxnSpLocks noChangeShapeType="1"/>
              <a:stCxn id="39961" idx="4"/>
              <a:endCxn id="39974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49" name="AutoShape 75"/>
            <p:cNvCxnSpPr>
              <a:cxnSpLocks noChangeShapeType="1"/>
              <a:stCxn id="39960" idx="4"/>
              <a:endCxn id="39976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0" name="AutoShape 76"/>
            <p:cNvCxnSpPr>
              <a:cxnSpLocks noChangeShapeType="1"/>
              <a:stCxn id="39959" idx="4"/>
              <a:endCxn id="39973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1" name="AutoShape 77"/>
            <p:cNvCxnSpPr>
              <a:cxnSpLocks noChangeShapeType="1"/>
              <a:stCxn id="39958" idx="4"/>
              <a:endCxn id="39969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2" name="AutoShape 78"/>
            <p:cNvCxnSpPr>
              <a:cxnSpLocks noChangeShapeType="1"/>
              <a:stCxn id="39957" idx="4"/>
              <a:endCxn id="39970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3" name="AutoShape 79"/>
            <p:cNvCxnSpPr>
              <a:cxnSpLocks noChangeShapeType="1"/>
              <a:stCxn id="39956" idx="4"/>
              <a:endCxn id="39968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954" name="AutoShape 80"/>
            <p:cNvCxnSpPr>
              <a:cxnSpLocks noChangeShapeType="1"/>
              <a:stCxn id="39955" idx="4"/>
              <a:endCxn id="39972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2</a:t>
            </a:r>
          </a:p>
        </p:txBody>
      </p:sp>
      <p:sp>
        <p:nvSpPr>
          <p:cNvPr id="106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8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sp>
          <p:nvSpPr>
            <p:cNvPr id="41009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1010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1011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1012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1013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1014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1015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1016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017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1018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1042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1019" name="AutoShape 19"/>
            <p:cNvCxnSpPr>
              <a:cxnSpLocks noChangeShapeType="1"/>
              <a:stCxn id="41017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0" name="AutoShape 20"/>
            <p:cNvCxnSpPr>
              <a:cxnSpLocks noChangeShapeType="1"/>
              <a:stCxn id="41016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1" name="AutoShape 21"/>
            <p:cNvCxnSpPr>
              <a:cxnSpLocks noChangeShapeType="1"/>
              <a:stCxn id="41015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2" name="AutoShape 22"/>
            <p:cNvCxnSpPr>
              <a:cxnSpLocks noChangeShapeType="1"/>
              <a:stCxn id="41014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3" name="AutoShape 23"/>
            <p:cNvCxnSpPr>
              <a:cxnSpLocks noChangeShapeType="1"/>
              <a:stCxn id="41012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4" name="AutoShape 24"/>
            <p:cNvCxnSpPr>
              <a:cxnSpLocks noChangeShapeType="1"/>
              <a:stCxn id="41011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5" name="AutoShape 25"/>
            <p:cNvCxnSpPr>
              <a:cxnSpLocks noChangeShapeType="1"/>
              <a:stCxn id="41010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6" name="AutoShape 26"/>
            <p:cNvCxnSpPr>
              <a:cxnSpLocks noChangeShapeType="1"/>
              <a:stCxn id="41009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27" name="AutoShape 27"/>
            <p:cNvCxnSpPr>
              <a:cxnSpLocks noChangeShapeType="1"/>
              <a:stCxn id="41013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1028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102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103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103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103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103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103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103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103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3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" name="Group 42"/>
          <p:cNvGrpSpPr>
            <a:grpSpLocks/>
          </p:cNvGrpSpPr>
          <p:nvPr/>
        </p:nvGrpSpPr>
        <p:grpSpPr bwMode="auto">
          <a:xfrm>
            <a:off x="4800600" y="2743200"/>
            <a:ext cx="3657600" cy="3352800"/>
            <a:chOff x="3024" y="1632"/>
            <a:chExt cx="2304" cy="2112"/>
          </a:xfrm>
        </p:grpSpPr>
        <p:grpSp>
          <p:nvGrpSpPr>
            <p:cNvPr id="40968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4099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099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099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100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100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100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100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100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1005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0969" name="AutoShape 57"/>
            <p:cNvCxnSpPr>
              <a:cxnSpLocks noChangeShapeType="1"/>
              <a:stCxn id="41004" idx="4"/>
              <a:endCxn id="40987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0" name="AutoShape 58"/>
            <p:cNvCxnSpPr>
              <a:cxnSpLocks noChangeShapeType="1"/>
              <a:stCxn id="41003" idx="4"/>
              <a:endCxn id="40982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1" name="AutoShape 59"/>
            <p:cNvCxnSpPr>
              <a:cxnSpLocks noChangeShapeType="1"/>
              <a:stCxn id="41002" idx="4"/>
              <a:endCxn id="40987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2" name="AutoShape 60"/>
            <p:cNvCxnSpPr>
              <a:cxnSpLocks noChangeShapeType="1"/>
              <a:stCxn id="41001" idx="4"/>
              <a:endCxn id="40982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3" name="AutoShape 61"/>
            <p:cNvCxnSpPr>
              <a:cxnSpLocks noChangeShapeType="1"/>
              <a:stCxn id="41000" idx="4"/>
              <a:endCxn id="40987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4" name="AutoShape 62"/>
            <p:cNvCxnSpPr>
              <a:cxnSpLocks noChangeShapeType="1"/>
              <a:stCxn id="40999" idx="4"/>
              <a:endCxn id="40982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5" name="AutoShape 63"/>
            <p:cNvCxnSpPr>
              <a:cxnSpLocks noChangeShapeType="1"/>
              <a:stCxn id="40998" idx="4"/>
              <a:endCxn id="40987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6" name="AutoShape 64"/>
            <p:cNvCxnSpPr>
              <a:cxnSpLocks noChangeShapeType="1"/>
              <a:stCxn id="40997" idx="4"/>
              <a:endCxn id="40982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977" name="AutoShape 65"/>
            <p:cNvCxnSpPr>
              <a:cxnSpLocks noChangeShapeType="1"/>
              <a:stCxn id="40996" idx="4"/>
              <a:endCxn id="40982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0978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40981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9</a:t>
                </a:r>
              </a:p>
            </p:txBody>
          </p:sp>
          <p:sp>
            <p:nvSpPr>
              <p:cNvPr id="40982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8</a:t>
                </a:r>
              </a:p>
            </p:txBody>
          </p:sp>
          <p:sp>
            <p:nvSpPr>
              <p:cNvPr id="40983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984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985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986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987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988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40993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4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5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9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40990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1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2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9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  <p:sp>
          <p:nvSpPr>
            <p:cNvPr id="40980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0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1 (G80)</a:t>
            </a:r>
          </a:p>
          <a:p>
            <a:pPr lvl="1"/>
            <a:r>
              <a:rPr lang="en-US" dirty="0" smtClean="0"/>
              <a:t>All threads in a half-warp access different banks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2014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2015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2017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2018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2019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2020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2021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2022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2023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24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5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6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91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42001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2002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2003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2004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2005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2006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2007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2008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2009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2010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11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1992" name="AutoShape 34"/>
            <p:cNvCxnSpPr>
              <a:cxnSpLocks noChangeShapeType="1"/>
              <a:stCxn id="42009" idx="4"/>
              <a:endCxn id="42022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3" name="AutoShape 35"/>
            <p:cNvCxnSpPr>
              <a:cxnSpLocks noChangeShapeType="1"/>
              <a:stCxn id="42008" idx="4"/>
              <a:endCxn id="42021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4" name="AutoShape 36"/>
            <p:cNvCxnSpPr>
              <a:cxnSpLocks noChangeShapeType="1"/>
              <a:stCxn id="42007" idx="4"/>
              <a:endCxn id="42020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5" name="AutoShape 37"/>
            <p:cNvCxnSpPr>
              <a:cxnSpLocks noChangeShapeType="1"/>
              <a:stCxn id="42006" idx="4"/>
              <a:endCxn id="42019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6" name="AutoShape 38"/>
            <p:cNvCxnSpPr>
              <a:cxnSpLocks noChangeShapeType="1"/>
              <a:stCxn id="42005" idx="4"/>
              <a:endCxn id="42018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7" name="AutoShape 39"/>
            <p:cNvCxnSpPr>
              <a:cxnSpLocks noChangeShapeType="1"/>
              <a:stCxn id="42004" idx="4"/>
              <a:endCxn id="42017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8" name="AutoShape 40"/>
            <p:cNvCxnSpPr>
              <a:cxnSpLocks noChangeShapeType="1"/>
              <a:stCxn id="42003" idx="4"/>
              <a:endCxn id="42016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9" name="AutoShape 41"/>
            <p:cNvCxnSpPr>
              <a:cxnSpLocks noChangeShapeType="1"/>
              <a:stCxn id="42002" idx="4"/>
              <a:endCxn id="42015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000" name="AutoShape 42"/>
            <p:cNvCxnSpPr>
              <a:cxnSpLocks noChangeShapeType="1"/>
              <a:stCxn id="42001" idx="4"/>
              <a:endCxn id="42014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2 (G80)</a:t>
            </a:r>
          </a:p>
          <a:p>
            <a:pPr lvl="1"/>
            <a:r>
              <a:rPr lang="en-US" dirty="0" smtClean="0"/>
              <a:t>All threads in a half-warp access the same address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7848600" y="3124200"/>
            <a:ext cx="1219200" cy="3276600"/>
            <a:chOff x="4656" y="1488"/>
            <a:chExt cx="768" cy="2064"/>
          </a:xfrm>
        </p:grpSpPr>
        <p:sp>
          <p:nvSpPr>
            <p:cNvPr id="43038" name="AutoShape 7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43039" name="AutoShape 8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43040" name="AutoShape 9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43041" name="AutoShape 10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43042" name="AutoShape 11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43043" name="AutoShape 12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43044" name="AutoShape 13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43045" name="AutoShape 14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43046" name="AutoShape 15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43047" name="Group 16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14" name="Group 20"/>
          <p:cNvGrpSpPr>
            <a:grpSpLocks/>
          </p:cNvGrpSpPr>
          <p:nvPr/>
        </p:nvGrpSpPr>
        <p:grpSpPr bwMode="auto">
          <a:xfrm>
            <a:off x="5410200" y="3124200"/>
            <a:ext cx="1219200" cy="3276600"/>
            <a:chOff x="4656" y="1488"/>
            <a:chExt cx="768" cy="2064"/>
          </a:xfrm>
        </p:grpSpPr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15</a:t>
              </a: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7</a:t>
              </a:r>
            </a:p>
          </p:txBody>
        </p:sp>
        <p:sp>
          <p:nvSpPr>
            <p:cNvPr id="43027" name="AutoShape 23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6</a:t>
              </a:r>
            </a:p>
          </p:txBody>
        </p:sp>
        <p:sp>
          <p:nvSpPr>
            <p:cNvPr id="43028" name="AutoShape 24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5</a:t>
              </a:r>
            </a:p>
          </p:txBody>
        </p:sp>
        <p:sp>
          <p:nvSpPr>
            <p:cNvPr id="43029" name="AutoShape 25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3030" name="AutoShape 26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3031" name="AutoShape 27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3032" name="AutoShape 28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3033" name="AutoShape 29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3034" name="Group 30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35" name="Oval 31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3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Oval 33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3015" name="AutoShape 34"/>
          <p:cNvCxnSpPr>
            <a:cxnSpLocks noChangeShapeType="1"/>
            <a:stCxn id="43033" idx="4"/>
            <a:endCxn id="43046" idx="2"/>
          </p:cNvCxnSpPr>
          <p:nvPr/>
        </p:nvCxnSpPr>
        <p:spPr bwMode="auto">
          <a:xfrm>
            <a:off x="6527800" y="3365500"/>
            <a:ext cx="1320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6" name="AutoShape 35"/>
          <p:cNvCxnSpPr>
            <a:cxnSpLocks noChangeShapeType="1"/>
            <a:stCxn id="43032" idx="4"/>
            <a:endCxn id="43046" idx="2"/>
          </p:cNvCxnSpPr>
          <p:nvPr/>
        </p:nvCxnSpPr>
        <p:spPr bwMode="auto">
          <a:xfrm flipV="1">
            <a:off x="6527800" y="3365500"/>
            <a:ext cx="13208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7" name="AutoShape 36"/>
          <p:cNvCxnSpPr>
            <a:cxnSpLocks noChangeShapeType="1"/>
            <a:stCxn id="43031" idx="4"/>
            <a:endCxn id="43046" idx="2"/>
          </p:cNvCxnSpPr>
          <p:nvPr/>
        </p:nvCxnSpPr>
        <p:spPr bwMode="auto">
          <a:xfrm flipV="1">
            <a:off x="6527800" y="3365500"/>
            <a:ext cx="13208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8" name="AutoShape 37"/>
          <p:cNvCxnSpPr>
            <a:cxnSpLocks noChangeShapeType="1"/>
            <a:stCxn id="43030" idx="4"/>
            <a:endCxn id="43046" idx="2"/>
          </p:cNvCxnSpPr>
          <p:nvPr/>
        </p:nvCxnSpPr>
        <p:spPr bwMode="auto">
          <a:xfrm flipV="1">
            <a:off x="6527800" y="3365500"/>
            <a:ext cx="1320800" cy="809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19" name="AutoShape 38"/>
          <p:cNvCxnSpPr>
            <a:cxnSpLocks noChangeShapeType="1"/>
            <a:stCxn id="43029" idx="4"/>
            <a:endCxn id="43046" idx="2"/>
          </p:cNvCxnSpPr>
          <p:nvPr/>
        </p:nvCxnSpPr>
        <p:spPr bwMode="auto">
          <a:xfrm flipV="1">
            <a:off x="6527800" y="3365500"/>
            <a:ext cx="1320800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0" name="AutoShape 39"/>
          <p:cNvCxnSpPr>
            <a:cxnSpLocks noChangeShapeType="1"/>
            <a:stCxn id="43028" idx="4"/>
            <a:endCxn id="43046" idx="2"/>
          </p:cNvCxnSpPr>
          <p:nvPr/>
        </p:nvCxnSpPr>
        <p:spPr bwMode="auto">
          <a:xfrm flipV="1">
            <a:off x="6527800" y="3365500"/>
            <a:ext cx="1320800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1" name="AutoShape 40"/>
          <p:cNvCxnSpPr>
            <a:cxnSpLocks noChangeShapeType="1"/>
            <a:stCxn id="43027" idx="4"/>
            <a:endCxn id="43046" idx="2"/>
          </p:cNvCxnSpPr>
          <p:nvPr/>
        </p:nvCxnSpPr>
        <p:spPr bwMode="auto">
          <a:xfrm flipV="1">
            <a:off x="6527800" y="3365500"/>
            <a:ext cx="1320800" cy="1628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2" name="AutoShape 41"/>
          <p:cNvCxnSpPr>
            <a:cxnSpLocks noChangeShapeType="1"/>
            <a:stCxn id="43026" idx="4"/>
            <a:endCxn id="43046" idx="2"/>
          </p:cNvCxnSpPr>
          <p:nvPr/>
        </p:nvCxnSpPr>
        <p:spPr bwMode="auto">
          <a:xfrm flipV="1">
            <a:off x="6527800" y="3365500"/>
            <a:ext cx="13208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3" name="AutoShape 42"/>
          <p:cNvCxnSpPr>
            <a:cxnSpLocks noChangeShapeType="1"/>
            <a:stCxn id="43025" idx="4"/>
            <a:endCxn id="43046" idx="2"/>
          </p:cNvCxnSpPr>
          <p:nvPr/>
        </p:nvCxnSpPr>
        <p:spPr bwMode="auto">
          <a:xfrm flipV="1">
            <a:off x="6527800" y="3365500"/>
            <a:ext cx="1320800" cy="289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24" name="TextBox 74"/>
          <p:cNvSpPr txBox="1">
            <a:spLocks noChangeArrowheads="1"/>
          </p:cNvSpPr>
          <p:nvPr/>
        </p:nvSpPr>
        <p:spPr bwMode="auto">
          <a:xfrm>
            <a:off x="6858000" y="2819400"/>
            <a:ext cx="82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Same</a:t>
            </a:r>
          </a:p>
          <a:p>
            <a:pPr algn="ctr"/>
            <a:r>
              <a:rPr lang="en-US" sz="1400"/>
              <a:t>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4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Slow Path (G80)</a:t>
            </a:r>
          </a:p>
          <a:p>
            <a:pPr lvl="1"/>
            <a:r>
              <a:rPr lang="en-US" dirty="0" smtClean="0"/>
              <a:t>Multiple threads in a half-warp access the same bank</a:t>
            </a:r>
          </a:p>
          <a:p>
            <a:pPr lvl="1"/>
            <a:r>
              <a:rPr lang="en-US" dirty="0" smtClean="0"/>
              <a:t>Access is serialized</a:t>
            </a:r>
          </a:p>
          <a:p>
            <a:pPr lvl="1"/>
            <a:r>
              <a:rPr lang="en-US" dirty="0" smtClean="0"/>
              <a:t>What is the cost?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8" name="AutoShape 19"/>
            <p:cNvCxnSpPr>
              <a:cxnSpLocks noChangeShapeType="1"/>
              <a:stCxn id="44046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49" name="AutoShape 20"/>
            <p:cNvCxnSpPr>
              <a:cxnSpLocks noChangeShapeType="1"/>
              <a:stCxn id="44045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0" name="AutoShape 21"/>
            <p:cNvCxnSpPr>
              <a:cxnSpLocks noChangeShapeType="1"/>
              <a:stCxn id="44044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1" name="AutoShape 22"/>
            <p:cNvCxnSpPr>
              <a:cxnSpLocks noChangeShapeType="1"/>
              <a:stCxn id="44043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2" name="AutoShape 23"/>
            <p:cNvCxnSpPr>
              <a:cxnSpLocks noChangeShapeType="1"/>
              <a:stCxn id="44041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3" name="AutoShape 24"/>
            <p:cNvCxnSpPr>
              <a:cxnSpLocks noChangeShapeType="1"/>
              <a:stCxn id="44040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4" name="AutoShape 25"/>
            <p:cNvCxnSpPr>
              <a:cxnSpLocks noChangeShapeType="1"/>
              <a:stCxn id="44039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5" name="AutoShape 26"/>
            <p:cNvCxnSpPr>
              <a:cxnSpLocks noChangeShapeType="1"/>
              <a:stCxn id="44038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56" name="AutoShape 27"/>
            <p:cNvCxnSpPr>
              <a:cxnSpLocks noChangeShapeType="1"/>
              <a:stCxn id="44042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057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4058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4059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4060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4061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4062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4063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4064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4065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4066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4067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4068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9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0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05800" cy="2133600"/>
          </a:xfrm>
        </p:spPr>
        <p:txBody>
          <a:bodyPr/>
          <a:lstStyle/>
          <a:p>
            <a:r>
              <a:rPr lang="en-US" dirty="0" smtClean="0"/>
              <a:t>For what values of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dirty="0" smtClean="0"/>
              <a:t> is this conflict free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8217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8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821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AutoShape 74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AutoShape 74"/>
          <p:cNvCxnSpPr>
            <a:cxnSpLocks noChangeShapeType="1"/>
            <a:stCxn id="8199" idx="2"/>
            <a:endCxn id="8206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AutoShape 74"/>
          <p:cNvCxnSpPr>
            <a:cxnSpLocks noChangeShapeType="1"/>
            <a:stCxn id="8197" idx="2"/>
            <a:endCxn id="8208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6" name="AutoShape 74"/>
          <p:cNvCxnSpPr>
            <a:cxnSpLocks noChangeShapeType="1"/>
            <a:stCxn id="8202" idx="2"/>
            <a:endCxn id="8209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7" name="AutoShape 40"/>
          <p:cNvCxnSpPr>
            <a:cxnSpLocks noChangeShapeType="1"/>
            <a:stCxn id="8203" idx="2"/>
            <a:endCxn id="8211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8" name="AutoShape 74"/>
          <p:cNvCxnSpPr>
            <a:cxnSpLocks noChangeShapeType="1"/>
            <a:stCxn id="8206" idx="2"/>
            <a:endCxn id="8211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9" name="AutoShape 40"/>
          <p:cNvCxnSpPr>
            <a:cxnSpLocks noChangeShapeType="1"/>
            <a:stCxn id="8208" idx="2"/>
            <a:endCxn id="8216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30" name="AutoShape 74"/>
          <p:cNvCxnSpPr>
            <a:cxnSpLocks noChangeShapeType="1"/>
            <a:stCxn id="8209" idx="2"/>
            <a:endCxn id="8216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grpSp>
        <p:nvGrpSpPr>
          <p:cNvPr id="46084" name="Group 89"/>
          <p:cNvGrpSpPr>
            <a:grpSpLocks/>
          </p:cNvGrpSpPr>
          <p:nvPr/>
        </p:nvGrpSpPr>
        <p:grpSpPr bwMode="auto">
          <a:xfrm>
            <a:off x="1981200" y="3429000"/>
            <a:ext cx="5181600" cy="2590800"/>
            <a:chOff x="685800" y="3276600"/>
            <a:chExt cx="5181600" cy="2590800"/>
          </a:xfrm>
        </p:grpSpPr>
        <p:grpSp>
          <p:nvGrpSpPr>
            <p:cNvPr id="46086" name="Group 87"/>
            <p:cNvGrpSpPr>
              <a:grpSpLocks/>
            </p:cNvGrpSpPr>
            <p:nvPr/>
          </p:nvGrpSpPr>
          <p:grpSpPr bwMode="auto">
            <a:xfrm>
              <a:off x="685800" y="3276600"/>
              <a:ext cx="2209800" cy="2590800"/>
              <a:chOff x="685800" y="3276600"/>
              <a:chExt cx="2209800" cy="2590800"/>
            </a:xfrm>
          </p:grpSpPr>
          <p:grpSp>
            <p:nvGrpSpPr>
              <p:cNvPr id="46127" name="Group 4"/>
              <p:cNvGrpSpPr>
                <a:grpSpLocks/>
              </p:cNvGrpSpPr>
              <p:nvPr/>
            </p:nvGrpSpPr>
            <p:grpSpPr bwMode="auto">
              <a:xfrm>
                <a:off x="685800" y="3581400"/>
                <a:ext cx="2209800" cy="2286000"/>
                <a:chOff x="432" y="1680"/>
                <a:chExt cx="2304" cy="2064"/>
              </a:xfrm>
            </p:grpSpPr>
            <p:grpSp>
              <p:nvGrpSpPr>
                <p:cNvPr id="46129" name="Group 5"/>
                <p:cNvGrpSpPr>
                  <a:grpSpLocks/>
                </p:cNvGrpSpPr>
                <p:nvPr/>
              </p:nvGrpSpPr>
              <p:grpSpPr bwMode="auto">
                <a:xfrm>
                  <a:off x="1968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5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5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5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5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5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5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6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6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6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130" name="Group 19"/>
                <p:cNvGrpSpPr>
                  <a:grpSpLocks/>
                </p:cNvGrpSpPr>
                <p:nvPr/>
              </p:nvGrpSpPr>
              <p:grpSpPr bwMode="auto">
                <a:xfrm>
                  <a:off x="432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4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41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4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4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47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48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5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131" name="AutoShape 33"/>
                <p:cNvCxnSpPr>
                  <a:cxnSpLocks noChangeShapeType="1"/>
                  <a:stCxn id="46148" idx="4"/>
                  <a:endCxn id="46161" idx="2"/>
                </p:cNvCxnSpPr>
                <p:nvPr/>
              </p:nvCxnSpPr>
              <p:spPr bwMode="auto">
                <a:xfrm>
                  <a:off x="1136" y="18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2" name="AutoShape 34"/>
                <p:cNvCxnSpPr>
                  <a:cxnSpLocks noChangeShapeType="1"/>
                  <a:stCxn id="46147" idx="4"/>
                  <a:endCxn id="46160" idx="2"/>
                </p:cNvCxnSpPr>
                <p:nvPr/>
              </p:nvCxnSpPr>
              <p:spPr bwMode="auto">
                <a:xfrm>
                  <a:off x="1136" y="200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3" name="AutoShape 35"/>
                <p:cNvCxnSpPr>
                  <a:cxnSpLocks noChangeShapeType="1"/>
                  <a:stCxn id="46146" idx="4"/>
                  <a:endCxn id="46159" idx="2"/>
                </p:cNvCxnSpPr>
                <p:nvPr/>
              </p:nvCxnSpPr>
              <p:spPr bwMode="auto">
                <a:xfrm>
                  <a:off x="1136" y="2174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4" name="AutoShape 36"/>
                <p:cNvCxnSpPr>
                  <a:cxnSpLocks noChangeShapeType="1"/>
                  <a:stCxn id="46145" idx="4"/>
                  <a:endCxn id="46158" idx="2"/>
                </p:cNvCxnSpPr>
                <p:nvPr/>
              </p:nvCxnSpPr>
              <p:spPr bwMode="auto">
                <a:xfrm>
                  <a:off x="1136" y="234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5" name="AutoShape 37"/>
                <p:cNvCxnSpPr>
                  <a:cxnSpLocks noChangeShapeType="1"/>
                  <a:stCxn id="46144" idx="4"/>
                  <a:endCxn id="46157" idx="2"/>
                </p:cNvCxnSpPr>
                <p:nvPr/>
              </p:nvCxnSpPr>
              <p:spPr bwMode="auto">
                <a:xfrm>
                  <a:off x="1136" y="251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6" name="AutoShape 38"/>
                <p:cNvCxnSpPr>
                  <a:cxnSpLocks noChangeShapeType="1"/>
                  <a:stCxn id="46143" idx="4"/>
                  <a:endCxn id="46156" idx="2"/>
                </p:cNvCxnSpPr>
                <p:nvPr/>
              </p:nvCxnSpPr>
              <p:spPr bwMode="auto">
                <a:xfrm>
                  <a:off x="1136" y="269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7" name="AutoShape 39"/>
                <p:cNvCxnSpPr>
                  <a:cxnSpLocks noChangeShapeType="1"/>
                  <a:stCxn id="46142" idx="4"/>
                  <a:endCxn id="46155" idx="2"/>
                </p:cNvCxnSpPr>
                <p:nvPr/>
              </p:nvCxnSpPr>
              <p:spPr bwMode="auto">
                <a:xfrm>
                  <a:off x="1136" y="2858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8" name="AutoShape 40"/>
                <p:cNvCxnSpPr>
                  <a:cxnSpLocks noChangeShapeType="1"/>
                  <a:stCxn id="46141" idx="4"/>
                  <a:endCxn id="46154" idx="2"/>
                </p:cNvCxnSpPr>
                <p:nvPr/>
              </p:nvCxnSpPr>
              <p:spPr bwMode="auto">
                <a:xfrm>
                  <a:off x="1136" y="30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39" name="AutoShape 41"/>
                <p:cNvCxnSpPr>
                  <a:cxnSpLocks noChangeShapeType="1"/>
                  <a:stCxn id="46140" idx="4"/>
                  <a:endCxn id="46153" idx="2"/>
                </p:cNvCxnSpPr>
                <p:nvPr/>
              </p:nvCxnSpPr>
              <p:spPr bwMode="auto">
                <a:xfrm>
                  <a:off x="1136" y="365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46128" name="Text Box 81"/>
              <p:cNvSpPr txBox="1">
                <a:spLocks noChangeArrowheads="1"/>
              </p:cNvSpPr>
              <p:nvPr/>
            </p:nvSpPr>
            <p:spPr bwMode="auto">
              <a:xfrm>
                <a:off x="1498600" y="3276600"/>
                <a:ext cx="558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s=1</a:t>
                </a:r>
              </a:p>
            </p:txBody>
          </p:sp>
        </p:grpSp>
        <p:grpSp>
          <p:nvGrpSpPr>
            <p:cNvPr id="46087" name="Group 88"/>
            <p:cNvGrpSpPr>
              <a:grpSpLocks/>
            </p:cNvGrpSpPr>
            <p:nvPr/>
          </p:nvGrpSpPr>
          <p:grpSpPr bwMode="auto">
            <a:xfrm>
              <a:off x="3657600" y="3313113"/>
              <a:ext cx="2209800" cy="2554287"/>
              <a:chOff x="3657600" y="3276600"/>
              <a:chExt cx="2209800" cy="2554287"/>
            </a:xfrm>
          </p:grpSpPr>
          <p:grpSp>
            <p:nvGrpSpPr>
              <p:cNvPr id="46088" name="Group 42"/>
              <p:cNvGrpSpPr>
                <a:grpSpLocks/>
              </p:cNvGrpSpPr>
              <p:nvPr/>
            </p:nvGrpSpPr>
            <p:grpSpPr bwMode="auto">
              <a:xfrm>
                <a:off x="3657600" y="3544887"/>
                <a:ext cx="2209800" cy="2286000"/>
                <a:chOff x="4176" y="2688"/>
                <a:chExt cx="1392" cy="1440"/>
              </a:xfrm>
            </p:grpSpPr>
            <p:grpSp>
              <p:nvGrpSpPr>
                <p:cNvPr id="46090" name="Group 43"/>
                <p:cNvGrpSpPr>
                  <a:grpSpLocks/>
                </p:cNvGrpSpPr>
                <p:nvPr/>
              </p:nvGrpSpPr>
              <p:grpSpPr bwMode="auto">
                <a:xfrm>
                  <a:off x="5104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1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1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2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2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2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24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5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091" name="Group 57"/>
                <p:cNvGrpSpPr>
                  <a:grpSpLocks/>
                </p:cNvGrpSpPr>
                <p:nvPr/>
              </p:nvGrpSpPr>
              <p:grpSpPr bwMode="auto">
                <a:xfrm>
                  <a:off x="4176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01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02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03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04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05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06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0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0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09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1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1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3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092" name="AutoShape 71"/>
                <p:cNvCxnSpPr>
                  <a:cxnSpLocks noChangeShapeType="1"/>
                  <a:stCxn id="46109" idx="4"/>
                  <a:endCxn id="46122" idx="2"/>
                </p:cNvCxnSpPr>
                <p:nvPr/>
              </p:nvCxnSpPr>
              <p:spPr bwMode="auto">
                <a:xfrm>
                  <a:off x="4601" y="2794"/>
                  <a:ext cx="503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3" name="AutoShape 72"/>
                <p:cNvCxnSpPr>
                  <a:cxnSpLocks noChangeShapeType="1"/>
                  <a:stCxn id="46108" idx="4"/>
                  <a:endCxn id="46119" idx="2"/>
                </p:cNvCxnSpPr>
                <p:nvPr/>
              </p:nvCxnSpPr>
              <p:spPr bwMode="auto">
                <a:xfrm>
                  <a:off x="4595" y="2911"/>
                  <a:ext cx="509" cy="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4" name="AutoShape 73"/>
                <p:cNvCxnSpPr>
                  <a:cxnSpLocks noChangeShapeType="1"/>
                  <a:stCxn id="46107" idx="4"/>
                  <a:endCxn id="46116" idx="2"/>
                </p:cNvCxnSpPr>
                <p:nvPr/>
              </p:nvCxnSpPr>
              <p:spPr bwMode="auto">
                <a:xfrm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5" name="AutoShape 74"/>
                <p:cNvCxnSpPr>
                  <a:cxnSpLocks noChangeShapeType="1"/>
                  <a:stCxn id="46106" idx="4"/>
                </p:cNvCxnSpPr>
                <p:nvPr/>
              </p:nvCxnSpPr>
              <p:spPr bwMode="auto">
                <a:xfrm>
                  <a:off x="4596" y="3150"/>
                  <a:ext cx="540" cy="59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6" name="AutoShape 75"/>
                <p:cNvCxnSpPr>
                  <a:cxnSpLocks noChangeShapeType="1"/>
                  <a:stCxn id="46105" idx="4"/>
                </p:cNvCxnSpPr>
                <p:nvPr/>
              </p:nvCxnSpPr>
              <p:spPr bwMode="auto">
                <a:xfrm>
                  <a:off x="4595" y="3271"/>
                  <a:ext cx="541" cy="56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7" name="AutoShape 76"/>
                <p:cNvCxnSpPr>
                  <a:cxnSpLocks noChangeShapeType="1"/>
                  <a:stCxn id="46104" idx="4"/>
                  <a:endCxn id="46114" idx="2"/>
                </p:cNvCxnSpPr>
                <p:nvPr/>
              </p:nvCxnSpPr>
              <p:spPr bwMode="auto">
                <a:xfrm>
                  <a:off x="4596" y="3393"/>
                  <a:ext cx="508" cy="67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8" name="AutoShape 77"/>
                <p:cNvCxnSpPr>
                  <a:cxnSpLocks noChangeShapeType="1"/>
                  <a:stCxn id="46103" idx="4"/>
                  <a:endCxn id="46120" idx="2"/>
                </p:cNvCxnSpPr>
                <p:nvPr/>
              </p:nvCxnSpPr>
              <p:spPr bwMode="auto">
                <a:xfrm flipV="1"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099" name="AutoShape 78"/>
                <p:cNvCxnSpPr>
                  <a:cxnSpLocks noChangeShapeType="1"/>
                  <a:stCxn id="46102" idx="4"/>
                  <a:endCxn id="46117" idx="2"/>
                </p:cNvCxnSpPr>
                <p:nvPr/>
              </p:nvCxnSpPr>
              <p:spPr bwMode="auto">
                <a:xfrm flipV="1">
                  <a:off x="4595" y="3393"/>
                  <a:ext cx="509" cy="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46100" name="AutoShape 79"/>
                <p:cNvCxnSpPr>
                  <a:cxnSpLocks noChangeShapeType="1"/>
                  <a:stCxn id="46101" idx="4"/>
                </p:cNvCxnSpPr>
                <p:nvPr/>
              </p:nvCxnSpPr>
              <p:spPr bwMode="auto">
                <a:xfrm flipV="1">
                  <a:off x="4596" y="3888"/>
                  <a:ext cx="540" cy="17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46089" name="Text Box 80"/>
              <p:cNvSpPr txBox="1">
                <a:spLocks noChangeArrowheads="1"/>
              </p:cNvSpPr>
              <p:nvPr/>
            </p:nvSpPr>
            <p:spPr bwMode="auto">
              <a:xfrm>
                <a:off x="4479925" y="3276600"/>
                <a:ext cx="558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s=3</a:t>
                </a:r>
              </a:p>
            </p:txBody>
          </p:sp>
        </p:grpSp>
      </p:grp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Without using a profiler, how can we tell what kind of speedup we can expect by removing bank conflicts?</a:t>
            </a:r>
          </a:p>
          <a:p>
            <a:r>
              <a:rPr lang="en-US" smtClean="0"/>
              <a:t>What happens if more than one thread in a warp writes to the same shared memory address (non-atomic instruction)?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6565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6567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6568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7589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7590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7591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7592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3505200" y="3657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3505200" y="4114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768</a:t>
            </a:r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3505200" y="45720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8K registers / 32K memory</a:t>
            </a:r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3505200" y="50292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16K</a:t>
            </a:r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3352800" y="3200400"/>
            <a:ext cx="167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u="sng"/>
              <a:t>   G80 Limits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We can have</a:t>
            </a:r>
          </a:p>
          <a:p>
            <a:pPr lvl="1"/>
            <a:r>
              <a:rPr lang="en-US" smtClean="0"/>
              <a:t>8 blocks of 96 threads</a:t>
            </a:r>
          </a:p>
          <a:p>
            <a:pPr lvl="1"/>
            <a:r>
              <a:rPr lang="en-US" smtClean="0"/>
              <a:t>4 blocks of 192 threads</a:t>
            </a:r>
          </a:p>
          <a:p>
            <a:pPr lvl="1"/>
            <a:r>
              <a:rPr lang="en-US" smtClean="0"/>
              <a:t>But not 8 blocks of 192 threads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614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8616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8617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8618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8620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8621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8622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8623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69636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8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9639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9640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9641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9642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9643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9644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9645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9646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9647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70660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63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70664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70665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70666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70667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70668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70669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70670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70671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70672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40386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More registers decreases thread-level parallelism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Can it ever increase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Performance Cliff</a:t>
            </a:r>
            <a:r>
              <a:rPr lang="en-US" smtClean="0"/>
              <a:t>:  Increasing resource usage leads to a dramatic reduction in parallelism</a:t>
            </a:r>
          </a:p>
          <a:p>
            <a:pPr lvl="1"/>
            <a:r>
              <a:rPr lang="en-US" smtClean="0"/>
              <a:t>For example, increasing the number of registers, unless doing so hides latency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066800" y="38862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876800" y="3886200"/>
            <a:ext cx="2362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global memory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4572000" y="4038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923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3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924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925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AutoShape 74"/>
          <p:cNvCxnSpPr>
            <a:cxnSpLocks noChangeShapeType="1"/>
            <a:stCxn id="9220" idx="2"/>
            <a:endCxn id="9227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AutoShape 74"/>
          <p:cNvCxnSpPr>
            <a:cxnSpLocks noChangeShapeType="1"/>
            <a:stCxn id="9223" idx="2"/>
            <a:endCxn id="9230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7" name="AutoShape 74"/>
          <p:cNvCxnSpPr>
            <a:cxnSpLocks noChangeShapeType="1"/>
            <a:stCxn id="9221" idx="2"/>
            <a:endCxn id="9232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8" name="AutoShape 74"/>
          <p:cNvCxnSpPr>
            <a:cxnSpLocks noChangeShapeType="1"/>
            <a:stCxn id="9226" idx="2"/>
            <a:endCxn id="9233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9" name="AutoShape 40"/>
          <p:cNvCxnSpPr>
            <a:cxnSpLocks noChangeShapeType="1"/>
            <a:stCxn id="9227" idx="2"/>
            <a:endCxn id="9235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0" name="AutoShape 74"/>
          <p:cNvCxnSpPr>
            <a:cxnSpLocks noChangeShapeType="1"/>
            <a:stCxn id="9230" idx="2"/>
            <a:endCxn id="9235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1" name="AutoShape 40"/>
          <p:cNvCxnSpPr>
            <a:cxnSpLocks noChangeShapeType="1"/>
            <a:stCxn id="9232" idx="2"/>
            <a:endCxn id="9240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2" name="AutoShape 74"/>
          <p:cNvCxnSpPr>
            <a:cxnSpLocks noChangeShapeType="1"/>
            <a:stCxn id="9233" idx="2"/>
            <a:endCxn id="9240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3" name="AutoShape 74"/>
          <p:cNvCxnSpPr>
            <a:cxnSpLocks noChangeShapeType="1"/>
            <a:stCxn id="9240" idx="2"/>
            <a:endCxn id="9243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4" name="AutoShape 40"/>
          <p:cNvCxnSpPr>
            <a:cxnSpLocks noChangeShapeType="1"/>
            <a:stCxn id="9235" idx="2"/>
            <a:endCxn id="9243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066800" y="4343400"/>
            <a:ext cx="5181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67200" y="5715000"/>
            <a:ext cx="26670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Execute instructions that are not dependent on memory read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 flipV="1">
            <a:off x="5562600" y="4953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066800" y="4876800"/>
            <a:ext cx="365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48768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global memory after the above line from enough warps hide the memory latency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800600" y="50292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Prefetching</a:t>
            </a:r>
            <a:r>
              <a:rPr lang="en-US" smtClean="0"/>
              <a:t> data from global memory can effectively increase the number of independent instructions between global memory read and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Recall tiled matrix multiply: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current tile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762000" y="2743200"/>
            <a:ext cx="5029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066800" y="5029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192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133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Prefetch for next iteration of the loop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6096000" y="52578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066800" y="5410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590800" cy="1477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These instructions executed by enough threads will hide the memory latency of the prefetch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 flipV="1">
            <a:off x="6096000" y="56022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Mix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4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7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94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6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Thread Granularity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724400"/>
          </a:xfrm>
        </p:spPr>
        <p:txBody>
          <a:bodyPr/>
          <a:lstStyle/>
          <a:p>
            <a:r>
              <a:rPr lang="en-US">
                <a:latin typeface="Arial" charset="0"/>
              </a:rPr>
              <a:t>How much work should one thread do?</a:t>
            </a:r>
          </a:p>
          <a:p>
            <a:pPr lvl="1"/>
            <a:r>
              <a:rPr lang="en-US">
                <a:latin typeface="Arial" charset="0"/>
              </a:rPr>
              <a:t>Parallel Reduction</a:t>
            </a:r>
          </a:p>
          <a:p>
            <a:pPr lvl="2"/>
            <a:r>
              <a:rPr lang="en-US">
                <a:latin typeface="Arial" charset="0"/>
              </a:rPr>
              <a:t>Reduce two elements?</a:t>
            </a:r>
          </a:p>
          <a:p>
            <a:pPr lvl="1"/>
            <a:r>
              <a:rPr lang="en-US">
                <a:latin typeface="Arial" charset="0"/>
              </a:rPr>
              <a:t>Matrix multiply</a:t>
            </a:r>
          </a:p>
          <a:p>
            <a:pPr lvl="2"/>
            <a:r>
              <a:rPr lang="en-US">
                <a:latin typeface="Arial" charset="0"/>
              </a:rPr>
              <a:t>Compute one element of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2357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19200"/>
            <a:ext cx="6937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Image from http://courses.engr.illinois.edu/ece498/al/textbook/Chapter5-CudaPerformance.pdf 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200400" cy="6858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</p:txBody>
      </p:sp>
    </p:spTree>
    <p:extLst>
      <p:ext uri="{BB962C8B-B14F-4D97-AF65-F5344CB8AC3E}">
        <p14:creationId xmlns:p14="http://schemas.microsoft.com/office/powerpoint/2010/main" val="33434897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19200"/>
            <a:ext cx="6937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Image from http://courses.engr.illinois.edu/ece498/al/textbook/Chapter5-CudaPerformance.pdf 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91000" cy="20574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  <a:p>
            <a:pPr lvl="1"/>
            <a:r>
              <a:rPr lang="en-US">
                <a:latin typeface="Arial" charset="0"/>
              </a:rPr>
              <a:t>Both elements of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 require the same row of </a:t>
            </a:r>
            <a:r>
              <a:rPr lang="en-US">
                <a:latin typeface="Cordia New" charset="0"/>
                <a:cs typeface="Cordia New" charset="0"/>
              </a:rPr>
              <a:t>Md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6324600" y="5334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7010400" y="5334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112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14964</TotalTime>
  <Words>5581</Words>
  <Application>Microsoft Office PowerPoint</Application>
  <PresentationFormat>On-screen Show (4:3)</PresentationFormat>
  <Paragraphs>4553</Paragraphs>
  <Slides>100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ＭＳ Ｐゴシック</vt:lpstr>
      <vt:lpstr>Arial</vt:lpstr>
      <vt:lpstr>Arial Black</vt:lpstr>
      <vt:lpstr>Calibri</vt:lpstr>
      <vt:lpstr>Cordia New</vt:lpstr>
      <vt:lpstr>Courier New</vt:lpstr>
      <vt:lpstr>Times New Roman</vt:lpstr>
      <vt:lpstr>Wingdings</vt:lpstr>
      <vt:lpstr>Pixel</vt:lpstr>
      <vt:lpstr>CUDA Performance</vt:lpstr>
      <vt:lpstr>Acknowledgements</vt:lpstr>
      <vt:lpstr>Agenda</vt:lpstr>
      <vt:lpstr>PowerPoint Presentation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Instruction Mix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Thread Granularity</vt:lpstr>
      <vt:lpstr>Thread Granularity</vt:lpstr>
      <vt:lpstr>Thread Granularity</vt:lpstr>
      <vt:lpstr>Thread Granularity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372</cp:revision>
  <cp:lastPrinted>2012-02-06T01:09:24Z</cp:lastPrinted>
  <dcterms:created xsi:type="dcterms:W3CDTF">2011-01-14T02:17:40Z</dcterms:created>
  <dcterms:modified xsi:type="dcterms:W3CDTF">2016-09-27T01:03:57Z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