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368" r:id="rId2"/>
    <p:sldId id="364" r:id="rId3"/>
    <p:sldId id="284" r:id="rId4"/>
    <p:sldId id="300" r:id="rId5"/>
    <p:sldId id="302" r:id="rId6"/>
    <p:sldId id="303" r:id="rId7"/>
    <p:sldId id="301" r:id="rId8"/>
    <p:sldId id="346" r:id="rId9"/>
    <p:sldId id="347" r:id="rId10"/>
    <p:sldId id="333" r:id="rId11"/>
    <p:sldId id="334" r:id="rId12"/>
    <p:sldId id="335" r:id="rId13"/>
    <p:sldId id="349" r:id="rId14"/>
    <p:sldId id="336" r:id="rId15"/>
    <p:sldId id="339" r:id="rId16"/>
    <p:sldId id="340" r:id="rId17"/>
    <p:sldId id="341" r:id="rId18"/>
    <p:sldId id="342" r:id="rId19"/>
    <p:sldId id="34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  <p:sldId id="314" r:id="rId30"/>
    <p:sldId id="316" r:id="rId31"/>
    <p:sldId id="317" r:id="rId32"/>
    <p:sldId id="367" r:id="rId33"/>
    <p:sldId id="319" r:id="rId34"/>
    <p:sldId id="320" r:id="rId35"/>
    <p:sldId id="330" r:id="rId36"/>
    <p:sldId id="318" r:id="rId37"/>
    <p:sldId id="329" r:id="rId38"/>
    <p:sldId id="323" r:id="rId39"/>
    <p:sldId id="324" r:id="rId40"/>
    <p:sldId id="327" r:id="rId41"/>
    <p:sldId id="328" r:id="rId42"/>
    <p:sldId id="350" r:id="rId43"/>
    <p:sldId id="352" r:id="rId44"/>
    <p:sldId id="357" r:id="rId45"/>
    <p:sldId id="358" r:id="rId46"/>
    <p:sldId id="359" r:id="rId47"/>
    <p:sldId id="354" r:id="rId48"/>
    <p:sldId id="356" r:id="rId49"/>
    <p:sldId id="355" r:id="rId50"/>
    <p:sldId id="369" r:id="rId5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 varScale="1">
        <p:scale>
          <a:sx n="126" d="100"/>
          <a:sy n="126" d="100"/>
        </p:scale>
        <p:origin x="9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</a:t>
            </a:r>
            <a:r>
              <a:rPr lang="en-US" baseline="0" dirty="0" smtClean="0"/>
              <a:t>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  <p:extLst>
      <p:ext uri="{BB962C8B-B14F-4D97-AF65-F5344CB8AC3E}">
        <p14:creationId xmlns:p14="http://schemas.microsoft.com/office/powerpoint/2010/main" val="215632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6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061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  <p:extLst>
      <p:ext uri="{BB962C8B-B14F-4D97-AF65-F5344CB8AC3E}">
        <p14:creationId xmlns:p14="http://schemas.microsoft.com/office/powerpoint/2010/main" val="267189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major.  The inner most loop goes across a row of M, and down a row of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</a:t>
            </a:r>
            <a:r>
              <a:rPr lang="en-US" dirty="0" smtClean="0"/>
              <a:t>CUDA. Part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2016</a:t>
            </a:r>
            <a:endParaRPr lang="en-US" dirty="0" smtClean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dirty="0" smtClean="0"/>
              <a:t>Thread ID</a:t>
            </a:r>
            <a:r>
              <a:rPr lang="en-US" dirty="0" smtClean="0"/>
              <a:t>:  Scalar thread identifier</a:t>
            </a:r>
          </a:p>
          <a:p>
            <a:r>
              <a:rPr lang="en-US" dirty="0" smtClean="0"/>
              <a:t>Thread Index:  </a:t>
            </a:r>
            <a:r>
              <a:rPr lang="en-US" dirty="0" err="1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  <a:endParaRPr lang="en-US" dirty="0" smtClean="0">
              <a:solidFill>
                <a:srgbClr val="9933FF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1D: Thread ID == Thread Index</a:t>
            </a:r>
          </a:p>
          <a:p>
            <a:r>
              <a:rPr lang="en-US" dirty="0" smtClean="0"/>
              <a:t>2D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y) == x + 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3D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y, z) == x + y </a:t>
            </a: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 </a:t>
            </a:r>
            <a:r>
              <a:rPr lang="en-US" dirty="0" smtClean="0"/>
              <a:t>+ z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2001/2002 – researchers see GPU as data-parallel coprocessor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GPGPU</a:t>
            </a:r>
            <a:r>
              <a:rPr lang="en-US" sz="2400" dirty="0" smtClean="0"/>
              <a:t> field is born</a:t>
            </a:r>
          </a:p>
          <a:p>
            <a:r>
              <a:rPr lang="en-US" sz="2800" dirty="0" smtClean="0"/>
              <a:t>2007 – NVIDIA releases CUDA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CUDA</a:t>
            </a:r>
            <a:r>
              <a:rPr lang="en-US" sz="2400" dirty="0" smtClean="0"/>
              <a:t> – Compute Uniform Device Architecture</a:t>
            </a:r>
          </a:p>
          <a:p>
            <a:pPr lvl="1"/>
            <a:r>
              <a:rPr lang="en-US" sz="2400" dirty="0" smtClean="0"/>
              <a:t>GPGPU shifts to </a:t>
            </a:r>
            <a:r>
              <a:rPr lang="en-US" sz="24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800" dirty="0" smtClean="0"/>
              <a:t>2008 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OpenCL</a:t>
            </a:r>
            <a:r>
              <a:rPr lang="en-US" sz="2800" dirty="0" smtClean="0"/>
              <a:t> specification</a:t>
            </a:r>
          </a:p>
          <a:p>
            <a:r>
              <a:rPr lang="en-US" sz="2800" dirty="0" smtClean="0"/>
              <a:t>2013 </a:t>
            </a:r>
            <a:r>
              <a:rPr lang="en-US" sz="2800" dirty="0"/>
              <a:t>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OpenGL</a:t>
            </a:r>
            <a:r>
              <a:rPr lang="en-US" sz="2800" dirty="0" smtClean="0"/>
              <a:t> compute shaders</a:t>
            </a:r>
          </a:p>
          <a:p>
            <a:r>
              <a:rPr lang="en-US" sz="2800" dirty="0" smtClean="0"/>
              <a:t>2015 </a:t>
            </a:r>
            <a:r>
              <a:rPr lang="en-US" sz="2800" dirty="0" smtClean="0"/>
              <a:t>- </a:t>
            </a:r>
            <a:r>
              <a:rPr lang="en-US" sz="2800" dirty="0" err="1"/>
              <a:t>Khronos</a:t>
            </a:r>
            <a:r>
              <a:rPr lang="en-US" sz="2800" dirty="0"/>
              <a:t> </a:t>
            </a:r>
            <a:r>
              <a:rPr lang="en-US" sz="2800" dirty="0" smtClean="0"/>
              <a:t>releases </a:t>
            </a:r>
            <a:r>
              <a:rPr lang="en-US" sz="2800" i="1" dirty="0" smtClean="0">
                <a:solidFill>
                  <a:srgbClr val="FF0000"/>
                </a:solidFill>
              </a:rPr>
              <a:t>Vulkan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rgbClr val="FF0000"/>
                </a:solidFill>
              </a:rPr>
              <a:t>SPIR-V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– data-parallel function</a:t>
            </a:r>
          </a:p>
          <a:p>
            <a:pPr lvl="1"/>
            <a:r>
              <a:rPr lang="en-US" dirty="0" smtClean="0"/>
              <a:t>Invoking a kernel creates lightweight threads on the device</a:t>
            </a:r>
          </a:p>
          <a:p>
            <a:pPr lvl="1"/>
            <a:r>
              <a:rPr lang="en-US" dirty="0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</a:t>
            </a:r>
            <a:r>
              <a:rPr lang="en-US" sz="2800" kern="0" dirty="0" smtClean="0">
                <a:latin typeface="+mn-lt"/>
              </a:rPr>
              <a:t>OpenGL.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x-none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x-none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  <p:extLst>
      <p:ext uri="{BB962C8B-B14F-4D97-AF65-F5344CB8AC3E}">
        <p14:creationId xmlns:p14="http://schemas.microsoft.com/office/powerpoint/2010/main" val="34012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Executed N times in parallel by N different </a:t>
            </a:r>
            <a:r>
              <a:rPr lang="en-US" i="1" dirty="0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6040439" cy="457200"/>
            <a:chOff x="1920" y="2448"/>
            <a:chExt cx="3805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973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 dirty="0">
                  <a:solidFill>
                    <a:srgbClr val="FF0000"/>
                  </a:solidFill>
                </a:rPr>
                <a:t>Thread </a:t>
              </a:r>
              <a:r>
                <a:rPr lang="en-US" i="1" dirty="0" smtClean="0">
                  <a:solidFill>
                    <a:srgbClr val="FF0000"/>
                  </a:solidFill>
                </a:rPr>
                <a:t>Index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7377</TotalTime>
  <Words>1241</Words>
  <Application>Microsoft Office PowerPoint</Application>
  <PresentationFormat>On-screen Show (4:3)</PresentationFormat>
  <Paragraphs>307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CUDA. Part 1</vt:lpstr>
      <vt:lpstr>Acknowledgements</vt:lpstr>
      <vt:lpstr>GPU Computing History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107</cp:revision>
  <cp:lastPrinted>2012-01-25T01:12:50Z</cp:lastPrinted>
  <dcterms:created xsi:type="dcterms:W3CDTF">2011-01-14T02:17:40Z</dcterms:created>
  <dcterms:modified xsi:type="dcterms:W3CDTF">2016-08-29T23:46:53Z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