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10"/>
  </p:notesMasterIdLst>
  <p:handoutMasterIdLst>
    <p:handoutMasterId r:id="rId11"/>
  </p:handoutMasterIdLst>
  <p:sldIdLst>
    <p:sldId id="517" r:id="rId2"/>
    <p:sldId id="518" r:id="rId3"/>
    <p:sldId id="519" r:id="rId4"/>
    <p:sldId id="520" r:id="rId5"/>
    <p:sldId id="521" r:id="rId6"/>
    <p:sldId id="522" r:id="rId7"/>
    <p:sldId id="523" r:id="rId8"/>
    <p:sldId id="524" r:id="rId9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CCCCE6"/>
    <a:srgbClr val="E7F4BE"/>
    <a:srgbClr val="FF9933"/>
    <a:srgbClr val="D60093"/>
    <a:srgbClr val="D9D9D9"/>
    <a:srgbClr val="FFFF99"/>
    <a:srgbClr val="CC33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81180" autoAdjust="0"/>
  </p:normalViewPr>
  <p:slideViewPr>
    <p:cSldViewPr>
      <p:cViewPr varScale="1">
        <p:scale>
          <a:sx n="130" d="100"/>
          <a:sy n="130" d="100"/>
        </p:scale>
        <p:origin x="2700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7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E3FD5DB5-F215-4A92-87DC-9200A6235D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533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F199B97D-B61B-4DB5-BFCF-FEF61B09F8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201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Each block is just big enough</a:t>
            </a:r>
            <a:r>
              <a:rPr lang="en-US" baseline="0" dirty="0" smtClean="0"/>
              <a:t> to Scan in one thread block.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99B97D-B61B-4DB5-BFCF-FEF61B09F84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61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99B97D-B61B-4DB5-BFCF-FEF61B09F84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07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99B97D-B61B-4DB5-BFCF-FEF61B09F84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816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Exclusive scan.  Last block sum element is not needed.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Or inclusive scan, then add with block increment (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+ 1) in the next step.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99B97D-B61B-4DB5-BFCF-FEF61B09F84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17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99B97D-B61B-4DB5-BFCF-FEF61B09F84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01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Assuming power-of-two block </a:t>
            </a:r>
            <a:r>
              <a:rPr lang="en-US" baseline="0" smtClean="0"/>
              <a:t>size throughout.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99B97D-B61B-4DB5-BFCF-FEF61B09F84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03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20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21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22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23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24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25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26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27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28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29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3903BA-16DF-4DAF-80AD-6745592BD4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8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607F1B-5829-4E6B-A892-320A053A9E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46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7802B-5BAF-4DCF-85A4-2F337088DB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98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BEEAAC-DC00-4212-87D6-3B134B3FE4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61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F50D93-C444-46F3-810E-1760BE45F1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82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A239AB-E459-40AF-AB67-F532D7C2D1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56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153B00-B11A-42F9-8C60-B5B33F195D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14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9CD5A6-D8A0-4273-94DF-43D23EC40B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B61BBF-E0C5-43E3-9B43-6D91B1E9D0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F96CB2-D719-40E7-8B41-92CE802CDA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05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CD5450-EF93-4541-9831-713CD5AEC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39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4DD1A425-CAA0-46FB-BF3A-EA080A9216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35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Parallel Algorithms: Part 2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Patrick Cozzi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University of Pennsylvania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CIS 565 - Fall 2016</a:t>
            </a:r>
          </a:p>
        </p:txBody>
      </p:sp>
      <p:pic>
        <p:nvPicPr>
          <p:cNvPr id="5" name="Picture 2" descr="https://github.com/CIS565-Fall-2016/cis565-fall-2016.github.io/raw/master/images/bann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420" y="0"/>
            <a:ext cx="6042580" cy="1510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62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power-of-two length</a:t>
            </a:r>
          </a:p>
          <a:p>
            <a:r>
              <a:rPr lang="en-US" dirty="0" smtClean="0"/>
              <a:t>Executes in one block </a:t>
            </a:r>
            <a:r>
              <a:rPr lang="en-US" sz="1800" dirty="0" smtClean="0"/>
              <a:t>(unless only using global memory)</a:t>
            </a:r>
            <a:endParaRPr lang="en-US" dirty="0" smtClean="0"/>
          </a:p>
          <a:p>
            <a:pPr lvl="1"/>
            <a:r>
              <a:rPr lang="en-US" sz="2400" dirty="0" smtClean="0"/>
              <a:t>Length up to twice the number of threads in a block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19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 Box 32"/>
          <p:cNvSpPr txBox="1">
            <a:spLocks noChangeArrowheads="1"/>
          </p:cNvSpPr>
          <p:nvPr/>
        </p:nvSpPr>
        <p:spPr bwMode="auto">
          <a:xfrm>
            <a:off x="2176305" y="4372995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1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4" name="Text Box 34"/>
          <p:cNvSpPr txBox="1">
            <a:spLocks noChangeArrowheads="1"/>
          </p:cNvSpPr>
          <p:nvPr/>
        </p:nvSpPr>
        <p:spPr bwMode="auto">
          <a:xfrm>
            <a:off x="2668748" y="4372995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2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5" name="Text Box 32"/>
          <p:cNvSpPr txBox="1">
            <a:spLocks noChangeArrowheads="1"/>
          </p:cNvSpPr>
          <p:nvPr/>
        </p:nvSpPr>
        <p:spPr bwMode="auto">
          <a:xfrm>
            <a:off x="1683740" y="4372995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0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6" name="Text Box 32"/>
          <p:cNvSpPr txBox="1">
            <a:spLocks noChangeArrowheads="1"/>
          </p:cNvSpPr>
          <p:nvPr/>
        </p:nvSpPr>
        <p:spPr bwMode="auto">
          <a:xfrm>
            <a:off x="3661507" y="4372995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4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7" name="Text Box 34"/>
          <p:cNvSpPr txBox="1">
            <a:spLocks noChangeArrowheads="1"/>
          </p:cNvSpPr>
          <p:nvPr/>
        </p:nvSpPr>
        <p:spPr bwMode="auto">
          <a:xfrm>
            <a:off x="4153950" y="4372995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5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8" name="Text Box 32"/>
          <p:cNvSpPr txBox="1">
            <a:spLocks noChangeArrowheads="1"/>
          </p:cNvSpPr>
          <p:nvPr/>
        </p:nvSpPr>
        <p:spPr bwMode="auto">
          <a:xfrm>
            <a:off x="3168942" y="4372995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3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9" name="Text Box 32"/>
          <p:cNvSpPr txBox="1">
            <a:spLocks noChangeArrowheads="1"/>
          </p:cNvSpPr>
          <p:nvPr/>
        </p:nvSpPr>
        <p:spPr bwMode="auto">
          <a:xfrm>
            <a:off x="5138836" y="4372995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7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70" name="Text Box 34"/>
          <p:cNvSpPr txBox="1">
            <a:spLocks noChangeArrowheads="1"/>
          </p:cNvSpPr>
          <p:nvPr/>
        </p:nvSpPr>
        <p:spPr bwMode="auto">
          <a:xfrm>
            <a:off x="5631279" y="4372995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8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71" name="Text Box 32"/>
          <p:cNvSpPr txBox="1">
            <a:spLocks noChangeArrowheads="1"/>
          </p:cNvSpPr>
          <p:nvPr/>
        </p:nvSpPr>
        <p:spPr bwMode="auto">
          <a:xfrm>
            <a:off x="4646271" y="4372995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72" name="Text Box 32"/>
          <p:cNvSpPr txBox="1">
            <a:spLocks noChangeArrowheads="1"/>
          </p:cNvSpPr>
          <p:nvPr/>
        </p:nvSpPr>
        <p:spPr bwMode="auto">
          <a:xfrm>
            <a:off x="6627760" y="4372995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10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73" name="Text Box 34"/>
          <p:cNvSpPr txBox="1">
            <a:spLocks noChangeArrowheads="1"/>
          </p:cNvSpPr>
          <p:nvPr/>
        </p:nvSpPr>
        <p:spPr bwMode="auto">
          <a:xfrm>
            <a:off x="7120203" y="4372995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1</a:t>
            </a:r>
            <a:r>
              <a:rPr lang="en-US" sz="2000" dirty="0" smtClean="0">
                <a:latin typeface="Courier New" pitchFamily="49" charset="0"/>
              </a:rPr>
              <a:t>1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74" name="Text Box 32"/>
          <p:cNvSpPr txBox="1">
            <a:spLocks noChangeArrowheads="1"/>
          </p:cNvSpPr>
          <p:nvPr/>
        </p:nvSpPr>
        <p:spPr bwMode="auto">
          <a:xfrm>
            <a:off x="6135195" y="4372995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9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Scan </a:t>
            </a:r>
            <a:r>
              <a:rPr lang="en-US" sz="4000" dirty="0"/>
              <a:t>on  Arrays of Arbitrary </a:t>
            </a:r>
            <a:r>
              <a:rPr lang="en-US" sz="4000" dirty="0" smtClean="0"/>
              <a:t>Length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z="2800" dirty="0"/>
              <a:t>1. Divide the array into blocks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7" name="Text Box 31"/>
          <p:cNvSpPr txBox="1">
            <a:spLocks noChangeArrowheads="1"/>
          </p:cNvSpPr>
          <p:nvPr/>
        </p:nvSpPr>
        <p:spPr bwMode="auto">
          <a:xfrm>
            <a:off x="1672206" y="3965895"/>
            <a:ext cx="1489046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Block 0</a:t>
            </a:r>
            <a:endParaRPr lang="en-US" sz="2000" dirty="0">
              <a:latin typeface="Courier New" pitchFamily="49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2391868" y="3457665"/>
            <a:ext cx="4238" cy="5047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3168942" y="3965895"/>
            <a:ext cx="1489046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Block 1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4646271" y="3965895"/>
            <a:ext cx="1489046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Block 2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34" name="Text Box 31"/>
          <p:cNvSpPr txBox="1">
            <a:spLocks noChangeArrowheads="1"/>
          </p:cNvSpPr>
          <p:nvPr/>
        </p:nvSpPr>
        <p:spPr bwMode="auto">
          <a:xfrm>
            <a:off x="6129458" y="3965895"/>
            <a:ext cx="1489046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Block 3</a:t>
            </a:r>
            <a:endParaRPr lang="en-US" sz="2000" dirty="0">
              <a:latin typeface="Courier New" pitchFamily="49" charset="0"/>
            </a:endParaRPr>
          </a:p>
        </p:txBody>
      </p:sp>
      <p:cxnSp>
        <p:nvCxnSpPr>
          <p:cNvPr id="46" name="Straight Connector 45"/>
          <p:cNvCxnSpPr/>
          <p:nvPr/>
        </p:nvCxnSpPr>
        <p:spPr bwMode="auto">
          <a:xfrm>
            <a:off x="3161191" y="3962400"/>
            <a:ext cx="7751" cy="7904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>
            <a:off x="4648200" y="3959955"/>
            <a:ext cx="7751" cy="7904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>
            <a:off x="6130893" y="3959955"/>
            <a:ext cx="7751" cy="7904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Text Box 32"/>
          <p:cNvSpPr txBox="1">
            <a:spLocks noChangeArrowheads="1"/>
          </p:cNvSpPr>
          <p:nvPr/>
        </p:nvSpPr>
        <p:spPr bwMode="auto">
          <a:xfrm>
            <a:off x="2176305" y="305406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1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50" name="Text Box 34"/>
          <p:cNvSpPr txBox="1">
            <a:spLocks noChangeArrowheads="1"/>
          </p:cNvSpPr>
          <p:nvPr/>
        </p:nvSpPr>
        <p:spPr bwMode="auto">
          <a:xfrm>
            <a:off x="2668748" y="305406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2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51" name="Text Box 32"/>
          <p:cNvSpPr txBox="1">
            <a:spLocks noChangeArrowheads="1"/>
          </p:cNvSpPr>
          <p:nvPr/>
        </p:nvSpPr>
        <p:spPr bwMode="auto">
          <a:xfrm>
            <a:off x="1683740" y="305406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0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52" name="Text Box 32"/>
          <p:cNvSpPr txBox="1">
            <a:spLocks noChangeArrowheads="1"/>
          </p:cNvSpPr>
          <p:nvPr/>
        </p:nvSpPr>
        <p:spPr bwMode="auto">
          <a:xfrm>
            <a:off x="3661507" y="305406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4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53" name="Text Box 34"/>
          <p:cNvSpPr txBox="1">
            <a:spLocks noChangeArrowheads="1"/>
          </p:cNvSpPr>
          <p:nvPr/>
        </p:nvSpPr>
        <p:spPr bwMode="auto">
          <a:xfrm>
            <a:off x="4153950" y="305406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5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54" name="Text Box 32"/>
          <p:cNvSpPr txBox="1">
            <a:spLocks noChangeArrowheads="1"/>
          </p:cNvSpPr>
          <p:nvPr/>
        </p:nvSpPr>
        <p:spPr bwMode="auto">
          <a:xfrm>
            <a:off x="3168942" y="305406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3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55" name="Text Box 32"/>
          <p:cNvSpPr txBox="1">
            <a:spLocks noChangeArrowheads="1"/>
          </p:cNvSpPr>
          <p:nvPr/>
        </p:nvSpPr>
        <p:spPr bwMode="auto">
          <a:xfrm>
            <a:off x="5138836" y="305406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7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56" name="Text Box 34"/>
          <p:cNvSpPr txBox="1">
            <a:spLocks noChangeArrowheads="1"/>
          </p:cNvSpPr>
          <p:nvPr/>
        </p:nvSpPr>
        <p:spPr bwMode="auto">
          <a:xfrm>
            <a:off x="5631279" y="305406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8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57" name="Text Box 32"/>
          <p:cNvSpPr txBox="1">
            <a:spLocks noChangeArrowheads="1"/>
          </p:cNvSpPr>
          <p:nvPr/>
        </p:nvSpPr>
        <p:spPr bwMode="auto">
          <a:xfrm>
            <a:off x="4646271" y="305406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58" name="Text Box 32"/>
          <p:cNvSpPr txBox="1">
            <a:spLocks noChangeArrowheads="1"/>
          </p:cNvSpPr>
          <p:nvPr/>
        </p:nvSpPr>
        <p:spPr bwMode="auto">
          <a:xfrm>
            <a:off x="6627760" y="305406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10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59" name="Text Box 34"/>
          <p:cNvSpPr txBox="1">
            <a:spLocks noChangeArrowheads="1"/>
          </p:cNvSpPr>
          <p:nvPr/>
        </p:nvSpPr>
        <p:spPr bwMode="auto">
          <a:xfrm>
            <a:off x="7120203" y="305406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1</a:t>
            </a:r>
            <a:r>
              <a:rPr lang="en-US" sz="2000" dirty="0" smtClean="0">
                <a:latin typeface="Courier New" pitchFamily="49" charset="0"/>
              </a:rPr>
              <a:t>1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0" name="Text Box 32"/>
          <p:cNvSpPr txBox="1">
            <a:spLocks noChangeArrowheads="1"/>
          </p:cNvSpPr>
          <p:nvPr/>
        </p:nvSpPr>
        <p:spPr bwMode="auto">
          <a:xfrm>
            <a:off x="6135195" y="305406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9</a:t>
            </a:r>
            <a:endParaRPr lang="en-US" sz="2000" dirty="0">
              <a:latin typeface="Courier New" pitchFamily="49" charset="0"/>
            </a:endParaRPr>
          </a:p>
        </p:txBody>
      </p:sp>
      <p:cxnSp>
        <p:nvCxnSpPr>
          <p:cNvPr id="61" name="Straight Arrow Connector 60"/>
          <p:cNvCxnSpPr/>
          <p:nvPr/>
        </p:nvCxnSpPr>
        <p:spPr bwMode="auto">
          <a:xfrm>
            <a:off x="3918233" y="3457664"/>
            <a:ext cx="4238" cy="5047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Straight Arrow Connector 61"/>
          <p:cNvCxnSpPr/>
          <p:nvPr/>
        </p:nvCxnSpPr>
        <p:spPr bwMode="auto">
          <a:xfrm>
            <a:off x="5394279" y="3454170"/>
            <a:ext cx="4238" cy="5047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Straight Arrow Connector 62"/>
          <p:cNvCxnSpPr/>
          <p:nvPr/>
        </p:nvCxnSpPr>
        <p:spPr bwMode="auto">
          <a:xfrm>
            <a:off x="6904713" y="3454169"/>
            <a:ext cx="4238" cy="5047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762722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 Box 31"/>
          <p:cNvSpPr txBox="1">
            <a:spLocks noChangeArrowheads="1"/>
          </p:cNvSpPr>
          <p:nvPr/>
        </p:nvSpPr>
        <p:spPr bwMode="auto">
          <a:xfrm>
            <a:off x="1642145" y="3961590"/>
            <a:ext cx="1489046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Block 0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3" name="Text Box 31"/>
          <p:cNvSpPr txBox="1">
            <a:spLocks noChangeArrowheads="1"/>
          </p:cNvSpPr>
          <p:nvPr/>
        </p:nvSpPr>
        <p:spPr bwMode="auto">
          <a:xfrm>
            <a:off x="3138881" y="3961590"/>
            <a:ext cx="1489046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Block 1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4" name="Text Box 31"/>
          <p:cNvSpPr txBox="1">
            <a:spLocks noChangeArrowheads="1"/>
          </p:cNvSpPr>
          <p:nvPr/>
        </p:nvSpPr>
        <p:spPr bwMode="auto">
          <a:xfrm>
            <a:off x="4616210" y="3961590"/>
            <a:ext cx="1489046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Block 2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5" name="Text Box 31"/>
          <p:cNvSpPr txBox="1">
            <a:spLocks noChangeArrowheads="1"/>
          </p:cNvSpPr>
          <p:nvPr/>
        </p:nvSpPr>
        <p:spPr bwMode="auto">
          <a:xfrm>
            <a:off x="6099397" y="3961590"/>
            <a:ext cx="1489046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Block 3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Scan </a:t>
            </a:r>
            <a:r>
              <a:rPr lang="en-US" sz="4000" dirty="0"/>
              <a:t>on  Arrays of Arbitrary </a:t>
            </a:r>
            <a:r>
              <a:rPr lang="en-US" sz="4000" dirty="0" smtClean="0"/>
              <a:t>Length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dirty="0"/>
              <a:t>2. Run Scan on each block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Runs in </a:t>
            </a:r>
            <a:r>
              <a:rPr lang="en-US" dirty="0"/>
              <a:t>parallel </a:t>
            </a:r>
            <a:r>
              <a:rPr lang="en-US" dirty="0" smtClean="0"/>
              <a:t>over many </a:t>
            </a:r>
            <a:r>
              <a:rPr lang="en-US" dirty="0"/>
              <a:t>SMs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2391868" y="3457665"/>
            <a:ext cx="4238" cy="5047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Text Box 32"/>
          <p:cNvSpPr txBox="1">
            <a:spLocks noChangeArrowheads="1"/>
          </p:cNvSpPr>
          <p:nvPr/>
        </p:nvSpPr>
        <p:spPr bwMode="auto">
          <a:xfrm>
            <a:off x="2141476" y="4352722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1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30" name="Text Box 34"/>
          <p:cNvSpPr txBox="1">
            <a:spLocks noChangeArrowheads="1"/>
          </p:cNvSpPr>
          <p:nvPr/>
        </p:nvSpPr>
        <p:spPr bwMode="auto">
          <a:xfrm>
            <a:off x="2633919" y="4352722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3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1648911" y="4352722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0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36" name="Text Box 32"/>
          <p:cNvSpPr txBox="1">
            <a:spLocks noChangeArrowheads="1"/>
          </p:cNvSpPr>
          <p:nvPr/>
        </p:nvSpPr>
        <p:spPr bwMode="auto">
          <a:xfrm>
            <a:off x="3626678" y="4352722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7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37" name="Text Box 34"/>
          <p:cNvSpPr txBox="1">
            <a:spLocks noChangeArrowheads="1"/>
          </p:cNvSpPr>
          <p:nvPr/>
        </p:nvSpPr>
        <p:spPr bwMode="auto">
          <a:xfrm>
            <a:off x="4119121" y="4352722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12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38" name="Text Box 32"/>
          <p:cNvSpPr txBox="1">
            <a:spLocks noChangeArrowheads="1"/>
          </p:cNvSpPr>
          <p:nvPr/>
        </p:nvSpPr>
        <p:spPr bwMode="auto">
          <a:xfrm>
            <a:off x="3134113" y="4352722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3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39" name="Text Box 32"/>
          <p:cNvSpPr txBox="1">
            <a:spLocks noChangeArrowheads="1"/>
          </p:cNvSpPr>
          <p:nvPr/>
        </p:nvSpPr>
        <p:spPr bwMode="auto">
          <a:xfrm>
            <a:off x="5104007" y="4352722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13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40" name="Text Box 34"/>
          <p:cNvSpPr txBox="1">
            <a:spLocks noChangeArrowheads="1"/>
          </p:cNvSpPr>
          <p:nvPr/>
        </p:nvSpPr>
        <p:spPr bwMode="auto">
          <a:xfrm>
            <a:off x="5596450" y="4352722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21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41" name="Text Box 32"/>
          <p:cNvSpPr txBox="1">
            <a:spLocks noChangeArrowheads="1"/>
          </p:cNvSpPr>
          <p:nvPr/>
        </p:nvSpPr>
        <p:spPr bwMode="auto">
          <a:xfrm>
            <a:off x="4611442" y="4352722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6</a:t>
            </a:r>
          </a:p>
        </p:txBody>
      </p:sp>
      <p:sp>
        <p:nvSpPr>
          <p:cNvPr id="42" name="Text Box 32"/>
          <p:cNvSpPr txBox="1">
            <a:spLocks noChangeArrowheads="1"/>
          </p:cNvSpPr>
          <p:nvPr/>
        </p:nvSpPr>
        <p:spPr bwMode="auto">
          <a:xfrm>
            <a:off x="6592931" y="4352722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19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43" name="Text Box 34"/>
          <p:cNvSpPr txBox="1">
            <a:spLocks noChangeArrowheads="1"/>
          </p:cNvSpPr>
          <p:nvPr/>
        </p:nvSpPr>
        <p:spPr bwMode="auto">
          <a:xfrm>
            <a:off x="7085374" y="4352722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30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44" name="Text Box 32"/>
          <p:cNvSpPr txBox="1">
            <a:spLocks noChangeArrowheads="1"/>
          </p:cNvSpPr>
          <p:nvPr/>
        </p:nvSpPr>
        <p:spPr bwMode="auto">
          <a:xfrm>
            <a:off x="6100366" y="4352722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9</a:t>
            </a:r>
          </a:p>
        </p:txBody>
      </p:sp>
      <p:cxnSp>
        <p:nvCxnSpPr>
          <p:cNvPr id="46" name="Straight Connector 45"/>
          <p:cNvCxnSpPr/>
          <p:nvPr/>
        </p:nvCxnSpPr>
        <p:spPr bwMode="auto">
          <a:xfrm>
            <a:off x="3126362" y="3962400"/>
            <a:ext cx="7751" cy="7904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>
            <a:off x="4613371" y="3959955"/>
            <a:ext cx="7751" cy="7904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>
            <a:off x="6096064" y="3959955"/>
            <a:ext cx="7751" cy="7904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Arrow Connector 60"/>
          <p:cNvCxnSpPr/>
          <p:nvPr/>
        </p:nvCxnSpPr>
        <p:spPr bwMode="auto">
          <a:xfrm>
            <a:off x="3918233" y="3457664"/>
            <a:ext cx="4238" cy="5047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Straight Arrow Connector 61"/>
          <p:cNvCxnSpPr/>
          <p:nvPr/>
        </p:nvCxnSpPr>
        <p:spPr bwMode="auto">
          <a:xfrm>
            <a:off x="5394279" y="3454170"/>
            <a:ext cx="4238" cy="5047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Straight Arrow Connector 62"/>
          <p:cNvCxnSpPr/>
          <p:nvPr/>
        </p:nvCxnSpPr>
        <p:spPr bwMode="auto">
          <a:xfrm>
            <a:off x="6904713" y="3454169"/>
            <a:ext cx="4238" cy="5047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5" name="Text Box 32"/>
          <p:cNvSpPr txBox="1">
            <a:spLocks noChangeArrowheads="1"/>
          </p:cNvSpPr>
          <p:nvPr/>
        </p:nvSpPr>
        <p:spPr bwMode="auto">
          <a:xfrm>
            <a:off x="2101601" y="305773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1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4" name="Text Box 34"/>
          <p:cNvSpPr txBox="1">
            <a:spLocks noChangeArrowheads="1"/>
          </p:cNvSpPr>
          <p:nvPr/>
        </p:nvSpPr>
        <p:spPr bwMode="auto">
          <a:xfrm>
            <a:off x="2594044" y="305773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2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5" name="Text Box 32"/>
          <p:cNvSpPr txBox="1">
            <a:spLocks noChangeArrowheads="1"/>
          </p:cNvSpPr>
          <p:nvPr/>
        </p:nvSpPr>
        <p:spPr bwMode="auto">
          <a:xfrm>
            <a:off x="1609036" y="305773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0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6" name="Text Box 32"/>
          <p:cNvSpPr txBox="1">
            <a:spLocks noChangeArrowheads="1"/>
          </p:cNvSpPr>
          <p:nvPr/>
        </p:nvSpPr>
        <p:spPr bwMode="auto">
          <a:xfrm>
            <a:off x="3586803" y="305773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4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7" name="Text Box 34"/>
          <p:cNvSpPr txBox="1">
            <a:spLocks noChangeArrowheads="1"/>
          </p:cNvSpPr>
          <p:nvPr/>
        </p:nvSpPr>
        <p:spPr bwMode="auto">
          <a:xfrm>
            <a:off x="4079246" y="305773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5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8" name="Text Box 32"/>
          <p:cNvSpPr txBox="1">
            <a:spLocks noChangeArrowheads="1"/>
          </p:cNvSpPr>
          <p:nvPr/>
        </p:nvSpPr>
        <p:spPr bwMode="auto">
          <a:xfrm>
            <a:off x="3094238" y="305773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3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9" name="Text Box 32"/>
          <p:cNvSpPr txBox="1">
            <a:spLocks noChangeArrowheads="1"/>
          </p:cNvSpPr>
          <p:nvPr/>
        </p:nvSpPr>
        <p:spPr bwMode="auto">
          <a:xfrm>
            <a:off x="5064132" y="305773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7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70" name="Text Box 34"/>
          <p:cNvSpPr txBox="1">
            <a:spLocks noChangeArrowheads="1"/>
          </p:cNvSpPr>
          <p:nvPr/>
        </p:nvSpPr>
        <p:spPr bwMode="auto">
          <a:xfrm>
            <a:off x="5556575" y="305773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8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71" name="Text Box 32"/>
          <p:cNvSpPr txBox="1">
            <a:spLocks noChangeArrowheads="1"/>
          </p:cNvSpPr>
          <p:nvPr/>
        </p:nvSpPr>
        <p:spPr bwMode="auto">
          <a:xfrm>
            <a:off x="4571567" y="305773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72" name="Text Box 32"/>
          <p:cNvSpPr txBox="1">
            <a:spLocks noChangeArrowheads="1"/>
          </p:cNvSpPr>
          <p:nvPr/>
        </p:nvSpPr>
        <p:spPr bwMode="auto">
          <a:xfrm>
            <a:off x="6553056" y="305773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10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73" name="Text Box 34"/>
          <p:cNvSpPr txBox="1">
            <a:spLocks noChangeArrowheads="1"/>
          </p:cNvSpPr>
          <p:nvPr/>
        </p:nvSpPr>
        <p:spPr bwMode="auto">
          <a:xfrm>
            <a:off x="7045499" y="305773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1</a:t>
            </a:r>
            <a:r>
              <a:rPr lang="en-US" sz="2000" dirty="0" smtClean="0">
                <a:latin typeface="Courier New" pitchFamily="49" charset="0"/>
              </a:rPr>
              <a:t>1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74" name="Text Box 32"/>
          <p:cNvSpPr txBox="1">
            <a:spLocks noChangeArrowheads="1"/>
          </p:cNvSpPr>
          <p:nvPr/>
        </p:nvSpPr>
        <p:spPr bwMode="auto">
          <a:xfrm>
            <a:off x="6060491" y="305773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9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75" name="Text Box 31"/>
          <p:cNvSpPr txBox="1">
            <a:spLocks noChangeArrowheads="1"/>
          </p:cNvSpPr>
          <p:nvPr/>
        </p:nvSpPr>
        <p:spPr bwMode="auto">
          <a:xfrm>
            <a:off x="1597502" y="2650630"/>
            <a:ext cx="1489046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Block 0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76" name="Text Box 31"/>
          <p:cNvSpPr txBox="1">
            <a:spLocks noChangeArrowheads="1"/>
          </p:cNvSpPr>
          <p:nvPr/>
        </p:nvSpPr>
        <p:spPr bwMode="auto">
          <a:xfrm>
            <a:off x="3094238" y="2650630"/>
            <a:ext cx="1489046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Block 1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77" name="Text Box 31"/>
          <p:cNvSpPr txBox="1">
            <a:spLocks noChangeArrowheads="1"/>
          </p:cNvSpPr>
          <p:nvPr/>
        </p:nvSpPr>
        <p:spPr bwMode="auto">
          <a:xfrm>
            <a:off x="4571567" y="2650630"/>
            <a:ext cx="1489046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Block 2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78" name="Text Box 31"/>
          <p:cNvSpPr txBox="1">
            <a:spLocks noChangeArrowheads="1"/>
          </p:cNvSpPr>
          <p:nvPr/>
        </p:nvSpPr>
        <p:spPr bwMode="auto">
          <a:xfrm>
            <a:off x="6054754" y="2650630"/>
            <a:ext cx="1489046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Block 3</a:t>
            </a:r>
            <a:endParaRPr lang="en-US" sz="2000" dirty="0">
              <a:latin typeface="Courier New" pitchFamily="49" charset="0"/>
            </a:endParaRPr>
          </a:p>
        </p:txBody>
      </p:sp>
      <p:cxnSp>
        <p:nvCxnSpPr>
          <p:cNvPr id="79" name="Straight Connector 78"/>
          <p:cNvCxnSpPr/>
          <p:nvPr/>
        </p:nvCxnSpPr>
        <p:spPr bwMode="auto">
          <a:xfrm>
            <a:off x="3086487" y="2647135"/>
            <a:ext cx="7751" cy="7904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Straight Connector 79"/>
          <p:cNvCxnSpPr/>
          <p:nvPr/>
        </p:nvCxnSpPr>
        <p:spPr bwMode="auto">
          <a:xfrm>
            <a:off x="4573496" y="2644690"/>
            <a:ext cx="7751" cy="7904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/>
          <p:cNvCxnSpPr/>
          <p:nvPr/>
        </p:nvCxnSpPr>
        <p:spPr bwMode="auto">
          <a:xfrm>
            <a:off x="6056189" y="2644690"/>
            <a:ext cx="7751" cy="7904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27156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Scan </a:t>
            </a:r>
            <a:r>
              <a:rPr lang="en-US" sz="4000" dirty="0"/>
              <a:t>on  Arrays of Arbitrary </a:t>
            </a:r>
            <a:r>
              <a:rPr lang="en-US" sz="4000" dirty="0" smtClean="0"/>
              <a:t>Length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z="2800" dirty="0" smtClean="0"/>
              <a:t>3. Write total sum of each block to a new array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7" name="Text Box 31"/>
          <p:cNvSpPr txBox="1">
            <a:spLocks noChangeArrowheads="1"/>
          </p:cNvSpPr>
          <p:nvPr/>
        </p:nvSpPr>
        <p:spPr bwMode="auto">
          <a:xfrm>
            <a:off x="1672206" y="2901540"/>
            <a:ext cx="1489046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Block 0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29" name="Text Box 32"/>
          <p:cNvSpPr txBox="1">
            <a:spLocks noChangeArrowheads="1"/>
          </p:cNvSpPr>
          <p:nvPr/>
        </p:nvSpPr>
        <p:spPr bwMode="auto">
          <a:xfrm>
            <a:off x="2176305" y="3288367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1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30" name="Text Box 34"/>
          <p:cNvSpPr txBox="1">
            <a:spLocks noChangeArrowheads="1"/>
          </p:cNvSpPr>
          <p:nvPr/>
        </p:nvSpPr>
        <p:spPr bwMode="auto">
          <a:xfrm>
            <a:off x="2668748" y="3288367"/>
            <a:ext cx="492443" cy="40011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</a:rPr>
              <a:t>3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3168942" y="2901540"/>
            <a:ext cx="1489046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Block 1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4646271" y="2901540"/>
            <a:ext cx="1489046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Block 2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34" name="Text Box 31"/>
          <p:cNvSpPr txBox="1">
            <a:spLocks noChangeArrowheads="1"/>
          </p:cNvSpPr>
          <p:nvPr/>
        </p:nvSpPr>
        <p:spPr bwMode="auto">
          <a:xfrm>
            <a:off x="6129458" y="2901540"/>
            <a:ext cx="1489046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Block 3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1683740" y="3288367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0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36" name="Text Box 32"/>
          <p:cNvSpPr txBox="1">
            <a:spLocks noChangeArrowheads="1"/>
          </p:cNvSpPr>
          <p:nvPr/>
        </p:nvSpPr>
        <p:spPr bwMode="auto">
          <a:xfrm>
            <a:off x="3661507" y="3288367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7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37" name="Text Box 34"/>
          <p:cNvSpPr txBox="1">
            <a:spLocks noChangeArrowheads="1"/>
          </p:cNvSpPr>
          <p:nvPr/>
        </p:nvSpPr>
        <p:spPr bwMode="auto">
          <a:xfrm>
            <a:off x="4153950" y="3288367"/>
            <a:ext cx="492443" cy="40011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b="1" dirty="0" smtClean="0">
                <a:latin typeface="Courier New" pitchFamily="49" charset="0"/>
              </a:rPr>
              <a:t>12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38" name="Text Box 32"/>
          <p:cNvSpPr txBox="1">
            <a:spLocks noChangeArrowheads="1"/>
          </p:cNvSpPr>
          <p:nvPr/>
        </p:nvSpPr>
        <p:spPr bwMode="auto">
          <a:xfrm>
            <a:off x="3168942" y="3288367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3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39" name="Text Box 32"/>
          <p:cNvSpPr txBox="1">
            <a:spLocks noChangeArrowheads="1"/>
          </p:cNvSpPr>
          <p:nvPr/>
        </p:nvSpPr>
        <p:spPr bwMode="auto">
          <a:xfrm>
            <a:off x="5138836" y="3288367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13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40" name="Text Box 34"/>
          <p:cNvSpPr txBox="1">
            <a:spLocks noChangeArrowheads="1"/>
          </p:cNvSpPr>
          <p:nvPr/>
        </p:nvSpPr>
        <p:spPr bwMode="auto">
          <a:xfrm>
            <a:off x="5631279" y="3288367"/>
            <a:ext cx="492443" cy="40011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b="1" dirty="0" smtClean="0">
                <a:latin typeface="Courier New" pitchFamily="49" charset="0"/>
              </a:rPr>
              <a:t>21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41" name="Text Box 32"/>
          <p:cNvSpPr txBox="1">
            <a:spLocks noChangeArrowheads="1"/>
          </p:cNvSpPr>
          <p:nvPr/>
        </p:nvSpPr>
        <p:spPr bwMode="auto">
          <a:xfrm>
            <a:off x="4646271" y="3288367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6</a:t>
            </a:r>
          </a:p>
        </p:txBody>
      </p:sp>
      <p:sp>
        <p:nvSpPr>
          <p:cNvPr id="42" name="Text Box 32"/>
          <p:cNvSpPr txBox="1">
            <a:spLocks noChangeArrowheads="1"/>
          </p:cNvSpPr>
          <p:nvPr/>
        </p:nvSpPr>
        <p:spPr bwMode="auto">
          <a:xfrm>
            <a:off x="6627760" y="3288367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19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43" name="Text Box 34"/>
          <p:cNvSpPr txBox="1">
            <a:spLocks noChangeArrowheads="1"/>
          </p:cNvSpPr>
          <p:nvPr/>
        </p:nvSpPr>
        <p:spPr bwMode="auto">
          <a:xfrm>
            <a:off x="7120203" y="3288367"/>
            <a:ext cx="492443" cy="40011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b="1" dirty="0" smtClean="0">
                <a:latin typeface="Courier New" pitchFamily="49" charset="0"/>
              </a:rPr>
              <a:t>30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44" name="Text Box 32"/>
          <p:cNvSpPr txBox="1">
            <a:spLocks noChangeArrowheads="1"/>
          </p:cNvSpPr>
          <p:nvPr/>
        </p:nvSpPr>
        <p:spPr bwMode="auto">
          <a:xfrm>
            <a:off x="6135195" y="3288367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9</a:t>
            </a:r>
          </a:p>
        </p:txBody>
      </p:sp>
      <p:cxnSp>
        <p:nvCxnSpPr>
          <p:cNvPr id="46" name="Straight Connector 45"/>
          <p:cNvCxnSpPr/>
          <p:nvPr/>
        </p:nvCxnSpPr>
        <p:spPr bwMode="auto">
          <a:xfrm>
            <a:off x="3161191" y="2898045"/>
            <a:ext cx="7751" cy="7904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>
            <a:off x="4648200" y="2895600"/>
            <a:ext cx="7751" cy="7904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>
            <a:off x="6130893" y="2895600"/>
            <a:ext cx="7751" cy="7904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Text Box 32"/>
          <p:cNvSpPr txBox="1">
            <a:spLocks noChangeArrowheads="1"/>
          </p:cNvSpPr>
          <p:nvPr/>
        </p:nvSpPr>
        <p:spPr bwMode="auto">
          <a:xfrm>
            <a:off x="2185743" y="485769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12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6" name="Text Box 32"/>
          <p:cNvSpPr txBox="1">
            <a:spLocks noChangeArrowheads="1"/>
          </p:cNvSpPr>
          <p:nvPr/>
        </p:nvSpPr>
        <p:spPr bwMode="auto">
          <a:xfrm>
            <a:off x="1693178" y="485769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3</a:t>
            </a:r>
          </a:p>
        </p:txBody>
      </p:sp>
      <p:sp>
        <p:nvSpPr>
          <p:cNvPr id="67" name="Text Box 32"/>
          <p:cNvSpPr txBox="1">
            <a:spLocks noChangeArrowheads="1"/>
          </p:cNvSpPr>
          <p:nvPr/>
        </p:nvSpPr>
        <p:spPr bwMode="auto">
          <a:xfrm>
            <a:off x="3131361" y="485769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30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8" name="Text Box 32"/>
          <p:cNvSpPr txBox="1">
            <a:spLocks noChangeArrowheads="1"/>
          </p:cNvSpPr>
          <p:nvPr/>
        </p:nvSpPr>
        <p:spPr bwMode="auto">
          <a:xfrm>
            <a:off x="2644076" y="485769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21</a:t>
            </a:r>
            <a:endParaRPr lang="en-US" sz="2000" dirty="0">
              <a:latin typeface="Courier New" pitchFamily="49" charset="0"/>
            </a:endParaRPr>
          </a:p>
        </p:txBody>
      </p:sp>
      <p:cxnSp>
        <p:nvCxnSpPr>
          <p:cNvPr id="70" name="Straight Arrow Connector 69"/>
          <p:cNvCxnSpPr>
            <a:endCxn id="66" idx="0"/>
          </p:cNvCxnSpPr>
          <p:nvPr/>
        </p:nvCxnSpPr>
        <p:spPr bwMode="auto">
          <a:xfrm flipH="1">
            <a:off x="1939400" y="3686032"/>
            <a:ext cx="956200" cy="11716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2" name="Straight Arrow Connector 71"/>
          <p:cNvCxnSpPr>
            <a:endCxn id="64" idx="0"/>
          </p:cNvCxnSpPr>
          <p:nvPr/>
        </p:nvCxnSpPr>
        <p:spPr bwMode="auto">
          <a:xfrm flipH="1">
            <a:off x="2431965" y="3686032"/>
            <a:ext cx="1977710" cy="11716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4" name="Straight Arrow Connector 73"/>
          <p:cNvCxnSpPr>
            <a:stCxn id="40" idx="2"/>
            <a:endCxn id="68" idx="0"/>
          </p:cNvCxnSpPr>
          <p:nvPr/>
        </p:nvCxnSpPr>
        <p:spPr bwMode="auto">
          <a:xfrm flipH="1">
            <a:off x="2890298" y="3688477"/>
            <a:ext cx="2987203" cy="11692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Straight Arrow Connector 75"/>
          <p:cNvCxnSpPr>
            <a:endCxn id="67" idx="0"/>
          </p:cNvCxnSpPr>
          <p:nvPr/>
        </p:nvCxnSpPr>
        <p:spPr bwMode="auto">
          <a:xfrm flipH="1">
            <a:off x="3377583" y="3694417"/>
            <a:ext cx="4013817" cy="11632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411065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Scan </a:t>
            </a:r>
            <a:r>
              <a:rPr lang="en-US" sz="4000" dirty="0"/>
              <a:t>on  Arrays of Arbitrary </a:t>
            </a:r>
            <a:r>
              <a:rPr lang="en-US" sz="4000" dirty="0" smtClean="0"/>
              <a:t>Length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z="2400" dirty="0" smtClean="0"/>
              <a:t>4. Scan block sums to compute block increments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64" name="Text Box 32"/>
          <p:cNvSpPr txBox="1">
            <a:spLocks noChangeArrowheads="1"/>
          </p:cNvSpPr>
          <p:nvPr/>
        </p:nvSpPr>
        <p:spPr bwMode="auto">
          <a:xfrm>
            <a:off x="3728184" y="434340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3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6" name="Text Box 32"/>
          <p:cNvSpPr txBox="1">
            <a:spLocks noChangeArrowheads="1"/>
          </p:cNvSpPr>
          <p:nvPr/>
        </p:nvSpPr>
        <p:spPr bwMode="auto">
          <a:xfrm>
            <a:off x="3235619" y="434340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0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7" name="Text Box 32"/>
          <p:cNvSpPr txBox="1">
            <a:spLocks noChangeArrowheads="1"/>
          </p:cNvSpPr>
          <p:nvPr/>
        </p:nvSpPr>
        <p:spPr bwMode="auto">
          <a:xfrm>
            <a:off x="4673802" y="434340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36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8" name="Text Box 32"/>
          <p:cNvSpPr txBox="1">
            <a:spLocks noChangeArrowheads="1"/>
          </p:cNvSpPr>
          <p:nvPr/>
        </p:nvSpPr>
        <p:spPr bwMode="auto">
          <a:xfrm>
            <a:off x="4186517" y="434340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15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78" name="Text Box 32"/>
          <p:cNvSpPr txBox="1">
            <a:spLocks noChangeArrowheads="1"/>
          </p:cNvSpPr>
          <p:nvPr/>
        </p:nvSpPr>
        <p:spPr bwMode="auto">
          <a:xfrm>
            <a:off x="3732667" y="3438435"/>
            <a:ext cx="492443" cy="40011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12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79" name="Text Box 32"/>
          <p:cNvSpPr txBox="1">
            <a:spLocks noChangeArrowheads="1"/>
          </p:cNvSpPr>
          <p:nvPr/>
        </p:nvSpPr>
        <p:spPr bwMode="auto">
          <a:xfrm>
            <a:off x="3240102" y="3438435"/>
            <a:ext cx="492443" cy="40011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3</a:t>
            </a:r>
          </a:p>
        </p:txBody>
      </p:sp>
      <p:sp>
        <p:nvSpPr>
          <p:cNvPr id="80" name="Text Box 32"/>
          <p:cNvSpPr txBox="1">
            <a:spLocks noChangeArrowheads="1"/>
          </p:cNvSpPr>
          <p:nvPr/>
        </p:nvSpPr>
        <p:spPr bwMode="auto">
          <a:xfrm>
            <a:off x="4678285" y="3438435"/>
            <a:ext cx="492443" cy="40011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30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1" name="Text Box 32"/>
          <p:cNvSpPr txBox="1">
            <a:spLocks noChangeArrowheads="1"/>
          </p:cNvSpPr>
          <p:nvPr/>
        </p:nvSpPr>
        <p:spPr bwMode="auto">
          <a:xfrm>
            <a:off x="4191000" y="3438435"/>
            <a:ext cx="492443" cy="40011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21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816239" y="3472934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Block sums: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1244864" y="4358789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Block increments:</a:t>
            </a:r>
            <a:endParaRPr lang="en-US" dirty="0"/>
          </a:p>
        </p:txBody>
      </p:sp>
      <p:cxnSp>
        <p:nvCxnSpPr>
          <p:cNvPr id="84" name="Straight Arrow Connector 83"/>
          <p:cNvCxnSpPr/>
          <p:nvPr/>
        </p:nvCxnSpPr>
        <p:spPr bwMode="auto">
          <a:xfrm>
            <a:off x="4190878" y="3962400"/>
            <a:ext cx="2528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705580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Scan </a:t>
            </a:r>
            <a:r>
              <a:rPr lang="en-US" sz="4000" dirty="0"/>
              <a:t>on  Arrays of Arbitrary </a:t>
            </a:r>
            <a:r>
              <a:rPr lang="en-US" sz="4000" dirty="0" smtClean="0"/>
              <a:t>Length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z="2400" dirty="0" smtClean="0"/>
              <a:t>5. Add block increments to each element in the corresponding block</a:t>
            </a:r>
          </a:p>
          <a:p>
            <a:pPr marL="0" indent="0">
              <a:buNone/>
            </a:pPr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64" name="Text Box 32"/>
          <p:cNvSpPr txBox="1">
            <a:spLocks noChangeArrowheads="1"/>
          </p:cNvSpPr>
          <p:nvPr/>
        </p:nvSpPr>
        <p:spPr bwMode="auto">
          <a:xfrm>
            <a:off x="4153109" y="4589946"/>
            <a:ext cx="492443" cy="40011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3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6" name="Text Box 32"/>
          <p:cNvSpPr txBox="1">
            <a:spLocks noChangeArrowheads="1"/>
          </p:cNvSpPr>
          <p:nvPr/>
        </p:nvSpPr>
        <p:spPr bwMode="auto">
          <a:xfrm>
            <a:off x="3660544" y="4589946"/>
            <a:ext cx="492443" cy="40011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0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7" name="Text Box 32"/>
          <p:cNvSpPr txBox="1">
            <a:spLocks noChangeArrowheads="1"/>
          </p:cNvSpPr>
          <p:nvPr/>
        </p:nvSpPr>
        <p:spPr bwMode="auto">
          <a:xfrm>
            <a:off x="5098727" y="4589946"/>
            <a:ext cx="492443" cy="40011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3</a:t>
            </a:r>
            <a:r>
              <a:rPr lang="en-US" sz="2000" dirty="0" smtClean="0">
                <a:latin typeface="Courier New" pitchFamily="49" charset="0"/>
              </a:rPr>
              <a:t>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8" name="Text Box 32"/>
          <p:cNvSpPr txBox="1">
            <a:spLocks noChangeArrowheads="1"/>
          </p:cNvSpPr>
          <p:nvPr/>
        </p:nvSpPr>
        <p:spPr bwMode="auto">
          <a:xfrm>
            <a:off x="4611442" y="4589946"/>
            <a:ext cx="492443" cy="40011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15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6" name="Text Box 31"/>
          <p:cNvSpPr txBox="1">
            <a:spLocks noChangeArrowheads="1"/>
          </p:cNvSpPr>
          <p:nvPr/>
        </p:nvSpPr>
        <p:spPr bwMode="auto">
          <a:xfrm>
            <a:off x="1642145" y="3202035"/>
            <a:ext cx="1489046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Block 0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7" name="Text Box 31"/>
          <p:cNvSpPr txBox="1">
            <a:spLocks noChangeArrowheads="1"/>
          </p:cNvSpPr>
          <p:nvPr/>
        </p:nvSpPr>
        <p:spPr bwMode="auto">
          <a:xfrm>
            <a:off x="3138881" y="3202035"/>
            <a:ext cx="1489046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Block 1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8" name="Text Box 31"/>
          <p:cNvSpPr txBox="1">
            <a:spLocks noChangeArrowheads="1"/>
          </p:cNvSpPr>
          <p:nvPr/>
        </p:nvSpPr>
        <p:spPr bwMode="auto">
          <a:xfrm>
            <a:off x="4616210" y="3202035"/>
            <a:ext cx="1489046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Block 2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9" name="Text Box 31"/>
          <p:cNvSpPr txBox="1">
            <a:spLocks noChangeArrowheads="1"/>
          </p:cNvSpPr>
          <p:nvPr/>
        </p:nvSpPr>
        <p:spPr bwMode="auto">
          <a:xfrm>
            <a:off x="6099397" y="3202035"/>
            <a:ext cx="1489046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Block 3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90" name="Text Box 32"/>
          <p:cNvSpPr txBox="1">
            <a:spLocks noChangeArrowheads="1"/>
          </p:cNvSpPr>
          <p:nvPr/>
        </p:nvSpPr>
        <p:spPr bwMode="auto">
          <a:xfrm>
            <a:off x="2141476" y="3593167"/>
            <a:ext cx="492443" cy="40011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1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91" name="Text Box 34"/>
          <p:cNvSpPr txBox="1">
            <a:spLocks noChangeArrowheads="1"/>
          </p:cNvSpPr>
          <p:nvPr/>
        </p:nvSpPr>
        <p:spPr bwMode="auto">
          <a:xfrm>
            <a:off x="2633919" y="3593167"/>
            <a:ext cx="492443" cy="40011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3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92" name="Text Box 32"/>
          <p:cNvSpPr txBox="1">
            <a:spLocks noChangeArrowheads="1"/>
          </p:cNvSpPr>
          <p:nvPr/>
        </p:nvSpPr>
        <p:spPr bwMode="auto">
          <a:xfrm>
            <a:off x="1648911" y="3593167"/>
            <a:ext cx="492443" cy="40011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0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93" name="Text Box 32"/>
          <p:cNvSpPr txBox="1">
            <a:spLocks noChangeArrowheads="1"/>
          </p:cNvSpPr>
          <p:nvPr/>
        </p:nvSpPr>
        <p:spPr bwMode="auto">
          <a:xfrm>
            <a:off x="3626678" y="3593167"/>
            <a:ext cx="492443" cy="40011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7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94" name="Text Box 34"/>
          <p:cNvSpPr txBox="1">
            <a:spLocks noChangeArrowheads="1"/>
          </p:cNvSpPr>
          <p:nvPr/>
        </p:nvSpPr>
        <p:spPr bwMode="auto">
          <a:xfrm>
            <a:off x="4119121" y="3593167"/>
            <a:ext cx="492443" cy="40011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12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95" name="Text Box 32"/>
          <p:cNvSpPr txBox="1">
            <a:spLocks noChangeArrowheads="1"/>
          </p:cNvSpPr>
          <p:nvPr/>
        </p:nvSpPr>
        <p:spPr bwMode="auto">
          <a:xfrm>
            <a:off x="3134113" y="3593167"/>
            <a:ext cx="492443" cy="40011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3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96" name="Text Box 32"/>
          <p:cNvSpPr txBox="1">
            <a:spLocks noChangeArrowheads="1"/>
          </p:cNvSpPr>
          <p:nvPr/>
        </p:nvSpPr>
        <p:spPr bwMode="auto">
          <a:xfrm>
            <a:off x="5104007" y="3593167"/>
            <a:ext cx="492443" cy="40011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13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97" name="Text Box 34"/>
          <p:cNvSpPr txBox="1">
            <a:spLocks noChangeArrowheads="1"/>
          </p:cNvSpPr>
          <p:nvPr/>
        </p:nvSpPr>
        <p:spPr bwMode="auto">
          <a:xfrm>
            <a:off x="5596450" y="3593167"/>
            <a:ext cx="492443" cy="40011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21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98" name="Text Box 32"/>
          <p:cNvSpPr txBox="1">
            <a:spLocks noChangeArrowheads="1"/>
          </p:cNvSpPr>
          <p:nvPr/>
        </p:nvSpPr>
        <p:spPr bwMode="auto">
          <a:xfrm>
            <a:off x="4611442" y="3593167"/>
            <a:ext cx="492443" cy="40011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6</a:t>
            </a:r>
          </a:p>
        </p:txBody>
      </p:sp>
      <p:sp>
        <p:nvSpPr>
          <p:cNvPr id="99" name="Text Box 32"/>
          <p:cNvSpPr txBox="1">
            <a:spLocks noChangeArrowheads="1"/>
          </p:cNvSpPr>
          <p:nvPr/>
        </p:nvSpPr>
        <p:spPr bwMode="auto">
          <a:xfrm>
            <a:off x="6592931" y="3593167"/>
            <a:ext cx="492443" cy="40011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19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00" name="Text Box 34"/>
          <p:cNvSpPr txBox="1">
            <a:spLocks noChangeArrowheads="1"/>
          </p:cNvSpPr>
          <p:nvPr/>
        </p:nvSpPr>
        <p:spPr bwMode="auto">
          <a:xfrm>
            <a:off x="7085374" y="3593167"/>
            <a:ext cx="492443" cy="40011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30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01" name="Text Box 32"/>
          <p:cNvSpPr txBox="1">
            <a:spLocks noChangeArrowheads="1"/>
          </p:cNvSpPr>
          <p:nvPr/>
        </p:nvSpPr>
        <p:spPr bwMode="auto">
          <a:xfrm>
            <a:off x="6100366" y="3593167"/>
            <a:ext cx="492443" cy="40011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9</a:t>
            </a:r>
          </a:p>
        </p:txBody>
      </p:sp>
      <p:cxnSp>
        <p:nvCxnSpPr>
          <p:cNvPr id="102" name="Straight Connector 101"/>
          <p:cNvCxnSpPr/>
          <p:nvPr/>
        </p:nvCxnSpPr>
        <p:spPr bwMode="auto">
          <a:xfrm>
            <a:off x="3126362" y="3202845"/>
            <a:ext cx="7751" cy="7904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Straight Connector 102"/>
          <p:cNvCxnSpPr/>
          <p:nvPr/>
        </p:nvCxnSpPr>
        <p:spPr bwMode="auto">
          <a:xfrm>
            <a:off x="4613371" y="3200400"/>
            <a:ext cx="7751" cy="7904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Straight Connector 103"/>
          <p:cNvCxnSpPr/>
          <p:nvPr/>
        </p:nvCxnSpPr>
        <p:spPr bwMode="auto">
          <a:xfrm>
            <a:off x="6096064" y="3200400"/>
            <a:ext cx="7751" cy="7904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Text Box 32"/>
          <p:cNvSpPr txBox="1">
            <a:spLocks noChangeArrowheads="1"/>
          </p:cNvSpPr>
          <p:nvPr/>
        </p:nvSpPr>
        <p:spPr bwMode="auto">
          <a:xfrm>
            <a:off x="2148647" y="563880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1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06" name="Text Box 34"/>
          <p:cNvSpPr txBox="1">
            <a:spLocks noChangeArrowheads="1"/>
          </p:cNvSpPr>
          <p:nvPr/>
        </p:nvSpPr>
        <p:spPr bwMode="auto">
          <a:xfrm>
            <a:off x="2641090" y="563880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3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07" name="Text Box 32"/>
          <p:cNvSpPr txBox="1">
            <a:spLocks noChangeArrowheads="1"/>
          </p:cNvSpPr>
          <p:nvPr/>
        </p:nvSpPr>
        <p:spPr bwMode="auto">
          <a:xfrm>
            <a:off x="1656082" y="563880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0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08" name="Text Box 32"/>
          <p:cNvSpPr txBox="1">
            <a:spLocks noChangeArrowheads="1"/>
          </p:cNvSpPr>
          <p:nvPr/>
        </p:nvSpPr>
        <p:spPr bwMode="auto">
          <a:xfrm>
            <a:off x="3633849" y="563880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10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09" name="Text Box 34"/>
          <p:cNvSpPr txBox="1">
            <a:spLocks noChangeArrowheads="1"/>
          </p:cNvSpPr>
          <p:nvPr/>
        </p:nvSpPr>
        <p:spPr bwMode="auto">
          <a:xfrm>
            <a:off x="4126292" y="563880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15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10" name="Text Box 32"/>
          <p:cNvSpPr txBox="1">
            <a:spLocks noChangeArrowheads="1"/>
          </p:cNvSpPr>
          <p:nvPr/>
        </p:nvSpPr>
        <p:spPr bwMode="auto">
          <a:xfrm>
            <a:off x="3141284" y="563880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11" name="Text Box 32"/>
          <p:cNvSpPr txBox="1">
            <a:spLocks noChangeArrowheads="1"/>
          </p:cNvSpPr>
          <p:nvPr/>
        </p:nvSpPr>
        <p:spPr bwMode="auto">
          <a:xfrm>
            <a:off x="5111178" y="563880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28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12" name="Text Box 34"/>
          <p:cNvSpPr txBox="1">
            <a:spLocks noChangeArrowheads="1"/>
          </p:cNvSpPr>
          <p:nvPr/>
        </p:nvSpPr>
        <p:spPr bwMode="auto">
          <a:xfrm>
            <a:off x="5603621" y="563880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36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13" name="Text Box 32"/>
          <p:cNvSpPr txBox="1">
            <a:spLocks noChangeArrowheads="1"/>
          </p:cNvSpPr>
          <p:nvPr/>
        </p:nvSpPr>
        <p:spPr bwMode="auto">
          <a:xfrm>
            <a:off x="4618613" y="563880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21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14" name="Text Box 32"/>
          <p:cNvSpPr txBox="1">
            <a:spLocks noChangeArrowheads="1"/>
          </p:cNvSpPr>
          <p:nvPr/>
        </p:nvSpPr>
        <p:spPr bwMode="auto">
          <a:xfrm>
            <a:off x="6600102" y="563880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55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15" name="Text Box 34"/>
          <p:cNvSpPr txBox="1">
            <a:spLocks noChangeArrowheads="1"/>
          </p:cNvSpPr>
          <p:nvPr/>
        </p:nvSpPr>
        <p:spPr bwMode="auto">
          <a:xfrm>
            <a:off x="7092545" y="563880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66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16" name="Text Box 32"/>
          <p:cNvSpPr txBox="1">
            <a:spLocks noChangeArrowheads="1"/>
          </p:cNvSpPr>
          <p:nvPr/>
        </p:nvSpPr>
        <p:spPr bwMode="auto">
          <a:xfrm>
            <a:off x="6107537" y="563880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45</a:t>
            </a:r>
            <a:endParaRPr lang="en-US" sz="2000" dirty="0">
              <a:latin typeface="Courier New" pitchFamily="49" charset="0"/>
            </a:endParaRPr>
          </a:p>
        </p:txBody>
      </p:sp>
      <p:cxnSp>
        <p:nvCxnSpPr>
          <p:cNvPr id="121" name="Straight Connector 120"/>
          <p:cNvCxnSpPr/>
          <p:nvPr/>
        </p:nvCxnSpPr>
        <p:spPr bwMode="auto">
          <a:xfrm>
            <a:off x="3126362" y="5638800"/>
            <a:ext cx="7751" cy="39521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3" name="Straight Connector 122"/>
          <p:cNvCxnSpPr/>
          <p:nvPr/>
        </p:nvCxnSpPr>
        <p:spPr bwMode="auto">
          <a:xfrm>
            <a:off x="4615282" y="5638800"/>
            <a:ext cx="7751" cy="39521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4" name="Straight Connector 123"/>
          <p:cNvCxnSpPr/>
          <p:nvPr/>
        </p:nvCxnSpPr>
        <p:spPr bwMode="auto">
          <a:xfrm>
            <a:off x="6103601" y="5640660"/>
            <a:ext cx="7751" cy="39521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5" name="Right Brace 124"/>
          <p:cNvSpPr/>
          <p:nvPr/>
        </p:nvSpPr>
        <p:spPr bwMode="auto">
          <a:xfrm rot="5400000">
            <a:off x="2309142" y="3373781"/>
            <a:ext cx="175343" cy="1459095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6" name="Right Brace 125"/>
          <p:cNvSpPr/>
          <p:nvPr/>
        </p:nvSpPr>
        <p:spPr bwMode="auto">
          <a:xfrm rot="5400000">
            <a:off x="3786533" y="3373781"/>
            <a:ext cx="175343" cy="1459095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7" name="Right Brace 126"/>
          <p:cNvSpPr/>
          <p:nvPr/>
        </p:nvSpPr>
        <p:spPr bwMode="auto">
          <a:xfrm rot="5400000">
            <a:off x="5264164" y="3373781"/>
            <a:ext cx="175343" cy="1459095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8" name="Right Brace 127"/>
          <p:cNvSpPr/>
          <p:nvPr/>
        </p:nvSpPr>
        <p:spPr bwMode="auto">
          <a:xfrm rot="5400000">
            <a:off x="6737940" y="3373781"/>
            <a:ext cx="175343" cy="1459095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30" name="Straight Arrow Connector 129"/>
          <p:cNvCxnSpPr>
            <a:stCxn id="125" idx="1"/>
            <a:endCxn id="66" idx="0"/>
          </p:cNvCxnSpPr>
          <p:nvPr/>
        </p:nvCxnSpPr>
        <p:spPr bwMode="auto">
          <a:xfrm>
            <a:off x="2396813" y="4191000"/>
            <a:ext cx="1509953" cy="3989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2" name="Straight Arrow Connector 131"/>
          <p:cNvCxnSpPr>
            <a:stCxn id="126" idx="1"/>
            <a:endCxn id="64" idx="0"/>
          </p:cNvCxnSpPr>
          <p:nvPr/>
        </p:nvCxnSpPr>
        <p:spPr bwMode="auto">
          <a:xfrm>
            <a:off x="3874204" y="4191000"/>
            <a:ext cx="525127" cy="3989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4" name="Straight Arrow Connector 133"/>
          <p:cNvCxnSpPr>
            <a:stCxn id="127" idx="1"/>
            <a:endCxn id="68" idx="0"/>
          </p:cNvCxnSpPr>
          <p:nvPr/>
        </p:nvCxnSpPr>
        <p:spPr bwMode="auto">
          <a:xfrm flipH="1">
            <a:off x="4857664" y="4191000"/>
            <a:ext cx="494171" cy="3989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6" name="Straight Arrow Connector 135"/>
          <p:cNvCxnSpPr>
            <a:stCxn id="128" idx="1"/>
          </p:cNvCxnSpPr>
          <p:nvPr/>
        </p:nvCxnSpPr>
        <p:spPr bwMode="auto">
          <a:xfrm flipH="1">
            <a:off x="5315996" y="4191000"/>
            <a:ext cx="1509615" cy="3989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7" name="TextBox 136"/>
          <p:cNvSpPr txBox="1"/>
          <p:nvPr/>
        </p:nvSpPr>
        <p:spPr>
          <a:xfrm>
            <a:off x="3126361" y="462688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8" name="Right Brace 137"/>
          <p:cNvSpPr/>
          <p:nvPr/>
        </p:nvSpPr>
        <p:spPr bwMode="auto">
          <a:xfrm rot="16200000">
            <a:off x="2298996" y="4799201"/>
            <a:ext cx="175343" cy="1459095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9" name="Right Brace 138"/>
          <p:cNvSpPr/>
          <p:nvPr/>
        </p:nvSpPr>
        <p:spPr bwMode="auto">
          <a:xfrm rot="16200000">
            <a:off x="3789036" y="4799201"/>
            <a:ext cx="175343" cy="1459095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0" name="Right Brace 139"/>
          <p:cNvSpPr/>
          <p:nvPr/>
        </p:nvSpPr>
        <p:spPr bwMode="auto">
          <a:xfrm rot="16200000">
            <a:off x="5269803" y="4799201"/>
            <a:ext cx="175343" cy="1459095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3" name="Right Brace 142"/>
          <p:cNvSpPr/>
          <p:nvPr/>
        </p:nvSpPr>
        <p:spPr bwMode="auto">
          <a:xfrm rot="16200000">
            <a:off x="6746159" y="4799201"/>
            <a:ext cx="175343" cy="1459095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5" name="Straight Arrow Connector 144"/>
          <p:cNvCxnSpPr>
            <a:stCxn id="66" idx="2"/>
            <a:endCxn id="138" idx="1"/>
          </p:cNvCxnSpPr>
          <p:nvPr/>
        </p:nvCxnSpPr>
        <p:spPr bwMode="auto">
          <a:xfrm flipH="1">
            <a:off x="2386668" y="4990056"/>
            <a:ext cx="1520098" cy="4510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7" name="Straight Arrow Connector 146"/>
          <p:cNvCxnSpPr>
            <a:stCxn id="64" idx="2"/>
            <a:endCxn id="139" idx="1"/>
          </p:cNvCxnSpPr>
          <p:nvPr/>
        </p:nvCxnSpPr>
        <p:spPr bwMode="auto">
          <a:xfrm flipH="1">
            <a:off x="3876708" y="4990056"/>
            <a:ext cx="522623" cy="4510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9" name="Straight Arrow Connector 148"/>
          <p:cNvCxnSpPr>
            <a:stCxn id="68" idx="2"/>
            <a:endCxn id="140" idx="1"/>
          </p:cNvCxnSpPr>
          <p:nvPr/>
        </p:nvCxnSpPr>
        <p:spPr bwMode="auto">
          <a:xfrm>
            <a:off x="4857664" y="4990056"/>
            <a:ext cx="499811" cy="4510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1" name="Straight Arrow Connector 150"/>
          <p:cNvCxnSpPr>
            <a:stCxn id="67" idx="2"/>
            <a:endCxn id="143" idx="1"/>
          </p:cNvCxnSpPr>
          <p:nvPr/>
        </p:nvCxnSpPr>
        <p:spPr bwMode="auto">
          <a:xfrm>
            <a:off x="5344949" y="4990056"/>
            <a:ext cx="1488882" cy="4510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627572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Scan </a:t>
            </a:r>
            <a:r>
              <a:rPr lang="en-US" sz="4000" dirty="0"/>
              <a:t>on  Arrays of Arbitrary </a:t>
            </a:r>
            <a:r>
              <a:rPr lang="en-US" sz="4000" dirty="0" smtClean="0"/>
              <a:t>Length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z="2400" dirty="0" smtClean="0"/>
              <a:t>Non-power-of-two length: just the pad last block with zeros up until the block size</a:t>
            </a:r>
          </a:p>
          <a:p>
            <a:pPr marL="0" indent="0">
              <a:buNone/>
            </a:pPr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069126555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9132</TotalTime>
  <Words>436</Words>
  <Application>Microsoft Office PowerPoint</Application>
  <PresentationFormat>On-screen Show (4:3)</PresentationFormat>
  <Paragraphs>179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Courier New</vt:lpstr>
      <vt:lpstr>Times New Roman</vt:lpstr>
      <vt:lpstr>Wingdings</vt:lpstr>
      <vt:lpstr>Pixel</vt:lpstr>
      <vt:lpstr>Parallel Algorithms: Part 2</vt:lpstr>
      <vt:lpstr>Scan Limitations</vt:lpstr>
      <vt:lpstr>Scan on  Arrays of Arbitrary Length</vt:lpstr>
      <vt:lpstr>Scan on  Arrays of Arbitrary Length</vt:lpstr>
      <vt:lpstr>Scan on  Arrays of Arbitrary Length</vt:lpstr>
      <vt:lpstr>Scan on  Arrays of Arbitrary Length</vt:lpstr>
      <vt:lpstr>Scan on  Arrays of Arbitrary Length</vt:lpstr>
      <vt:lpstr>Scan on  Arrays of Arbitrary Length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CozzDogg</dc:creator>
  <cp:lastModifiedBy>pjcozzi</cp:lastModifiedBy>
  <cp:revision>326</cp:revision>
  <cp:lastPrinted>2012-01-29T21:57:59Z</cp:lastPrinted>
  <dcterms:created xsi:type="dcterms:W3CDTF">2011-01-14T02:17:40Z</dcterms:created>
  <dcterms:modified xsi:type="dcterms:W3CDTF">2016-09-11T21:26:43Z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