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9"/>
  </p:notesMasterIdLst>
  <p:sldIdLst>
    <p:sldId id="256" r:id="rId3"/>
    <p:sldId id="260" r:id="rId4"/>
    <p:sldId id="261" r:id="rId5"/>
    <p:sldId id="262" r:id="rId6"/>
    <p:sldId id="257" r:id="rId7"/>
    <p:sldId id="258" r:id="rId8"/>
    <p:sldId id="263" r:id="rId9"/>
    <p:sldId id="264" r:id="rId10"/>
    <p:sldId id="288" r:id="rId11"/>
    <p:sldId id="289" r:id="rId12"/>
    <p:sldId id="290" r:id="rId13"/>
    <p:sldId id="291" r:id="rId14"/>
    <p:sldId id="292" r:id="rId15"/>
    <p:sldId id="293" r:id="rId16"/>
    <p:sldId id="294" r:id="rId17"/>
    <p:sldId id="295" r:id="rId18"/>
    <p:sldId id="296" r:id="rId19"/>
    <p:sldId id="297" r:id="rId20"/>
    <p:sldId id="287" r:id="rId21"/>
    <p:sldId id="269" r:id="rId22"/>
    <p:sldId id="274" r:id="rId23"/>
    <p:sldId id="275" r:id="rId24"/>
    <p:sldId id="271" r:id="rId25"/>
    <p:sldId id="272" r:id="rId26"/>
    <p:sldId id="273" r:id="rId27"/>
    <p:sldId id="276" r:id="rId28"/>
    <p:sldId id="277" r:id="rId29"/>
    <p:sldId id="281" r:id="rId30"/>
    <p:sldId id="282" r:id="rId31"/>
    <p:sldId id="286" r:id="rId32"/>
    <p:sldId id="283" r:id="rId33"/>
    <p:sldId id="284" r:id="rId34"/>
    <p:sldId id="285" r:id="rId35"/>
    <p:sldId id="278" r:id="rId36"/>
    <p:sldId id="279" r:id="rId37"/>
    <p:sldId id="280"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A4591-F08F-4F7D-B304-229709BAC4DD}" type="datetimeFigureOut">
              <a:rPr lang="zh-CN" altLang="en-US" smtClean="0"/>
              <a:t>2023/3/2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C5F50-5D1C-4863-A434-EEEE1029D0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425AF99-7556-42D9-AF8B-05C9DB750715}"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16B48EB-1F0D-468E-AFC8-60EA4842217C}"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1D7ADB-EFAE-416C-A03A-41AFFD45D422}"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2CF161-24C7-4992-9AEA-A5DFA6ECCD96}"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4E8B02D-8B79-4753-A140-866F8C4B894A}"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CA61E74-F9B0-4861-BA1A-5F8B079CDD6F}"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93E21E5-46C0-4C0E-BFCF-CD9710E1E11F}" type="datetime1">
              <a:rPr lang="zh-CN" altLang="en-US" smtClean="0"/>
              <a:t>2023/3/2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26EE31-DEA7-4F70-AFB5-D7F9FFCDD2D9}" type="datetime1">
              <a:rPr lang="zh-CN" altLang="en-US" smtClean="0"/>
              <a:t>2023/3/2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F4A561-B142-4555-A2FD-6BD682DBD037}" type="datetime1">
              <a:rPr lang="zh-CN" altLang="en-US" smtClean="0"/>
              <a:t>2023/3/2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BC5208-579C-448D-A4BC-9FC68A6C820C}" type="datetime1">
              <a:rPr lang="zh-CN" altLang="en-US" smtClean="0"/>
              <a:t>2023/3/2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C831D0-355D-430F-89CD-DE313178D990}" type="datetime1">
              <a:rPr lang="zh-CN" altLang="en-US" smtClean="0"/>
              <a:t>2023/3/2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A30CAC-BB4D-47D7-AC7B-37AEC89DDE08}"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37294C-AFE0-44C1-8A6A-33E95EAC11B9}" type="datetime1">
              <a:rPr lang="zh-CN" altLang="en-US" smtClean="0"/>
              <a:t>2023/3/2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FBCD6C4-15A3-4E07-8734-59635686ADAF}"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738DB44-239B-48E5-A66C-AFCC0280F45C}"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B54103-BBEF-4182-906E-D52E7599F2D6}" type="datetime1">
              <a:rPr lang="zh-CN" altLang="en-US" smtClean="0"/>
              <a:t>2023/3/2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6FC3A18-7F51-4438-8EAA-7D5F295D9CA4}" type="datetime1">
              <a:rPr lang="zh-CN" altLang="en-US" smtClean="0"/>
              <a:t>2023/3/2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524D29E-E746-49E2-872F-D23DE01748A9}" type="datetime1">
              <a:rPr lang="zh-CN" altLang="en-US" smtClean="0"/>
              <a:t>2023/3/2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02AC1D-0049-4F00-B1F1-9EF14B20AA79}" type="datetime1">
              <a:rPr lang="zh-CN" altLang="en-US" smtClean="0"/>
              <a:t>2023/3/2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FF8A96-A56D-4379-9CED-1AF7F45DA71B}" type="datetime1">
              <a:rPr lang="zh-CN" altLang="en-US" smtClean="0"/>
              <a:t>2023/3/2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686240-2614-4101-A93E-05EA73200DAD}" type="datetime1">
              <a:rPr lang="zh-CN" altLang="en-US" smtClean="0"/>
              <a:t>2023/3/2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624033-E302-43B2-BDD8-F99F7D27F4D1}" type="datetime1">
              <a:rPr lang="zh-CN" altLang="en-US" smtClean="0"/>
              <a:t>2023/3/2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B643F-92E7-49BD-A654-401F8DF208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E2C4A-4099-4758-9523-EE7583CCB848}" type="datetime1">
              <a:rPr lang="zh-CN" altLang="en-US" smtClean="0"/>
              <a:t>2023/3/2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B643F-92E7-49BD-A654-401F8DF208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FA9F-223B-4C67-88D4-D45D6505FEB7}" type="datetime1">
              <a:rPr lang="zh-CN" altLang="en-US" smtClean="0"/>
              <a:t>2023/3/2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B643F-92E7-49BD-A654-401F8DF208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a typeface="仿宋" panose="02010609060101010101" pitchFamily="49" charset="-122"/>
              </a:rPr>
              <a:t>分治</a:t>
            </a:r>
          </a:p>
        </p:txBody>
      </p:sp>
      <p:sp>
        <p:nvSpPr>
          <p:cNvPr id="3" name="副标题 2"/>
          <p:cNvSpPr>
            <a:spLocks noGrp="1"/>
          </p:cNvSpPr>
          <p:nvPr>
            <p:ph type="subTitle" idx="1"/>
          </p:nvPr>
        </p:nvSpPr>
        <p:spPr/>
        <p:txBody>
          <a:bodyPr>
            <a:normAutofit/>
          </a:bodyPr>
          <a:lstStyle/>
          <a:p>
            <a:r>
              <a:rPr lang="en-US" altLang="zh-CN" sz="3200" dirty="0">
                <a:latin typeface="Consolas" panose="020B0609020204030204" pitchFamily="49" charset="0"/>
                <a:ea typeface="仿宋" panose="02010609060101010101" pitchFamily="49" charset="-122"/>
              </a:rPr>
              <a:t>2023.3.10</a:t>
            </a:r>
            <a:endParaRPr lang="zh-CN" altLang="en-US" sz="3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5E24DB64-3CED-4A57-A26E-2FDCA06BE92B}"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b="1" dirty="0">
                <a:ea typeface="仿宋" panose="02010609060101010101" pitchFamily="49" charset="-122"/>
              </a:rPr>
              <a:t>最大化平均值</a:t>
            </a:r>
            <a:r>
              <a:rPr lang="en-US" altLang="zh-CN" b="1" dirty="0">
                <a:ea typeface="仿宋" panose="02010609060101010101" pitchFamily="49" charset="-122"/>
              </a:rPr>
              <a:t>-</a:t>
            </a:r>
            <a:r>
              <a:rPr lang="zh-CN" altLang="en-US" b="1" dirty="0">
                <a:ea typeface="仿宋" panose="02010609060101010101" pitchFamily="49" charset="-122"/>
              </a:rPr>
              <a:t>二分</a:t>
            </a:r>
          </a:p>
        </p:txBody>
      </p:sp>
      <p:sp>
        <p:nvSpPr>
          <p:cNvPr id="3" name="内容占位符 2"/>
          <p:cNvSpPr>
            <a:spLocks noGrp="1"/>
          </p:cNvSpPr>
          <p:nvPr>
            <p:ph idx="1"/>
          </p:nvPr>
        </p:nvSpPr>
        <p:spPr/>
        <p:txBody>
          <a:bodyPr>
            <a:normAutofit/>
          </a:bodyPr>
          <a:lstStyle/>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r>
              <a:rPr lang="zh-CN" altLang="en-US" sz="2200" dirty="0">
                <a:latin typeface="Consolas" panose="020B0609020204030204" pitchFamily="49" charset="0"/>
                <a:ea typeface="仿宋" panose="02010609060101010101" pitchFamily="49" charset="-122"/>
              </a:rPr>
              <a:t>乍一看并不会轻易想到二分，而会想到贪心、动态规划</a:t>
            </a:r>
          </a:p>
          <a:p>
            <a:r>
              <a:rPr lang="zh-CN" altLang="en-US" sz="2200" dirty="0">
                <a:latin typeface="Consolas" panose="020B0609020204030204" pitchFamily="49" charset="0"/>
                <a:ea typeface="仿宋" panose="02010609060101010101" pitchFamily="49" charset="-122"/>
              </a:rPr>
              <a:t>即使想到了二分也不知道如何验证。</a:t>
            </a:r>
          </a:p>
          <a:p>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578D9AB5-9F07-416A-B7E9-1023F7FD02A9}"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10</a:t>
            </a:fld>
            <a:endParaRPr lang="zh-CN" altLang="en-US"/>
          </a:p>
        </p:txBody>
      </p:sp>
      <p:pic>
        <p:nvPicPr>
          <p:cNvPr id="7" name="图片 6"/>
          <p:cNvPicPr>
            <a:picLocks noChangeAspect="1"/>
          </p:cNvPicPr>
          <p:nvPr/>
        </p:nvPicPr>
        <p:blipFill>
          <a:blip r:embed="rId2"/>
          <a:stretch>
            <a:fillRect/>
          </a:stretch>
        </p:blipFill>
        <p:spPr>
          <a:xfrm>
            <a:off x="991235" y="1825625"/>
            <a:ext cx="8774430" cy="2149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b="1" dirty="0">
                <a:ea typeface="仿宋" panose="02010609060101010101" pitchFamily="49" charset="-122"/>
              </a:rPr>
              <a:t>最大化平均值</a:t>
            </a:r>
            <a:r>
              <a:rPr lang="en-US" altLang="zh-CN" b="1" dirty="0">
                <a:ea typeface="仿宋" panose="02010609060101010101" pitchFamily="49" charset="-122"/>
              </a:rPr>
              <a:t>-</a:t>
            </a:r>
            <a:r>
              <a:rPr lang="zh-CN" altLang="en-US" b="1" dirty="0">
                <a:ea typeface="仿宋" panose="02010609060101010101" pitchFamily="49" charset="-122"/>
              </a:rPr>
              <a:t>二分</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定义</a:t>
            </a:r>
            <a:r>
              <a:rPr lang="en-US" altLang="zh-CN" sz="2200" dirty="0">
                <a:latin typeface="Consolas" panose="020B0609020204030204" pitchFamily="49" charset="0"/>
                <a:ea typeface="仿宋" panose="02010609060101010101" pitchFamily="49" charset="-122"/>
              </a:rPr>
              <a:t>,C(x):=</a:t>
            </a:r>
            <a:r>
              <a:rPr lang="zh-CN" altLang="en-US" sz="2200" dirty="0">
                <a:latin typeface="Consolas" panose="020B0609020204030204" pitchFamily="49" charset="0"/>
                <a:ea typeface="仿宋" panose="02010609060101010101" pitchFamily="49" charset="-122"/>
              </a:rPr>
              <a:t>可以选择使得单位重量的价值不小于</a:t>
            </a:r>
            <a:r>
              <a:rPr lang="en-US" altLang="zh-CN" sz="2200" dirty="0">
                <a:latin typeface="Consolas" panose="020B0609020204030204" pitchFamily="49" charset="0"/>
                <a:ea typeface="仿宋" panose="02010609060101010101" pitchFamily="49" charset="-122"/>
              </a:rPr>
              <a:t>x</a:t>
            </a:r>
          </a:p>
          <a:p>
            <a:r>
              <a:rPr lang="zh-CN" altLang="en-US" sz="2200" dirty="0">
                <a:latin typeface="Consolas" panose="020B0609020204030204" pitchFamily="49" charset="0"/>
                <a:ea typeface="仿宋" panose="02010609060101010101" pitchFamily="49" charset="-122"/>
              </a:rPr>
              <a:t>问题变为求满足</a:t>
            </a:r>
            <a:r>
              <a:rPr lang="en-US" altLang="zh-CN" sz="2200" dirty="0">
                <a:latin typeface="Consolas" panose="020B0609020204030204" pitchFamily="49" charset="0"/>
                <a:ea typeface="仿宋" panose="02010609060101010101" pitchFamily="49" charset="-122"/>
              </a:rPr>
              <a:t>C(x)</a:t>
            </a:r>
            <a:r>
              <a:rPr lang="zh-CN" altLang="en-US" sz="2200" dirty="0">
                <a:latin typeface="Consolas" panose="020B0609020204030204" pitchFamily="49" charset="0"/>
                <a:ea typeface="仿宋" panose="02010609060101010101" pitchFamily="49" charset="-122"/>
              </a:rPr>
              <a:t>的最大的</a:t>
            </a:r>
            <a:r>
              <a:rPr lang="en-US" altLang="zh-CN" sz="2200" dirty="0">
                <a:latin typeface="Consolas" panose="020B0609020204030204" pitchFamily="49" charset="0"/>
                <a:ea typeface="仿宋" panose="02010609060101010101" pitchFamily="49" charset="-122"/>
              </a:rPr>
              <a:t>x</a:t>
            </a:r>
          </a:p>
          <a:p>
            <a:r>
              <a:rPr lang="zh-CN" altLang="en-US" sz="2200" dirty="0">
                <a:latin typeface="Consolas" panose="020B0609020204030204" pitchFamily="49" charset="0"/>
                <a:ea typeface="仿宋" panose="02010609060101010101" pitchFamily="49" charset="-122"/>
              </a:rPr>
              <a:t>如何判断</a:t>
            </a:r>
            <a:r>
              <a:rPr lang="en-US" altLang="zh-CN" sz="2200" dirty="0">
                <a:latin typeface="Consolas" panose="020B0609020204030204" pitchFamily="49" charset="0"/>
                <a:ea typeface="仿宋" panose="02010609060101010101" pitchFamily="49" charset="-122"/>
              </a:rPr>
              <a:t>C(x)</a:t>
            </a:r>
            <a:r>
              <a:rPr lang="zh-CN" altLang="en-US" sz="2200" dirty="0">
                <a:latin typeface="Consolas" panose="020B0609020204030204" pitchFamily="49" charset="0"/>
                <a:ea typeface="仿宋" panose="02010609060101010101" pitchFamily="49" charset="-122"/>
              </a:rPr>
              <a:t>可行？</a:t>
            </a:r>
          </a:p>
          <a:p>
            <a:r>
              <a:rPr lang="zh-CN" altLang="en-US" sz="2200" dirty="0">
                <a:latin typeface="Consolas" panose="020B0609020204030204" pitchFamily="49" charset="0"/>
                <a:ea typeface="仿宋" panose="02010609060101010101" pitchFamily="49" charset="-122"/>
              </a:rPr>
              <a:t>假设选了某个物品的集合</a:t>
            </a:r>
            <a:r>
              <a:rPr lang="en-US" altLang="zh-CN" sz="2200" dirty="0">
                <a:latin typeface="Consolas" panose="020B0609020204030204" pitchFamily="49" charset="0"/>
                <a:ea typeface="仿宋" panose="02010609060101010101" pitchFamily="49" charset="-122"/>
              </a:rPr>
              <a:t>S</a:t>
            </a:r>
            <a:r>
              <a:rPr lang="zh-CN" altLang="en-US" sz="2200" dirty="0">
                <a:latin typeface="Consolas" panose="020B0609020204030204" pitchFamily="49" charset="0"/>
                <a:ea typeface="仿宋" panose="02010609060101010101" pitchFamily="49" charset="-122"/>
              </a:rPr>
              <a:t>，则他们的单位重量的价值：</a:t>
            </a:r>
          </a:p>
          <a:p>
            <a:r>
              <a:rPr lang="zh-CN" altLang="en-US" sz="2200" dirty="0">
                <a:latin typeface="Consolas" panose="020B0609020204030204" pitchFamily="49" charset="0"/>
                <a:ea typeface="仿宋" panose="02010609060101010101" pitchFamily="49" charset="-122"/>
              </a:rPr>
              <a:t>则判断</a:t>
            </a:r>
            <a:r>
              <a:rPr lang="en-US" altLang="zh-CN" sz="2200" dirty="0">
                <a:latin typeface="Consolas" panose="020B0609020204030204" pitchFamily="49" charset="0"/>
                <a:ea typeface="仿宋" panose="02010609060101010101" pitchFamily="49" charset="-122"/>
              </a:rPr>
              <a:t>C(x)</a:t>
            </a:r>
            <a:r>
              <a:rPr lang="zh-CN" altLang="en-US" sz="2200" dirty="0">
                <a:latin typeface="Consolas" panose="020B0609020204030204" pitchFamily="49" charset="0"/>
                <a:ea typeface="仿宋" panose="02010609060101010101" pitchFamily="49" charset="-122"/>
              </a:rPr>
              <a:t>可行变为判断是否存在</a:t>
            </a:r>
            <a:r>
              <a:rPr lang="en-US" altLang="zh-CN" sz="2200" dirty="0">
                <a:latin typeface="Consolas" panose="020B0609020204030204" pitchFamily="49" charset="0"/>
                <a:ea typeface="仿宋" panose="02010609060101010101" pitchFamily="49" charset="-122"/>
              </a:rPr>
              <a:t>S</a:t>
            </a:r>
            <a:r>
              <a:rPr lang="zh-CN" altLang="en-US" sz="2200" dirty="0">
                <a:latin typeface="Consolas" panose="020B0609020204030204" pitchFamily="49" charset="0"/>
                <a:ea typeface="仿宋" panose="02010609060101010101" pitchFamily="49" charset="-122"/>
              </a:rPr>
              <a:t>满足：</a:t>
            </a:r>
          </a:p>
          <a:p>
            <a:r>
              <a:rPr lang="zh-CN" altLang="en-US" sz="2200" dirty="0">
                <a:latin typeface="Consolas" panose="020B0609020204030204" pitchFamily="49" charset="0"/>
                <a:ea typeface="仿宋" panose="02010609060101010101" pitchFamily="49" charset="-122"/>
              </a:rPr>
              <a:t>不等式变形：</a:t>
            </a:r>
          </a:p>
          <a:p>
            <a:endParaRPr lang="zh-CN" altLang="en-US" sz="2200" dirty="0">
              <a:latin typeface="Consolas" panose="020B0609020204030204" pitchFamily="49" charset="0"/>
              <a:ea typeface="仿宋" panose="02010609060101010101" pitchFamily="49" charset="-122"/>
            </a:endParaRPr>
          </a:p>
          <a:p>
            <a:r>
              <a:rPr lang="zh-CN" altLang="en-US" sz="2200" dirty="0">
                <a:latin typeface="Consolas" panose="020B0609020204030204" pitchFamily="49" charset="0"/>
                <a:ea typeface="仿宋" panose="02010609060101010101" pitchFamily="49" charset="-122"/>
              </a:rPr>
              <a:t>可以对</a:t>
            </a:r>
            <a:r>
              <a:rPr lang="en-US" altLang="zh-CN" sz="2200" dirty="0">
                <a:latin typeface="Consolas" panose="020B0609020204030204" pitchFamily="49" charset="0"/>
                <a:ea typeface="仿宋" panose="02010609060101010101" pitchFamily="49" charset="-122"/>
              </a:rPr>
              <a:t>(vi-x*wi)</a:t>
            </a:r>
            <a:r>
              <a:rPr lang="zh-CN" altLang="en-US" sz="2200" dirty="0">
                <a:latin typeface="Consolas" panose="020B0609020204030204" pitchFamily="49" charset="0"/>
                <a:ea typeface="仿宋" panose="02010609060101010101" pitchFamily="49" charset="-122"/>
              </a:rPr>
              <a:t>贪心选取，</a:t>
            </a:r>
          </a:p>
          <a:p>
            <a:r>
              <a:rPr lang="zh-CN" altLang="en-US" sz="2200" dirty="0">
                <a:latin typeface="Consolas" panose="020B0609020204030204" pitchFamily="49" charset="0"/>
                <a:ea typeface="仿宋" panose="02010609060101010101" pitchFamily="49" charset="-122"/>
              </a:rPr>
              <a:t>故</a:t>
            </a:r>
            <a:r>
              <a:rPr lang="en-US" altLang="zh-CN" sz="2200" dirty="0">
                <a:latin typeface="Consolas" panose="020B0609020204030204" pitchFamily="49" charset="0"/>
                <a:ea typeface="仿宋" panose="02010609060101010101" pitchFamily="49" charset="-122"/>
              </a:rPr>
              <a:t>C(x)=(</a:t>
            </a:r>
            <a:r>
              <a:rPr lang="zh-CN" altLang="en-US" sz="2200" dirty="0">
                <a:latin typeface="Consolas" panose="020B0609020204030204" pitchFamily="49" charset="0"/>
                <a:ea typeface="仿宋" panose="02010609060101010101" pitchFamily="49" charset="-122"/>
              </a:rPr>
              <a:t>是否</a:t>
            </a:r>
            <a:r>
              <a:rPr lang="en-US" altLang="zh-CN" sz="2200" dirty="0">
                <a:latin typeface="Consolas" panose="020B0609020204030204" pitchFamily="49" charset="0"/>
                <a:ea typeface="仿宋" panose="02010609060101010101" pitchFamily="49" charset="-122"/>
              </a:rPr>
              <a:t>(vi-x*wi)</a:t>
            </a:r>
            <a:r>
              <a:rPr lang="zh-CN" altLang="en-US" sz="2200" dirty="0">
                <a:latin typeface="Consolas" panose="020B0609020204030204" pitchFamily="49" charset="0"/>
                <a:ea typeface="仿宋" panose="02010609060101010101" pitchFamily="49" charset="-122"/>
              </a:rPr>
              <a:t>从大到小排序中前</a:t>
            </a:r>
            <a:r>
              <a:rPr lang="en-US" altLang="zh-CN" sz="2200" dirty="0">
                <a:latin typeface="Consolas" panose="020B0609020204030204" pitchFamily="49" charset="0"/>
                <a:ea typeface="仿宋" panose="02010609060101010101" pitchFamily="49" charset="-122"/>
              </a:rPr>
              <a:t>k</a:t>
            </a:r>
            <a:r>
              <a:rPr lang="zh-CN" altLang="en-US" sz="2200" dirty="0">
                <a:latin typeface="Consolas" panose="020B0609020204030204" pitchFamily="49" charset="0"/>
                <a:ea typeface="仿宋" panose="02010609060101010101" pitchFamily="49" charset="-122"/>
              </a:rPr>
              <a:t>个的和不小于</a:t>
            </a:r>
            <a:r>
              <a:rPr lang="en-US" altLang="zh-CN" sz="2200" dirty="0">
                <a:latin typeface="Consolas" panose="020B0609020204030204" pitchFamily="49" charset="0"/>
                <a:ea typeface="仿宋" panose="02010609060101010101" pitchFamily="49" charset="-122"/>
              </a:rPr>
              <a:t>0)</a:t>
            </a:r>
          </a:p>
          <a:p>
            <a:r>
              <a:rPr lang="zh-CN" altLang="en-US" sz="2200" dirty="0">
                <a:latin typeface="Consolas" panose="020B0609020204030204" pitchFamily="49" charset="0"/>
                <a:ea typeface="仿宋" panose="02010609060101010101" pitchFamily="49" charset="-122"/>
              </a:rPr>
              <a:t>每次判断时间复杂度</a:t>
            </a:r>
            <a:r>
              <a:rPr lang="en-US" altLang="zh-CN" sz="2200" dirty="0">
                <a:latin typeface="Consolas" panose="020B0609020204030204" pitchFamily="49" charset="0"/>
                <a:ea typeface="仿宋" panose="02010609060101010101" pitchFamily="49" charset="-122"/>
              </a:rPr>
              <a:t>O(nlogn),</a:t>
            </a:r>
            <a:r>
              <a:rPr lang="zh-CN" altLang="en-US" sz="2200" dirty="0">
                <a:latin typeface="Consolas" panose="020B0609020204030204" pitchFamily="49" charset="0"/>
                <a:ea typeface="仿宋" panose="02010609060101010101" pitchFamily="49" charset="-122"/>
              </a:rPr>
              <a:t>总时间复杂度</a:t>
            </a:r>
            <a:r>
              <a:rPr lang="en-US" altLang="zh-CN" sz="2200" dirty="0">
                <a:latin typeface="Consolas" panose="020B0609020204030204" pitchFamily="49" charset="0"/>
                <a:ea typeface="仿宋" panose="02010609060101010101" pitchFamily="49" charset="-122"/>
              </a:rPr>
              <a:t>O(nlognlogn)</a:t>
            </a:r>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E2467CD4-99F7-4590-BC0C-BDBDB4C155ED}"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11</a:t>
            </a:fld>
            <a:endParaRPr lang="zh-CN" altLang="en-US"/>
          </a:p>
        </p:txBody>
      </p:sp>
      <p:pic>
        <p:nvPicPr>
          <p:cNvPr id="8" name="图片 7"/>
          <p:cNvPicPr>
            <a:picLocks noChangeAspect="1"/>
          </p:cNvPicPr>
          <p:nvPr/>
        </p:nvPicPr>
        <p:blipFill>
          <a:blip r:embed="rId2"/>
          <a:stretch>
            <a:fillRect/>
          </a:stretch>
        </p:blipFill>
        <p:spPr>
          <a:xfrm>
            <a:off x="7861300" y="2880360"/>
            <a:ext cx="1298575" cy="542290"/>
          </a:xfrm>
          <a:prstGeom prst="rect">
            <a:avLst/>
          </a:prstGeom>
        </p:spPr>
      </p:pic>
      <p:pic>
        <p:nvPicPr>
          <p:cNvPr id="9" name="图片 8"/>
          <p:cNvPicPr>
            <a:picLocks noChangeAspect="1"/>
          </p:cNvPicPr>
          <p:nvPr/>
        </p:nvPicPr>
        <p:blipFill>
          <a:blip r:embed="rId3"/>
          <a:stretch>
            <a:fillRect/>
          </a:stretch>
        </p:blipFill>
        <p:spPr>
          <a:xfrm>
            <a:off x="6544945" y="3422650"/>
            <a:ext cx="1727200" cy="717550"/>
          </a:xfrm>
          <a:prstGeom prst="rect">
            <a:avLst/>
          </a:prstGeom>
        </p:spPr>
      </p:pic>
      <p:pic>
        <p:nvPicPr>
          <p:cNvPr id="10" name="图片 9"/>
          <p:cNvPicPr>
            <a:picLocks noChangeAspect="1"/>
          </p:cNvPicPr>
          <p:nvPr/>
        </p:nvPicPr>
        <p:blipFill>
          <a:blip r:embed="rId4"/>
          <a:stretch>
            <a:fillRect/>
          </a:stretch>
        </p:blipFill>
        <p:spPr>
          <a:xfrm>
            <a:off x="2929255" y="3876675"/>
            <a:ext cx="2189480" cy="866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ea typeface="仿宋" panose="02010609060101010101" pitchFamily="49" charset="-122"/>
              </a:rPr>
              <a:t>01</a:t>
            </a:r>
            <a:r>
              <a:rPr lang="zh-CN" altLang="en-US" b="1" dirty="0">
                <a:ea typeface="仿宋" panose="02010609060101010101" pitchFamily="49" charset="-122"/>
              </a:rPr>
              <a:t>分数规划</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此类求最优比率的问题，被称为</a:t>
            </a:r>
            <a:r>
              <a:rPr lang="en-US" altLang="zh-CN" sz="2200" dirty="0">
                <a:latin typeface="Consolas" panose="020B0609020204030204" pitchFamily="49" charset="0"/>
                <a:ea typeface="仿宋" panose="02010609060101010101" pitchFamily="49" charset="-122"/>
              </a:rPr>
              <a:t>01-</a:t>
            </a:r>
            <a:r>
              <a:rPr lang="zh-CN" altLang="en-US" sz="2200" dirty="0">
                <a:latin typeface="Consolas" panose="020B0609020204030204" pitchFamily="49" charset="0"/>
                <a:ea typeface="仿宋" panose="02010609060101010101" pitchFamily="49" charset="-122"/>
              </a:rPr>
              <a:t>分数规划。</a:t>
            </a:r>
          </a:p>
          <a:p>
            <a:r>
              <a:rPr lang="zh-CN" altLang="en-US" sz="2200" dirty="0">
                <a:latin typeface="Consolas" panose="020B0609020204030204" pitchFamily="49" charset="0"/>
                <a:ea typeface="仿宋" panose="02010609060101010101" pitchFamily="49" charset="-122"/>
              </a:rPr>
              <a:t>最优比率生成树</a:t>
            </a:r>
          </a:p>
          <a:p>
            <a:r>
              <a:rPr lang="en-US" altLang="zh-CN" sz="2200" dirty="0">
                <a:latin typeface="Consolas" panose="020B0609020204030204" pitchFamily="49" charset="0"/>
                <a:ea typeface="仿宋" panose="02010609060101010101" pitchFamily="49" charset="-122"/>
              </a:rPr>
              <a:t>POJ2728 Desert King</a:t>
            </a:r>
          </a:p>
          <a:p>
            <a:r>
              <a:rPr lang="en-US" altLang="zh-CN" sz="2200" dirty="0">
                <a:latin typeface="Consolas" panose="020B0609020204030204" pitchFamily="49" charset="0"/>
                <a:ea typeface="仿宋" panose="02010609060101010101" pitchFamily="49" charset="-122"/>
              </a:rPr>
              <a:t>给n个(n&lt;=10000)位置的二维坐标(x,y)和海拔h，定义两点通道长度为二维坐标的欧几里得距离，两点修通道的花费是两点的海拔之差，要求修n-1条水管形成一个生成树，使得通道总花费与通道总长度的比率最小。</a:t>
            </a:r>
          </a:p>
          <a:p>
            <a:r>
              <a:rPr lang="zh-CN" altLang="en-US" sz="2200" dirty="0">
                <a:latin typeface="Consolas" panose="020B0609020204030204" pitchFamily="49" charset="0"/>
                <a:ea typeface="仿宋" panose="02010609060101010101" pitchFamily="49" charset="-122"/>
              </a:rPr>
              <a:t>等到大家学到贪心，</a:t>
            </a:r>
            <a:r>
              <a:rPr lang="en-US" altLang="zh-CN" sz="2200" dirty="0">
                <a:latin typeface="Consolas" panose="020B0609020204030204" pitchFamily="49" charset="0"/>
                <a:ea typeface="仿宋" panose="02010609060101010101" pitchFamily="49" charset="-122"/>
              </a:rPr>
              <a:t>Kruskal</a:t>
            </a:r>
            <a:r>
              <a:rPr lang="zh-CN" altLang="en-US" sz="2200" dirty="0">
                <a:latin typeface="Consolas" panose="020B0609020204030204" pitchFamily="49" charset="0"/>
                <a:ea typeface="仿宋" panose="02010609060101010101" pitchFamily="49" charset="-122"/>
              </a:rPr>
              <a:t>算法求最小生成树再回来看这道题就简单了</a:t>
            </a:r>
          </a:p>
        </p:txBody>
      </p:sp>
      <p:sp>
        <p:nvSpPr>
          <p:cNvPr id="4" name="日期占位符 3"/>
          <p:cNvSpPr>
            <a:spLocks noGrp="1"/>
          </p:cNvSpPr>
          <p:nvPr>
            <p:ph type="dt" sz="half" idx="10"/>
          </p:nvPr>
        </p:nvSpPr>
        <p:spPr/>
        <p:txBody>
          <a:bodyPr/>
          <a:lstStyle/>
          <a:p>
            <a:fld id="{19297DA4-CB9F-4DAE-9264-E61D96F735EB}"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树上的分治法</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点分治</a:t>
            </a:r>
            <a:r>
              <a:rPr lang="en-US" altLang="zh-CN" sz="2200" dirty="0">
                <a:latin typeface="Consolas" panose="020B0609020204030204" pitchFamily="49" charset="0"/>
                <a:ea typeface="仿宋" panose="02010609060101010101" pitchFamily="49" charset="-122"/>
              </a:rPr>
              <a:t> —— </a:t>
            </a:r>
            <a:r>
              <a:rPr lang="zh-CN" altLang="en-US" sz="2200" dirty="0">
                <a:latin typeface="Consolas" panose="020B0609020204030204" pitchFamily="49" charset="0"/>
                <a:ea typeface="仿宋" panose="02010609060101010101" pitchFamily="49" charset="-122"/>
              </a:rPr>
              <a:t>按重心分解为多个子树</a:t>
            </a:r>
          </a:p>
          <a:p>
            <a:r>
              <a:rPr lang="zh-CN" altLang="en-US" sz="2200" dirty="0">
                <a:latin typeface="Consolas" panose="020B0609020204030204" pitchFamily="49" charset="0"/>
                <a:ea typeface="仿宋" panose="02010609060101010101" pitchFamily="49" charset="-122"/>
              </a:rPr>
              <a:t>边分治</a:t>
            </a:r>
            <a:r>
              <a:rPr lang="en-US" altLang="zh-CN" sz="2200" dirty="0">
                <a:latin typeface="Consolas" panose="020B0609020204030204" pitchFamily="49" charset="0"/>
                <a:ea typeface="仿宋" panose="02010609060101010101" pitchFamily="49" charset="-122"/>
              </a:rPr>
              <a:t> —— </a:t>
            </a:r>
            <a:r>
              <a:rPr lang="zh-CN" altLang="en-US" sz="2200" dirty="0">
                <a:latin typeface="Consolas" panose="020B0609020204030204" pitchFamily="49" charset="0"/>
                <a:ea typeface="仿宋" panose="02010609060101010101" pitchFamily="49" charset="-122"/>
              </a:rPr>
              <a:t>选一条边，分成两个子树，节点数最大的子树最小。</a:t>
            </a: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0CD18F8F-888C-47E2-8B6E-C4F531C46765}"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点分治</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按重心分解</a:t>
            </a:r>
          </a:p>
          <a:p>
            <a:r>
              <a:rPr lang="zh-CN" altLang="en-US" sz="2200" dirty="0">
                <a:latin typeface="Consolas" panose="020B0609020204030204" pitchFamily="49" charset="0"/>
                <a:ea typeface="仿宋" panose="02010609060101010101" pitchFamily="49" charset="-122"/>
              </a:rPr>
              <a:t>选择使得删除该顶点后得到的最大字数的顶点数最少的顶点作为分割顶点，这样的顶点为重心。</a:t>
            </a:r>
          </a:p>
          <a:p>
            <a:r>
              <a:rPr lang="zh-CN" altLang="en-US" sz="2200" dirty="0">
                <a:latin typeface="Consolas" panose="020B0609020204030204" pitchFamily="49" charset="0"/>
                <a:ea typeface="仿宋" panose="02010609060101010101" pitchFamily="49" charset="-122"/>
              </a:rPr>
              <a:t>删除重心后得到的所有子树，其顶点数必然不超过</a:t>
            </a:r>
            <a:r>
              <a:rPr lang="en-US" altLang="zh-CN" sz="2200" dirty="0">
                <a:latin typeface="Consolas" panose="020B0609020204030204" pitchFamily="49" charset="0"/>
                <a:ea typeface="仿宋" panose="02010609060101010101" pitchFamily="49" charset="-122"/>
              </a:rPr>
              <a:t>n/2</a:t>
            </a:r>
            <a:r>
              <a:rPr lang="zh-CN" altLang="en-US" sz="2200" dirty="0">
                <a:latin typeface="Consolas" panose="020B0609020204030204" pitchFamily="49" charset="0"/>
                <a:ea typeface="仿宋" panose="02010609060101010101" pitchFamily="49" charset="-122"/>
              </a:rPr>
              <a:t>。</a:t>
            </a:r>
            <a:endParaRPr lang="en-US" altLang="zh-CN" sz="2200" dirty="0">
              <a:latin typeface="Consolas" panose="020B0609020204030204" pitchFamily="49" charset="0"/>
              <a:ea typeface="仿宋" panose="02010609060101010101" pitchFamily="49" charset="-122"/>
            </a:endParaRPr>
          </a:p>
          <a:p>
            <a:r>
              <a:rPr lang="zh-CN" altLang="en-US" sz="2200" dirty="0">
                <a:latin typeface="Consolas" panose="020B0609020204030204" pitchFamily="49" charset="0"/>
                <a:ea typeface="仿宋" panose="02010609060101010101" pitchFamily="49" charset="-122"/>
              </a:rPr>
              <a:t>证明：选取任意顶点作为起点，每次都沿着边向最大子树方向移动，最终一定会到达某个顶点，将其删除后得到的所有子树的顶点数都不超过</a:t>
            </a:r>
            <a:r>
              <a:rPr lang="en-US" altLang="zh-CN" sz="2200" dirty="0">
                <a:latin typeface="Consolas" panose="020B0609020204030204" pitchFamily="49" charset="0"/>
                <a:ea typeface="仿宋" panose="02010609060101010101" pitchFamily="49" charset="-122"/>
              </a:rPr>
              <a:t>n/2</a:t>
            </a:r>
            <a:r>
              <a:rPr lang="zh-CN" altLang="en-US" sz="2200" dirty="0">
                <a:latin typeface="Consolas" panose="020B0609020204030204" pitchFamily="49" charset="0"/>
                <a:ea typeface="仿宋" panose="02010609060101010101" pitchFamily="49" charset="-122"/>
              </a:rPr>
              <a:t>。如果这样的点存在，则可证明命题。记当前顶点</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，若</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满足命题条件，则停止。否则，与顶点</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邻接的某个子树的顶点数必然大于</a:t>
            </a:r>
            <a:r>
              <a:rPr lang="en-US" altLang="zh-CN" sz="2200" dirty="0">
                <a:latin typeface="Consolas" panose="020B0609020204030204" pitchFamily="49" charset="0"/>
                <a:ea typeface="仿宋" panose="02010609060101010101" pitchFamily="49" charset="-122"/>
              </a:rPr>
              <a:t>n/2</a:t>
            </a:r>
            <a:r>
              <a:rPr lang="zh-CN" altLang="en-US" sz="2200" dirty="0">
                <a:latin typeface="Consolas" panose="020B0609020204030204" pitchFamily="49" charset="0"/>
                <a:ea typeface="仿宋" panose="02010609060101010101" pitchFamily="49" charset="-122"/>
              </a:rPr>
              <a:t>。假设顶点</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与该子树中顶点</a:t>
            </a:r>
            <a:r>
              <a:rPr lang="en-US" altLang="zh-CN" sz="2200" dirty="0">
                <a:latin typeface="Consolas" panose="020B0609020204030204" pitchFamily="49" charset="0"/>
                <a:ea typeface="仿宋" panose="02010609060101010101" pitchFamily="49" charset="-122"/>
              </a:rPr>
              <a:t>w</a:t>
            </a:r>
            <a:r>
              <a:rPr lang="zh-CN" altLang="en-US" sz="2200" dirty="0">
                <a:latin typeface="Consolas" panose="020B0609020204030204" pitchFamily="49" charset="0"/>
                <a:ea typeface="仿宋" panose="02010609060101010101" pitchFamily="49" charset="-122"/>
              </a:rPr>
              <a:t>邻接，则把顶点</a:t>
            </a:r>
            <a:r>
              <a:rPr lang="en-US" altLang="zh-CN" sz="2200" dirty="0">
                <a:latin typeface="Consolas" panose="020B0609020204030204" pitchFamily="49" charset="0"/>
                <a:ea typeface="仿宋" panose="02010609060101010101" pitchFamily="49" charset="-122"/>
              </a:rPr>
              <a:t>w</a:t>
            </a:r>
            <a:r>
              <a:rPr lang="zh-CN" altLang="en-US" sz="2200" dirty="0">
                <a:latin typeface="Consolas" panose="020B0609020204030204" pitchFamily="49" charset="0"/>
                <a:ea typeface="仿宋" panose="02010609060101010101" pitchFamily="49" charset="-122"/>
              </a:rPr>
              <a:t>设为新的顶点</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。不断重复这一步，必然会在有限步内停止。因为对于移动中所用的边</a:t>
            </a:r>
            <a:r>
              <a:rPr lang="en-US" altLang="zh-CN" sz="2200" dirty="0">
                <a:latin typeface="Consolas" panose="020B0609020204030204" pitchFamily="49" charset="0"/>
                <a:ea typeface="仿宋" panose="02010609060101010101" pitchFamily="49" charset="-122"/>
              </a:rPr>
              <a:t>(v,w)</a:t>
            </a:r>
            <a:r>
              <a:rPr lang="zh-CN" altLang="en-US" sz="2200" dirty="0">
                <a:latin typeface="Consolas" panose="020B0609020204030204" pitchFamily="49" charset="0"/>
                <a:ea typeface="仿宋" panose="02010609060101010101" pitchFamily="49" charset="-122"/>
              </a:rPr>
              <a:t>，必有</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侧子树的顶点小于</a:t>
            </a:r>
            <a:r>
              <a:rPr lang="en-US" altLang="zh-CN" sz="2200" dirty="0">
                <a:latin typeface="Consolas" panose="020B0609020204030204" pitchFamily="49" charset="0"/>
                <a:ea typeface="仿宋" panose="02010609060101010101" pitchFamily="49" charset="-122"/>
              </a:rPr>
              <a:t>n/2</a:t>
            </a:r>
            <a:r>
              <a:rPr lang="zh-CN" altLang="en-US" sz="2200" dirty="0">
                <a:latin typeface="Consolas" panose="020B0609020204030204" pitchFamily="49" charset="0"/>
                <a:ea typeface="仿宋" panose="02010609060101010101" pitchFamily="49" charset="-122"/>
              </a:rPr>
              <a:t>，</a:t>
            </a:r>
            <a:r>
              <a:rPr lang="en-US" altLang="zh-CN" sz="2200" dirty="0">
                <a:latin typeface="Consolas" panose="020B0609020204030204" pitchFamily="49" charset="0"/>
                <a:ea typeface="仿宋" panose="02010609060101010101" pitchFamily="49" charset="-122"/>
              </a:rPr>
              <a:t>w</a:t>
            </a:r>
            <a:r>
              <a:rPr lang="zh-CN" altLang="en-US" sz="2200" dirty="0">
                <a:latin typeface="Consolas" panose="020B0609020204030204" pitchFamily="49" charset="0"/>
                <a:ea typeface="仿宋" panose="02010609060101010101" pitchFamily="49" charset="-122"/>
              </a:rPr>
              <a:t>侧子树的顶点数大于</a:t>
            </a:r>
            <a:r>
              <a:rPr lang="en-US" altLang="zh-CN" sz="2200" dirty="0">
                <a:latin typeface="Consolas" panose="020B0609020204030204" pitchFamily="49" charset="0"/>
                <a:ea typeface="仿宋" panose="02010609060101010101" pitchFamily="49" charset="-122"/>
              </a:rPr>
              <a:t>n/2,</a:t>
            </a:r>
            <a:r>
              <a:rPr lang="zh-CN" altLang="en-US" sz="2200" dirty="0">
                <a:latin typeface="Consolas" panose="020B0609020204030204" pitchFamily="49" charset="0"/>
                <a:ea typeface="仿宋" panose="02010609060101010101" pitchFamily="49" charset="-122"/>
              </a:rPr>
              <a:t>不可能再从</a:t>
            </a:r>
            <a:r>
              <a:rPr lang="en-US" altLang="zh-CN" sz="2200" dirty="0">
                <a:latin typeface="Consolas" panose="020B0609020204030204" pitchFamily="49" charset="0"/>
                <a:ea typeface="仿宋" panose="02010609060101010101" pitchFamily="49" charset="-122"/>
              </a:rPr>
              <a:t>w</a:t>
            </a:r>
            <a:r>
              <a:rPr lang="zh-CN" altLang="en-US" sz="2200" dirty="0">
                <a:latin typeface="Consolas" panose="020B0609020204030204" pitchFamily="49" charset="0"/>
                <a:ea typeface="仿宋" panose="02010609060101010101" pitchFamily="49" charset="-122"/>
              </a:rPr>
              <a:t>移动到</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所以该操作不会回到已经经过的顶点，顶点数有限，算法有限步内停止。</a:t>
            </a:r>
          </a:p>
          <a:p>
            <a:r>
              <a:rPr lang="zh-CN" altLang="en-US" sz="2200" dirty="0">
                <a:latin typeface="Consolas" panose="020B0609020204030204" pitchFamily="49" charset="0"/>
                <a:ea typeface="仿宋" panose="02010609060101010101" pitchFamily="49" charset="-122"/>
                <a:sym typeface="+mn-ea"/>
              </a:rPr>
              <a:t>所以递归深度</a:t>
            </a:r>
            <a:r>
              <a:rPr lang="en-US" altLang="zh-CN" sz="2200" dirty="0">
                <a:latin typeface="Consolas" panose="020B0609020204030204" pitchFamily="49" charset="0"/>
                <a:ea typeface="仿宋" panose="02010609060101010101" pitchFamily="49" charset="-122"/>
                <a:sym typeface="+mn-ea"/>
              </a:rPr>
              <a:t>O(logn)</a:t>
            </a:r>
            <a:r>
              <a:rPr lang="zh-CN" altLang="en-US" sz="2200" dirty="0">
                <a:latin typeface="Consolas" panose="020B0609020204030204" pitchFamily="49" charset="0"/>
                <a:ea typeface="仿宋" panose="02010609060101010101" pitchFamily="49" charset="-122"/>
                <a:sym typeface="+mn-ea"/>
              </a:rPr>
              <a:t>。</a:t>
            </a: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85795524-07AA-4825-AC3B-A69604AE56B7}"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点分治</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例题</a:t>
            </a:r>
          </a:p>
        </p:txBody>
      </p:sp>
      <p:sp>
        <p:nvSpPr>
          <p:cNvPr id="4" name="日期占位符 3"/>
          <p:cNvSpPr>
            <a:spLocks noGrp="1"/>
          </p:cNvSpPr>
          <p:nvPr>
            <p:ph type="dt" sz="half" idx="10"/>
          </p:nvPr>
        </p:nvSpPr>
        <p:spPr/>
        <p:txBody>
          <a:bodyPr/>
          <a:lstStyle/>
          <a:p>
            <a:fld id="{1E652CD0-2487-4798-A16B-DEC208CCA63E}"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15</a:t>
            </a:fld>
            <a:endParaRPr lang="zh-CN" altLang="en-US"/>
          </a:p>
        </p:txBody>
      </p:sp>
      <p:pic>
        <p:nvPicPr>
          <p:cNvPr id="11" name="图片 10"/>
          <p:cNvPicPr>
            <a:picLocks noChangeAspect="1"/>
          </p:cNvPicPr>
          <p:nvPr/>
        </p:nvPicPr>
        <p:blipFill>
          <a:blip r:embed="rId2"/>
          <a:stretch>
            <a:fillRect/>
          </a:stretch>
        </p:blipFill>
        <p:spPr>
          <a:xfrm>
            <a:off x="1099820" y="2236470"/>
            <a:ext cx="10110470" cy="29889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点分治</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假设我们按重心把树分为了若干子树，所要求的顶点对为下面三者其一</a:t>
            </a:r>
          </a:p>
          <a:p>
            <a:r>
              <a:rPr lang="en-US" altLang="zh-CN" sz="2200" dirty="0">
                <a:latin typeface="Consolas" panose="020B0609020204030204" pitchFamily="49" charset="0"/>
                <a:ea typeface="仿宋" panose="02010609060101010101" pitchFamily="49" charset="-122"/>
              </a:rPr>
              <a:t>1.</a:t>
            </a:r>
            <a:r>
              <a:rPr lang="zh-CN" altLang="en-US" sz="2200" dirty="0">
                <a:latin typeface="Consolas" panose="020B0609020204030204" pitchFamily="49" charset="0"/>
                <a:ea typeface="仿宋" panose="02010609060101010101" pitchFamily="49" charset="-122"/>
              </a:rPr>
              <a:t>顶点</a:t>
            </a:r>
            <a:r>
              <a:rPr lang="en-US" altLang="zh-CN" sz="2200" dirty="0">
                <a:latin typeface="Consolas" panose="020B0609020204030204" pitchFamily="49" charset="0"/>
                <a:ea typeface="仿宋" panose="02010609060101010101" pitchFamily="49" charset="-122"/>
              </a:rPr>
              <a:t>v,w</a:t>
            </a:r>
            <a:r>
              <a:rPr lang="zh-CN" altLang="en-US" sz="2200" dirty="0">
                <a:latin typeface="Consolas" panose="020B0609020204030204" pitchFamily="49" charset="0"/>
                <a:ea typeface="仿宋" panose="02010609060101010101" pitchFamily="49" charset="-122"/>
              </a:rPr>
              <a:t>属于同一子树的顶点对</a:t>
            </a:r>
            <a:r>
              <a:rPr lang="en-US" altLang="zh-CN" sz="2200" dirty="0">
                <a:latin typeface="Consolas" panose="020B0609020204030204" pitchFamily="49" charset="0"/>
                <a:ea typeface="仿宋" panose="02010609060101010101" pitchFamily="49" charset="-122"/>
              </a:rPr>
              <a:t>(v,w)</a:t>
            </a:r>
          </a:p>
          <a:p>
            <a:r>
              <a:rPr lang="en-US" altLang="zh-CN" sz="2200" dirty="0">
                <a:latin typeface="Consolas" panose="020B0609020204030204" pitchFamily="49" charset="0"/>
                <a:ea typeface="仿宋" panose="02010609060101010101" pitchFamily="49" charset="-122"/>
              </a:rPr>
              <a:t>2.</a:t>
            </a:r>
            <a:r>
              <a:rPr lang="zh-CN" altLang="en-US" sz="2200" dirty="0">
                <a:latin typeface="Consolas" panose="020B0609020204030204" pitchFamily="49" charset="0"/>
                <a:ea typeface="仿宋" panose="02010609060101010101" pitchFamily="49" charset="-122"/>
                <a:sym typeface="+mn-ea"/>
              </a:rPr>
              <a:t>顶点</a:t>
            </a:r>
            <a:r>
              <a:rPr lang="en-US" altLang="zh-CN" sz="2200" dirty="0">
                <a:latin typeface="Consolas" panose="020B0609020204030204" pitchFamily="49" charset="0"/>
                <a:ea typeface="仿宋" panose="02010609060101010101" pitchFamily="49" charset="-122"/>
                <a:sym typeface="+mn-ea"/>
              </a:rPr>
              <a:t>v,w</a:t>
            </a:r>
            <a:r>
              <a:rPr lang="zh-CN" altLang="en-US" sz="2200" dirty="0">
                <a:latin typeface="Consolas" panose="020B0609020204030204" pitchFamily="49" charset="0"/>
                <a:ea typeface="仿宋" panose="02010609060101010101" pitchFamily="49" charset="-122"/>
                <a:sym typeface="+mn-ea"/>
              </a:rPr>
              <a:t>属于不同子树的顶点对</a:t>
            </a:r>
            <a:r>
              <a:rPr lang="en-US" altLang="zh-CN" sz="2200" dirty="0">
                <a:latin typeface="Consolas" panose="020B0609020204030204" pitchFamily="49" charset="0"/>
                <a:ea typeface="仿宋" panose="02010609060101010101" pitchFamily="49" charset="-122"/>
                <a:sym typeface="+mn-ea"/>
              </a:rPr>
              <a:t>(v,w)</a:t>
            </a:r>
          </a:p>
          <a:p>
            <a:r>
              <a:rPr lang="en-US" altLang="zh-CN" sz="2200" dirty="0">
                <a:latin typeface="Consolas" panose="020B0609020204030204" pitchFamily="49" charset="0"/>
                <a:ea typeface="仿宋" panose="02010609060101010101" pitchFamily="49" charset="-122"/>
              </a:rPr>
              <a:t>3.</a:t>
            </a:r>
            <a:r>
              <a:rPr lang="zh-CN" altLang="en-US" sz="2200" dirty="0">
                <a:latin typeface="Consolas" panose="020B0609020204030204" pitchFamily="49" charset="0"/>
                <a:ea typeface="仿宋" panose="02010609060101010101" pitchFamily="49" charset="-122"/>
              </a:rPr>
              <a:t>顶点</a:t>
            </a:r>
            <a:r>
              <a:rPr lang="en-US" altLang="zh-CN" sz="2200" dirty="0">
                <a:latin typeface="Consolas" panose="020B0609020204030204" pitchFamily="49" charset="0"/>
                <a:ea typeface="仿宋" panose="02010609060101010101" pitchFamily="49" charset="-122"/>
              </a:rPr>
              <a:t>s</a:t>
            </a:r>
            <a:r>
              <a:rPr lang="zh-CN" altLang="en-US" sz="2200" dirty="0">
                <a:latin typeface="Consolas" panose="020B0609020204030204" pitchFamily="49" charset="0"/>
                <a:ea typeface="仿宋" panose="02010609060101010101" pitchFamily="49" charset="-122"/>
              </a:rPr>
              <a:t>和其他顶点</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组成的顶点队</a:t>
            </a:r>
            <a:r>
              <a:rPr lang="en-US" altLang="zh-CN" sz="2200" dirty="0">
                <a:latin typeface="Consolas" panose="020B0609020204030204" pitchFamily="49" charset="0"/>
                <a:ea typeface="仿宋" panose="02010609060101010101" pitchFamily="49" charset="-122"/>
              </a:rPr>
              <a:t>(s,v)</a:t>
            </a:r>
          </a:p>
          <a:p>
            <a:endParaRPr lang="en-US" altLang="zh-CN" sz="2200" dirty="0">
              <a:latin typeface="Consolas" panose="020B0609020204030204" pitchFamily="49" charset="0"/>
              <a:ea typeface="仿宋" panose="02010609060101010101" pitchFamily="49" charset="-122"/>
            </a:endParaRPr>
          </a:p>
          <a:p>
            <a:endParaRPr lang="en-US" altLang="zh-CN"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1CDCAE98-86DD-46BC-A06C-0493E7D401D5}"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16</a:t>
            </a:fld>
            <a:endParaRPr lang="zh-CN" altLang="en-US"/>
          </a:p>
        </p:txBody>
      </p:sp>
      <p:pic>
        <p:nvPicPr>
          <p:cNvPr id="6" name="图片 5"/>
          <p:cNvPicPr>
            <a:picLocks noChangeAspect="1"/>
          </p:cNvPicPr>
          <p:nvPr/>
        </p:nvPicPr>
        <p:blipFill>
          <a:blip r:embed="rId2"/>
          <a:stretch>
            <a:fillRect/>
          </a:stretch>
        </p:blipFill>
        <p:spPr>
          <a:xfrm>
            <a:off x="1083945" y="3693795"/>
            <a:ext cx="8413750" cy="21888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点分治</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解法</a:t>
            </a:r>
          </a:p>
          <a:p>
            <a:r>
              <a:rPr lang="en-US" altLang="zh-CN" sz="2200" dirty="0">
                <a:latin typeface="Consolas" panose="020B0609020204030204" pitchFamily="49" charset="0"/>
                <a:ea typeface="仿宋" panose="02010609060101010101" pitchFamily="49" charset="-122"/>
              </a:rPr>
              <a:t>(1)</a:t>
            </a:r>
            <a:r>
              <a:rPr lang="zh-CN" altLang="en-US" sz="2200" dirty="0">
                <a:latin typeface="Consolas" panose="020B0609020204030204" pitchFamily="49" charset="0"/>
                <a:ea typeface="仿宋" panose="02010609060101010101" pitchFamily="49" charset="-122"/>
              </a:rPr>
              <a:t>可通过递归得到，</a:t>
            </a:r>
          </a:p>
          <a:p>
            <a:r>
              <a:rPr lang="en-US" altLang="zh-CN" sz="2200" dirty="0">
                <a:latin typeface="Consolas" panose="020B0609020204030204" pitchFamily="49" charset="0"/>
                <a:ea typeface="仿宋" panose="02010609060101010101" pitchFamily="49" charset="-122"/>
              </a:rPr>
              <a:t>(2)</a:t>
            </a:r>
            <a:r>
              <a:rPr lang="zh-CN" altLang="en-US" sz="2200" dirty="0">
                <a:latin typeface="Consolas" panose="020B0609020204030204" pitchFamily="49" charset="0"/>
                <a:ea typeface="仿宋" panose="02010609060101010101" pitchFamily="49" charset="-122"/>
              </a:rPr>
              <a:t>从顶点</a:t>
            </a:r>
            <a:r>
              <a:rPr lang="en-US" altLang="zh-CN" sz="2200" dirty="0">
                <a:latin typeface="Consolas" panose="020B0609020204030204" pitchFamily="49" charset="0"/>
                <a:ea typeface="仿宋" panose="02010609060101010101" pitchFamily="49" charset="-122"/>
              </a:rPr>
              <a:t>v</a:t>
            </a:r>
            <a:r>
              <a:rPr lang="zh-CN" altLang="en-US" sz="2200" dirty="0">
                <a:latin typeface="Consolas" panose="020B0609020204030204" pitchFamily="49" charset="0"/>
                <a:ea typeface="仿宋" panose="02010609060101010101" pitchFamily="49" charset="-122"/>
              </a:rPr>
              <a:t>到顶点</a:t>
            </a:r>
            <a:r>
              <a:rPr lang="en-US" altLang="zh-CN" sz="2200" dirty="0">
                <a:latin typeface="Consolas" panose="020B0609020204030204" pitchFamily="49" charset="0"/>
                <a:ea typeface="仿宋" panose="02010609060101010101" pitchFamily="49" charset="-122"/>
              </a:rPr>
              <a:t>w</a:t>
            </a:r>
            <a:r>
              <a:rPr lang="zh-CN" altLang="en-US" sz="2200" dirty="0">
                <a:latin typeface="Consolas" panose="020B0609020204030204" pitchFamily="49" charset="0"/>
                <a:ea typeface="仿宋" panose="02010609060101010101" pitchFamily="49" charset="-122"/>
              </a:rPr>
              <a:t>的路径必然经过了顶点</a:t>
            </a:r>
            <a:r>
              <a:rPr lang="en-US" altLang="zh-CN" sz="2200" dirty="0">
                <a:latin typeface="Consolas" panose="020B0609020204030204" pitchFamily="49" charset="0"/>
                <a:ea typeface="仿宋" panose="02010609060101010101" pitchFamily="49" charset="-122"/>
              </a:rPr>
              <a:t>s</a:t>
            </a:r>
            <a:r>
              <a:rPr lang="zh-CN" altLang="en-US" sz="2200" dirty="0">
                <a:latin typeface="Consolas" panose="020B0609020204030204" pitchFamily="49" charset="0"/>
                <a:ea typeface="仿宋" panose="02010609060101010101" pitchFamily="49" charset="-122"/>
              </a:rPr>
              <a:t>，先求出每个顶点到</a:t>
            </a:r>
            <a:r>
              <a:rPr lang="en-US" altLang="zh-CN" sz="2200" dirty="0">
                <a:latin typeface="Consolas" panose="020B0609020204030204" pitchFamily="49" charset="0"/>
                <a:ea typeface="仿宋" panose="02010609060101010101" pitchFamily="49" charset="-122"/>
              </a:rPr>
              <a:t>s</a:t>
            </a:r>
            <a:r>
              <a:rPr lang="zh-CN" altLang="en-US" sz="2200" dirty="0">
                <a:latin typeface="Consolas" panose="020B0609020204030204" pitchFamily="49" charset="0"/>
                <a:ea typeface="仿宋" panose="02010609060101010101" pitchFamily="49" charset="-122"/>
              </a:rPr>
              <a:t>的距离，可以轻松统计出和不超过</a:t>
            </a:r>
            <a:r>
              <a:rPr lang="en-US" altLang="zh-CN" sz="2200" dirty="0">
                <a:latin typeface="Consolas" panose="020B0609020204030204" pitchFamily="49" charset="0"/>
                <a:ea typeface="仿宋" panose="02010609060101010101" pitchFamily="49" charset="-122"/>
              </a:rPr>
              <a:t>k</a:t>
            </a:r>
            <a:r>
              <a:rPr lang="zh-CN" altLang="en-US" sz="2200" dirty="0">
                <a:latin typeface="Consolas" panose="020B0609020204030204" pitchFamily="49" charset="0"/>
                <a:ea typeface="仿宋" panose="02010609060101010101" pitchFamily="49" charset="-122"/>
              </a:rPr>
              <a:t>的顶点对数</a:t>
            </a:r>
            <a:endParaRPr lang="en-US" altLang="zh-CN" sz="2200" dirty="0">
              <a:latin typeface="Consolas" panose="020B0609020204030204" pitchFamily="49" charset="0"/>
              <a:ea typeface="仿宋" panose="02010609060101010101" pitchFamily="49" charset="-122"/>
            </a:endParaRPr>
          </a:p>
          <a:p>
            <a:r>
              <a:rPr lang="en-US" altLang="zh-CN" sz="2200" dirty="0">
                <a:latin typeface="Consolas" panose="020B0609020204030204" pitchFamily="49" charset="0"/>
                <a:ea typeface="仿宋" panose="02010609060101010101" pitchFamily="49" charset="-122"/>
              </a:rPr>
              <a:t>(3)</a:t>
            </a:r>
            <a:r>
              <a:rPr lang="zh-CN" altLang="en-US" sz="2200" dirty="0">
                <a:latin typeface="Consolas" panose="020B0609020204030204" pitchFamily="49" charset="0"/>
                <a:ea typeface="仿宋" panose="02010609060101010101" pitchFamily="49" charset="-122"/>
              </a:rPr>
              <a:t>添加一个到</a:t>
            </a:r>
            <a:r>
              <a:rPr lang="en-US" altLang="zh-CN" sz="2200" dirty="0">
                <a:latin typeface="Consolas" panose="020B0609020204030204" pitchFamily="49" charset="0"/>
                <a:ea typeface="仿宋" panose="02010609060101010101" pitchFamily="49" charset="-122"/>
              </a:rPr>
              <a:t>s</a:t>
            </a:r>
            <a:r>
              <a:rPr lang="zh-CN" altLang="en-US" sz="2200" dirty="0">
                <a:latin typeface="Consolas" panose="020B0609020204030204" pitchFamily="49" charset="0"/>
                <a:ea typeface="仿宋" panose="02010609060101010101" pitchFamily="49" charset="-122"/>
              </a:rPr>
              <a:t>距离为</a:t>
            </a:r>
            <a:r>
              <a:rPr lang="en-US" altLang="zh-CN" sz="2200" dirty="0">
                <a:latin typeface="Consolas" panose="020B0609020204030204" pitchFamily="49" charset="0"/>
                <a:ea typeface="仿宋" panose="02010609060101010101" pitchFamily="49" charset="-122"/>
              </a:rPr>
              <a:t>0</a:t>
            </a:r>
            <a:r>
              <a:rPr lang="zh-CN" altLang="en-US" sz="2200" dirty="0">
                <a:latin typeface="Consolas" panose="020B0609020204030204" pitchFamily="49" charset="0"/>
                <a:ea typeface="仿宋" panose="02010609060101010101" pitchFamily="49" charset="-122"/>
              </a:rPr>
              <a:t>的顶点，转为</a:t>
            </a:r>
            <a:r>
              <a:rPr lang="en-US" altLang="zh-CN" sz="2200" dirty="0">
                <a:latin typeface="Consolas" panose="020B0609020204030204" pitchFamily="49" charset="0"/>
                <a:ea typeface="仿宋" panose="02010609060101010101" pitchFamily="49" charset="-122"/>
              </a:rPr>
              <a:t>(2)</a:t>
            </a:r>
            <a:r>
              <a:rPr lang="zh-CN" altLang="en-US" sz="2200" dirty="0">
                <a:latin typeface="Consolas" panose="020B0609020204030204" pitchFamily="49" charset="0"/>
                <a:ea typeface="仿宋" panose="02010609060101010101" pitchFamily="49" charset="-122"/>
              </a:rPr>
              <a:t>情况处理。</a:t>
            </a:r>
          </a:p>
        </p:txBody>
      </p:sp>
      <p:sp>
        <p:nvSpPr>
          <p:cNvPr id="4" name="日期占位符 3"/>
          <p:cNvSpPr>
            <a:spLocks noGrp="1"/>
          </p:cNvSpPr>
          <p:nvPr>
            <p:ph type="dt" sz="half" idx="10"/>
          </p:nvPr>
        </p:nvSpPr>
        <p:spPr/>
        <p:txBody>
          <a:bodyPr/>
          <a:lstStyle/>
          <a:p>
            <a:fld id="{93F50B6E-EFFD-43E9-93E9-1ECA9C3484B2}"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17</a:t>
            </a:fld>
            <a:endParaRPr lang="zh-CN" altLang="en-US"/>
          </a:p>
        </p:txBody>
      </p:sp>
      <p:pic>
        <p:nvPicPr>
          <p:cNvPr id="6" name="图片 5"/>
          <p:cNvPicPr>
            <a:picLocks noChangeAspect="1"/>
          </p:cNvPicPr>
          <p:nvPr/>
        </p:nvPicPr>
        <p:blipFill>
          <a:blip r:embed="rId2"/>
          <a:stretch>
            <a:fillRect/>
          </a:stretch>
        </p:blipFill>
        <p:spPr>
          <a:xfrm>
            <a:off x="1083945" y="3759200"/>
            <a:ext cx="8162925" cy="2123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点分治</a:t>
            </a:r>
          </a:p>
        </p:txBody>
      </p:sp>
      <p:sp>
        <p:nvSpPr>
          <p:cNvPr id="3" name="内容占位符 2"/>
          <p:cNvSpPr>
            <a:spLocks noGrp="1"/>
          </p:cNvSpPr>
          <p:nvPr>
            <p:ph idx="1"/>
          </p:nvPr>
        </p:nvSpPr>
        <p:spPr/>
        <p:txBody>
          <a:bodyPr>
            <a:normAutofit/>
          </a:bodyPr>
          <a:lstStyle/>
          <a:p>
            <a:r>
              <a:rPr lang="zh-CN" altLang="en-US" sz="2200" dirty="0">
                <a:latin typeface="Consolas" panose="020B0609020204030204" pitchFamily="49" charset="0"/>
                <a:ea typeface="仿宋" panose="02010609060101010101" pitchFamily="49" charset="-122"/>
              </a:rPr>
              <a:t>递归每一层都排序了</a:t>
            </a:r>
            <a:r>
              <a:rPr lang="en-US" altLang="zh-CN"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复杂度</a:t>
            </a:r>
            <a:r>
              <a:rPr lang="en-US" altLang="zh-CN" sz="2200" dirty="0">
                <a:latin typeface="Consolas" panose="020B0609020204030204" pitchFamily="49" charset="0"/>
                <a:ea typeface="仿宋" panose="02010609060101010101" pitchFamily="49" charset="-122"/>
              </a:rPr>
              <a:t>O(nlogn),</a:t>
            </a:r>
            <a:r>
              <a:rPr lang="zh-CN" altLang="en-US" sz="2200" dirty="0">
                <a:latin typeface="Consolas" panose="020B0609020204030204" pitchFamily="49" charset="0"/>
                <a:ea typeface="仿宋" panose="02010609060101010101" pitchFamily="49" charset="-122"/>
              </a:rPr>
              <a:t>递归深度</a:t>
            </a:r>
            <a:r>
              <a:rPr lang="en-US" altLang="zh-CN" sz="2200" dirty="0">
                <a:latin typeface="Consolas" panose="020B0609020204030204" pitchFamily="49" charset="0"/>
                <a:ea typeface="仿宋" panose="02010609060101010101" pitchFamily="49" charset="-122"/>
              </a:rPr>
              <a:t>O(logn),</a:t>
            </a:r>
            <a:r>
              <a:rPr lang="zh-CN" altLang="en-US" sz="2200" dirty="0">
                <a:latin typeface="Consolas" panose="020B0609020204030204" pitchFamily="49" charset="0"/>
                <a:ea typeface="仿宋" panose="02010609060101010101" pitchFamily="49" charset="-122"/>
              </a:rPr>
              <a:t>总时间复杂度</a:t>
            </a:r>
            <a:r>
              <a:rPr lang="en-US" altLang="zh-CN" sz="2200" dirty="0">
                <a:latin typeface="Consolas" panose="020B0609020204030204" pitchFamily="49" charset="0"/>
                <a:ea typeface="仿宋" panose="02010609060101010101" pitchFamily="49" charset="-122"/>
              </a:rPr>
              <a:t>O(nlognlogn)</a:t>
            </a:r>
          </a:p>
          <a:p>
            <a:r>
              <a:rPr lang="zh-CN" altLang="en-US" sz="2200" dirty="0">
                <a:latin typeface="Consolas" panose="020B0609020204030204" pitchFamily="49" charset="0"/>
                <a:ea typeface="仿宋" panose="02010609060101010101" pitchFamily="49" charset="-122"/>
              </a:rPr>
              <a:t>如何实现？</a:t>
            </a:r>
          </a:p>
        </p:txBody>
      </p:sp>
      <p:sp>
        <p:nvSpPr>
          <p:cNvPr id="4" name="日期占位符 3"/>
          <p:cNvSpPr>
            <a:spLocks noGrp="1"/>
          </p:cNvSpPr>
          <p:nvPr>
            <p:ph type="dt" sz="half" idx="10"/>
          </p:nvPr>
        </p:nvSpPr>
        <p:spPr/>
        <p:txBody>
          <a:bodyPr/>
          <a:lstStyle/>
          <a:p>
            <a:fld id="{1A543EF4-A5E5-493C-ACA9-6042A3280E5E}"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14</a:t>
            </a:r>
            <a:r>
              <a:rPr lang="zh-CN" altLang="en-US" b="1" dirty="0">
                <a:ea typeface="仿宋" panose="02010609060101010101" pitchFamily="49" charset="-122"/>
              </a:rPr>
              <a:t>年期中</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238F5AFF-0FD4-4FFA-B898-665F5E726304}"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19</a:t>
            </a:fld>
            <a:endParaRPr lang="zh-CN" altLang="en-US"/>
          </a:p>
        </p:txBody>
      </p:sp>
      <p:pic>
        <p:nvPicPr>
          <p:cNvPr id="6" name="图片 1" descr="1677486282553"/>
          <p:cNvPicPr>
            <a:picLocks noChangeAspect="1"/>
          </p:cNvPicPr>
          <p:nvPr>
            <p:custDataLst>
              <p:tags r:id="rId1"/>
            </p:custDataLst>
          </p:nvPr>
        </p:nvPicPr>
        <p:blipFill>
          <a:blip r:embed="rId3"/>
          <a:srcRect r="-254" b="71021"/>
          <a:stretch>
            <a:fillRect/>
          </a:stretch>
        </p:blipFill>
        <p:spPr>
          <a:xfrm>
            <a:off x="882015" y="1875790"/>
            <a:ext cx="10073640" cy="1264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求主元素</a:t>
            </a:r>
          </a:p>
        </p:txBody>
      </p:sp>
      <p:sp>
        <p:nvSpPr>
          <p:cNvPr id="3" name="内容占位符 2"/>
          <p:cNvSpPr>
            <a:spLocks noGrp="1"/>
          </p:cNvSpPr>
          <p:nvPr>
            <p:ph idx="1"/>
          </p:nvPr>
        </p:nvSpPr>
        <p:spPr/>
        <p:txBody>
          <a:bodyPr>
            <a:normAutofit/>
          </a:bodyPr>
          <a:lstStyle/>
          <a:p>
            <a:pPr marL="0" indent="0">
              <a:lnSpc>
                <a:spcPct val="120000"/>
              </a:lnSpc>
              <a:buNone/>
            </a:pPr>
            <a:r>
              <a:rPr lang="zh-CN" altLang="en-US" sz="2200" dirty="0">
                <a:latin typeface="Consolas" panose="020B0609020204030204" pitchFamily="49" charset="0"/>
                <a:ea typeface="仿宋" panose="02010609060101010101" pitchFamily="49" charset="-122"/>
              </a:rPr>
              <a:t>给定一个数组</a:t>
            </a:r>
            <a:r>
              <a:rPr lang="en-US"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，任务是设计一个算法求得数组中的“主元素”，即在数组中个数超过数组总元素个数一半的元素。</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zh-CN" altLang="en-US" sz="2200" dirty="0">
                <a:latin typeface="Consolas" panose="020B0609020204030204" pitchFamily="49" charset="0"/>
                <a:ea typeface="仿宋" panose="02010609060101010101" pitchFamily="49" charset="-122"/>
              </a:rPr>
              <a:t>但是数组中元素的数据类型可能是复杂类型，这意味着数组中的元素进能够比较是否相等而</a:t>
            </a:r>
            <a:r>
              <a:rPr lang="zh-CN" altLang="en-US" sz="2200" dirty="0">
                <a:solidFill>
                  <a:srgbClr val="FF0000"/>
                </a:solidFill>
                <a:latin typeface="Consolas" panose="020B0609020204030204" pitchFamily="49" charset="0"/>
                <a:ea typeface="仿宋" panose="02010609060101010101" pitchFamily="49" charset="-122"/>
              </a:rPr>
              <a:t>不存在序关系</a:t>
            </a:r>
            <a:r>
              <a:rPr lang="zh-CN" altLang="en-US" sz="2200" dirty="0">
                <a:latin typeface="Consolas" panose="020B0609020204030204" pitchFamily="49" charset="0"/>
                <a:ea typeface="仿宋" panose="02010609060101010101" pitchFamily="49" charset="-122"/>
              </a:rPr>
              <a:t>，设对于两个元素</a:t>
            </a:r>
            <a:r>
              <a:rPr lang="en-US" altLang="zh-CN" sz="2200" dirty="0">
                <a:latin typeface="Consolas" panose="020B0609020204030204" pitchFamily="49" charset="0"/>
                <a:ea typeface="仿宋" panose="02010609060101010101" pitchFamily="49" charset="-122"/>
              </a:rPr>
              <a:t>A[</a:t>
            </a:r>
            <a:r>
              <a:rPr lang="en-US" altLang="zh-CN" sz="2200" dirty="0" err="1">
                <a:latin typeface="Consolas" panose="020B0609020204030204" pitchFamily="49" charset="0"/>
                <a:ea typeface="仿宋" panose="02010609060101010101" pitchFamily="49" charset="-122"/>
              </a:rPr>
              <a:t>i</a:t>
            </a:r>
            <a:r>
              <a:rPr lang="en-US" altLang="zh-CN"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和</a:t>
            </a:r>
            <a:r>
              <a:rPr lang="en-US" altLang="zh-CN" sz="2200" dirty="0">
                <a:latin typeface="Consolas" panose="020B0609020204030204" pitchFamily="49" charset="0"/>
                <a:ea typeface="仿宋" panose="02010609060101010101" pitchFamily="49" charset="-122"/>
              </a:rPr>
              <a:t>A[j]</a:t>
            </a:r>
            <a:r>
              <a:rPr lang="zh-CN" altLang="en-US" sz="2200" dirty="0">
                <a:latin typeface="Consolas" panose="020B0609020204030204" pitchFamily="49" charset="0"/>
                <a:ea typeface="仿宋" panose="02010609060101010101" pitchFamily="49" charset="-122"/>
              </a:rPr>
              <a:t>，判定是否</a:t>
            </a:r>
            <a:r>
              <a:rPr lang="en-US" altLang="zh-CN" sz="2200" dirty="0">
                <a:latin typeface="Consolas" panose="020B0609020204030204" pitchFamily="49" charset="0"/>
                <a:ea typeface="仿宋" panose="02010609060101010101" pitchFamily="49" charset="-122"/>
              </a:rPr>
              <a:t>A[</a:t>
            </a:r>
            <a:r>
              <a:rPr lang="en-US" altLang="zh-CN" sz="2200" dirty="0" err="1">
                <a:latin typeface="Consolas" panose="020B0609020204030204" pitchFamily="49" charset="0"/>
                <a:ea typeface="仿宋" panose="02010609060101010101" pitchFamily="49" charset="-122"/>
              </a:rPr>
              <a:t>i</a:t>
            </a:r>
            <a:r>
              <a:rPr lang="en-US" altLang="zh-CN" sz="2200" dirty="0">
                <a:latin typeface="Consolas" panose="020B0609020204030204" pitchFamily="49" charset="0"/>
                <a:ea typeface="仿宋" panose="02010609060101010101" pitchFamily="49" charset="-122"/>
              </a:rPr>
              <a:t>]=A[j]</a:t>
            </a:r>
            <a:r>
              <a:rPr lang="zh-CN" altLang="en-US" sz="2200" dirty="0">
                <a:latin typeface="Consolas" panose="020B0609020204030204" pitchFamily="49" charset="0"/>
                <a:ea typeface="仿宋" panose="02010609060101010101" pitchFamily="49" charset="-122"/>
              </a:rPr>
              <a:t>需要常数时间。</a:t>
            </a:r>
            <a:endParaRPr lang="en-US" altLang="zh-CN" sz="2200" dirty="0">
              <a:latin typeface="Consolas" panose="020B0609020204030204" pitchFamily="49" charset="0"/>
              <a:ea typeface="仿宋" panose="02010609060101010101" pitchFamily="49" charset="-122"/>
            </a:endParaRPr>
          </a:p>
          <a:p>
            <a:pPr marL="457200" indent="-457200">
              <a:lnSpc>
                <a:spcPct val="120000"/>
              </a:lnSpc>
              <a:buAutoNum type="arabicParenBoth"/>
            </a:pPr>
            <a:r>
              <a:rPr lang="zh-CN" altLang="en-US" sz="2200" dirty="0">
                <a:latin typeface="Consolas" panose="020B0609020204030204" pitchFamily="49" charset="0"/>
                <a:ea typeface="仿宋" panose="02010609060101010101" pitchFamily="49" charset="-122"/>
              </a:rPr>
              <a:t> 设计一个时间复杂性为</a:t>
            </a:r>
            <a:r>
              <a:rPr lang="en-US" altLang="zh-CN" sz="2200" dirty="0">
                <a:latin typeface="Consolas" panose="020B0609020204030204" pitchFamily="49" charset="0"/>
                <a:ea typeface="仿宋" panose="02010609060101010101" pitchFamily="49" charset="-122"/>
              </a:rPr>
              <a:t>O(</a:t>
            </a:r>
            <a:r>
              <a:rPr lang="en-US" altLang="zh-CN" sz="2200" dirty="0" err="1">
                <a:latin typeface="Consolas" panose="020B0609020204030204" pitchFamily="49" charset="0"/>
                <a:ea typeface="仿宋" panose="02010609060101010101" pitchFamily="49" charset="-122"/>
              </a:rPr>
              <a:t>nlogn</a:t>
            </a:r>
            <a:r>
              <a:rPr lang="en-US" altLang="zh-CN"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的算法解此问题</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en-US" altLang="zh-CN" sz="2200" dirty="0">
                <a:latin typeface="Consolas" panose="020B0609020204030204" pitchFamily="49" charset="0"/>
                <a:ea typeface="仿宋" panose="02010609060101010101" pitchFamily="49" charset="-122"/>
              </a:rPr>
              <a:t>(2) </a:t>
            </a:r>
            <a:r>
              <a:rPr lang="zh-CN" altLang="en-US" sz="2200" dirty="0">
                <a:latin typeface="Consolas" panose="020B0609020204030204" pitchFamily="49" charset="0"/>
                <a:ea typeface="仿宋" panose="02010609060101010101" pitchFamily="49" charset="-122"/>
              </a:rPr>
              <a:t>设计一个时间复杂性为</a:t>
            </a:r>
            <a:r>
              <a:rPr lang="en-US" altLang="zh-CN" sz="2200" dirty="0">
                <a:latin typeface="Consolas" panose="020B0609020204030204" pitchFamily="49" charset="0"/>
                <a:ea typeface="仿宋" panose="02010609060101010101" pitchFamily="49" charset="-122"/>
              </a:rPr>
              <a:t>O(n)</a:t>
            </a:r>
            <a:r>
              <a:rPr lang="zh-CN" altLang="en-US" sz="2200" dirty="0">
                <a:latin typeface="Consolas" panose="020B0609020204030204" pitchFamily="49" charset="0"/>
                <a:ea typeface="仿宋" panose="02010609060101010101" pitchFamily="49" charset="-122"/>
              </a:rPr>
              <a:t>的算法解此问题</a:t>
            </a:r>
            <a:r>
              <a:rPr lang="en-US" altLang="zh-CN" sz="2200" dirty="0">
                <a:latin typeface="Consolas" panose="020B0609020204030204" pitchFamily="49" charset="0"/>
                <a:ea typeface="仿宋" panose="02010609060101010101" pitchFamily="49" charset="-122"/>
              </a:rPr>
              <a:t>.</a:t>
            </a:r>
          </a:p>
        </p:txBody>
      </p:sp>
      <p:sp>
        <p:nvSpPr>
          <p:cNvPr id="4" name="日期占位符 3"/>
          <p:cNvSpPr>
            <a:spLocks noGrp="1"/>
          </p:cNvSpPr>
          <p:nvPr>
            <p:ph type="dt" sz="half" idx="10"/>
          </p:nvPr>
        </p:nvSpPr>
        <p:spPr/>
        <p:txBody>
          <a:bodyPr/>
          <a:lstStyle/>
          <a:p>
            <a:fld id="{A195CFC3-8666-43B4-8972-3021DB7FA20B}"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14</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30358F46-0979-47EC-9F23-14F8F672D810}"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20</a:t>
            </a:fld>
            <a:endParaRPr lang="zh-CN" altLang="en-US"/>
          </a:p>
        </p:txBody>
      </p:sp>
      <p:pic>
        <p:nvPicPr>
          <p:cNvPr id="6" name="图片 1" descr="1677486282553"/>
          <p:cNvPicPr>
            <a:picLocks noChangeAspect="1"/>
          </p:cNvPicPr>
          <p:nvPr>
            <p:custDataLst>
              <p:tags r:id="rId1"/>
            </p:custDataLst>
          </p:nvPr>
        </p:nvPicPr>
        <p:blipFill>
          <a:blip r:embed="rId3"/>
          <a:srcRect t="34376" r="-254" b="-554"/>
          <a:stretch>
            <a:fillRect/>
          </a:stretch>
        </p:blipFill>
        <p:spPr>
          <a:xfrm>
            <a:off x="882015" y="1825625"/>
            <a:ext cx="10073640" cy="28886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19</a:t>
            </a:r>
            <a:r>
              <a:rPr lang="zh-CN" altLang="en-US" b="1" dirty="0">
                <a:ea typeface="仿宋" panose="02010609060101010101" pitchFamily="49" charset="-122"/>
              </a:rPr>
              <a:t>年期中</a:t>
            </a:r>
            <a:r>
              <a:rPr lang="en-US" altLang="zh-CN" b="1" dirty="0">
                <a:ea typeface="仿宋" panose="02010609060101010101" pitchFamily="49" charset="-122"/>
              </a:rPr>
              <a:t> </a:t>
            </a:r>
            <a:endParaRPr lang="zh-CN" altLang="en-US" b="1" dirty="0">
              <a:ea typeface="仿宋" panose="02010609060101010101" pitchFamily="49" charset="-122"/>
            </a:endParaRP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4AFB8CAC-5207-4C23-B0FA-8D552EEF0703}"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21</a:t>
            </a:fld>
            <a:endParaRPr lang="zh-CN" altLang="en-US"/>
          </a:p>
        </p:txBody>
      </p:sp>
      <p:pic>
        <p:nvPicPr>
          <p:cNvPr id="10" name="图片 10" descr="1677502682843"/>
          <p:cNvPicPr>
            <a:picLocks noChangeAspect="1"/>
          </p:cNvPicPr>
          <p:nvPr>
            <p:custDataLst>
              <p:tags r:id="rId1"/>
            </p:custDataLst>
          </p:nvPr>
        </p:nvPicPr>
        <p:blipFill>
          <a:blip r:embed="rId3"/>
          <a:srcRect b="51814"/>
          <a:stretch>
            <a:fillRect/>
          </a:stretch>
        </p:blipFill>
        <p:spPr>
          <a:xfrm>
            <a:off x="838200" y="1825625"/>
            <a:ext cx="10071735" cy="2513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19</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r>
              <a:rPr lang="en-US" altLang="zh-CN" b="1" dirty="0">
                <a:ea typeface="仿宋" panose="02010609060101010101" pitchFamily="49" charset="-122"/>
              </a:rPr>
              <a:t> </a:t>
            </a:r>
            <a:endParaRPr lang="zh-CN" altLang="en-US" b="1" dirty="0">
              <a:ea typeface="仿宋" panose="02010609060101010101" pitchFamily="49" charset="-122"/>
            </a:endParaRP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D7055C4C-324A-4E53-8A49-08DCC4CEA72D}"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22</a:t>
            </a:fld>
            <a:endParaRPr lang="zh-CN" altLang="en-US"/>
          </a:p>
        </p:txBody>
      </p:sp>
      <p:pic>
        <p:nvPicPr>
          <p:cNvPr id="10" name="图片 10" descr="1677502682843"/>
          <p:cNvPicPr>
            <a:picLocks noChangeAspect="1"/>
          </p:cNvPicPr>
          <p:nvPr>
            <p:custDataLst>
              <p:tags r:id="rId1"/>
            </p:custDataLst>
          </p:nvPr>
        </p:nvPicPr>
        <p:blipFill>
          <a:blip r:embed="rId3"/>
          <a:srcRect t="51802" b="706"/>
          <a:stretch>
            <a:fillRect/>
          </a:stretch>
        </p:blipFill>
        <p:spPr>
          <a:xfrm>
            <a:off x="728980" y="1876425"/>
            <a:ext cx="10071735" cy="24771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21</a:t>
            </a:r>
            <a:r>
              <a:rPr lang="zh-CN" altLang="en-US" b="1" dirty="0">
                <a:ea typeface="仿宋" panose="02010609060101010101" pitchFamily="49" charset="-122"/>
              </a:rPr>
              <a:t>年期中</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F24E155E-3AF6-4243-B4E5-E656FD4E9D06}"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23</a:t>
            </a:fld>
            <a:endParaRPr lang="zh-CN" altLang="en-US"/>
          </a:p>
        </p:txBody>
      </p:sp>
      <p:pic>
        <p:nvPicPr>
          <p:cNvPr id="7" name="图片 5" descr="1677486661803"/>
          <p:cNvPicPr>
            <a:picLocks noChangeAspect="1"/>
          </p:cNvPicPr>
          <p:nvPr>
            <p:custDataLst>
              <p:tags r:id="rId1"/>
            </p:custDataLst>
          </p:nvPr>
        </p:nvPicPr>
        <p:blipFill>
          <a:blip r:embed="rId3"/>
          <a:srcRect b="87589"/>
          <a:stretch>
            <a:fillRect/>
          </a:stretch>
        </p:blipFill>
        <p:spPr>
          <a:xfrm>
            <a:off x="775335" y="1885315"/>
            <a:ext cx="10530205" cy="10629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21</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r>
              <a:rPr lang="en-US" altLang="zh-CN" b="1" dirty="0">
                <a:ea typeface="仿宋" panose="02010609060101010101" pitchFamily="49" charset="-122"/>
              </a:rPr>
              <a:t> </a:t>
            </a:r>
            <a:r>
              <a:rPr lang="zh-CN" altLang="en-US" b="1" dirty="0">
                <a:ea typeface="仿宋" panose="02010609060101010101" pitchFamily="49" charset="-122"/>
              </a:rPr>
              <a:t>黄金分割法</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15F1A8A6-20D3-4558-9585-641BF10995D3}"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24</a:t>
            </a:fld>
            <a:endParaRPr lang="zh-CN" altLang="en-US"/>
          </a:p>
        </p:txBody>
      </p:sp>
      <p:pic>
        <p:nvPicPr>
          <p:cNvPr id="7" name="图片 5" descr="1677486661803"/>
          <p:cNvPicPr>
            <a:picLocks noChangeAspect="1"/>
          </p:cNvPicPr>
          <p:nvPr>
            <p:custDataLst>
              <p:tags r:id="rId1"/>
            </p:custDataLst>
          </p:nvPr>
        </p:nvPicPr>
        <p:blipFill>
          <a:blip r:embed="rId3"/>
          <a:srcRect t="15391" b="40911"/>
          <a:stretch>
            <a:fillRect/>
          </a:stretch>
        </p:blipFill>
        <p:spPr>
          <a:xfrm>
            <a:off x="775335" y="1754505"/>
            <a:ext cx="10530205" cy="37426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21</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r>
              <a:rPr lang="en-US" altLang="zh-CN" b="1" dirty="0">
                <a:ea typeface="仿宋" panose="02010609060101010101" pitchFamily="49" charset="-122"/>
              </a:rPr>
              <a:t> </a:t>
            </a:r>
            <a:r>
              <a:rPr lang="zh-CN" altLang="en-US" b="1" dirty="0">
                <a:ea typeface="仿宋" panose="02010609060101010101" pitchFamily="49" charset="-122"/>
              </a:rPr>
              <a:t>二分法</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BFD9D840-4C45-4548-B829-0DD29F13AC8D}"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25</a:t>
            </a:fld>
            <a:endParaRPr lang="zh-CN" altLang="en-US"/>
          </a:p>
        </p:txBody>
      </p:sp>
      <p:pic>
        <p:nvPicPr>
          <p:cNvPr id="7" name="图片 5" descr="1677486661803"/>
          <p:cNvPicPr>
            <a:picLocks noChangeAspect="1"/>
          </p:cNvPicPr>
          <p:nvPr>
            <p:custDataLst>
              <p:tags r:id="rId1"/>
            </p:custDataLst>
          </p:nvPr>
        </p:nvPicPr>
        <p:blipFill>
          <a:blip r:embed="rId3"/>
          <a:srcRect l="-277" t="59096" r="277" b="-2794"/>
          <a:stretch>
            <a:fillRect/>
          </a:stretch>
        </p:blipFill>
        <p:spPr>
          <a:xfrm>
            <a:off x="775335" y="1557655"/>
            <a:ext cx="10530205" cy="37426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22</a:t>
            </a:r>
            <a:r>
              <a:rPr lang="zh-CN" altLang="en-US" b="1" dirty="0">
                <a:ea typeface="仿宋" panose="02010609060101010101" pitchFamily="49" charset="-122"/>
              </a:rPr>
              <a:t>年期中</a:t>
            </a:r>
            <a:r>
              <a:rPr lang="en-US" altLang="zh-CN" b="1" dirty="0">
                <a:ea typeface="仿宋" panose="02010609060101010101" pitchFamily="49" charset="-122"/>
              </a:rPr>
              <a:t> </a:t>
            </a:r>
            <a:endParaRPr lang="zh-CN" altLang="en-US" b="1" dirty="0">
              <a:ea typeface="仿宋" panose="02010609060101010101" pitchFamily="49" charset="-122"/>
            </a:endParaRP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5A060742-F9D6-4548-B079-7AF66351F66A}"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26</a:t>
            </a:fld>
            <a:endParaRPr lang="zh-CN" altLang="en-US"/>
          </a:p>
        </p:txBody>
      </p:sp>
      <p:pic>
        <p:nvPicPr>
          <p:cNvPr id="6" name="图片 6" descr="1677488193221"/>
          <p:cNvPicPr>
            <a:picLocks noChangeAspect="1"/>
          </p:cNvPicPr>
          <p:nvPr>
            <p:custDataLst>
              <p:tags r:id="rId1"/>
            </p:custDataLst>
          </p:nvPr>
        </p:nvPicPr>
        <p:blipFill>
          <a:blip r:embed="rId3"/>
          <a:srcRect b="58162"/>
          <a:stretch>
            <a:fillRect/>
          </a:stretch>
        </p:blipFill>
        <p:spPr>
          <a:xfrm>
            <a:off x="838200" y="1745615"/>
            <a:ext cx="10203180" cy="18910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22</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DCCCC62D-5A44-486D-9477-539998533C88}"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27</a:t>
            </a:fld>
            <a:endParaRPr lang="zh-CN" altLang="en-US"/>
          </a:p>
        </p:txBody>
      </p:sp>
      <p:pic>
        <p:nvPicPr>
          <p:cNvPr id="6" name="图片 6" descr="1677488193221"/>
          <p:cNvPicPr>
            <a:picLocks noChangeAspect="1"/>
          </p:cNvPicPr>
          <p:nvPr>
            <p:custDataLst>
              <p:tags r:id="rId1"/>
            </p:custDataLst>
          </p:nvPr>
        </p:nvPicPr>
        <p:blipFill>
          <a:blip r:embed="rId3"/>
          <a:srcRect t="44479" b="631"/>
          <a:stretch>
            <a:fillRect/>
          </a:stretch>
        </p:blipFill>
        <p:spPr>
          <a:xfrm>
            <a:off x="882015" y="1884045"/>
            <a:ext cx="10472420" cy="25463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18</a:t>
            </a:r>
            <a:r>
              <a:rPr lang="zh-CN" altLang="en-US" b="1" dirty="0">
                <a:ea typeface="仿宋" panose="02010609060101010101" pitchFamily="49" charset="-122"/>
              </a:rPr>
              <a:t>年期中</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66ECE2E8-1BCD-4435-BEA7-7BB09B5C4988}"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28</a:t>
            </a:fld>
            <a:endParaRPr lang="zh-CN" altLang="en-US"/>
          </a:p>
        </p:txBody>
      </p:sp>
      <p:pic>
        <p:nvPicPr>
          <p:cNvPr id="8" name="图片 8" descr="1677502596273"/>
          <p:cNvPicPr>
            <a:picLocks noChangeAspect="1"/>
          </p:cNvPicPr>
          <p:nvPr>
            <p:custDataLst>
              <p:tags r:id="rId1"/>
            </p:custDataLst>
          </p:nvPr>
        </p:nvPicPr>
        <p:blipFill>
          <a:blip r:embed="rId3"/>
          <a:srcRect b="84916"/>
          <a:stretch>
            <a:fillRect/>
          </a:stretch>
        </p:blipFill>
        <p:spPr>
          <a:xfrm>
            <a:off x="932815" y="1825625"/>
            <a:ext cx="8771255" cy="16744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18</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9E2DE60D-5B28-481B-96FD-09C3A9BBC325}"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29</a:t>
            </a:fld>
            <a:endParaRPr lang="zh-CN" altLang="en-US"/>
          </a:p>
        </p:txBody>
      </p:sp>
      <p:pic>
        <p:nvPicPr>
          <p:cNvPr id="8" name="图片 8" descr="1677502596273"/>
          <p:cNvPicPr>
            <a:picLocks noChangeAspect="1"/>
          </p:cNvPicPr>
          <p:nvPr>
            <p:custDataLst>
              <p:tags r:id="rId1"/>
            </p:custDataLst>
          </p:nvPr>
        </p:nvPicPr>
        <p:blipFill>
          <a:blip r:embed="rId3"/>
          <a:srcRect t="15158" b="52700"/>
          <a:stretch>
            <a:fillRect/>
          </a:stretch>
        </p:blipFill>
        <p:spPr>
          <a:xfrm>
            <a:off x="838200" y="1825625"/>
            <a:ext cx="8771255" cy="3568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求主元素：解答</a:t>
            </a:r>
          </a:p>
        </p:txBody>
      </p:sp>
      <p:sp>
        <p:nvSpPr>
          <p:cNvPr id="3" name="内容占位符 2"/>
          <p:cNvSpPr>
            <a:spLocks noGrp="1"/>
          </p:cNvSpPr>
          <p:nvPr>
            <p:ph idx="1"/>
          </p:nvPr>
        </p:nvSpPr>
        <p:spPr/>
        <p:txBody>
          <a:bodyPr>
            <a:normAutofit lnSpcReduction="10000"/>
          </a:bodyPr>
          <a:lstStyle/>
          <a:p>
            <a:pPr marL="0" indent="0">
              <a:lnSpc>
                <a:spcPct val="120000"/>
              </a:lnSpc>
              <a:buNone/>
            </a:pPr>
            <a:r>
              <a:rPr lang="en-US" altLang="zh-CN" sz="2200" dirty="0">
                <a:latin typeface="Consolas" panose="020B0609020204030204" pitchFamily="49" charset="0"/>
                <a:ea typeface="仿宋" panose="02010609060101010101" pitchFamily="49" charset="-122"/>
              </a:rPr>
              <a:t>(1)</a:t>
            </a:r>
          </a:p>
          <a:p>
            <a:pPr marL="0" indent="0">
              <a:lnSpc>
                <a:spcPct val="120000"/>
              </a:lnSpc>
              <a:buNone/>
            </a:pPr>
            <a:r>
              <a:rPr lang="en-US" altLang="zh-CN" sz="2200" dirty="0">
                <a:latin typeface="Consolas" panose="020B0609020204030204" pitchFamily="49" charset="0"/>
                <a:ea typeface="仿宋" panose="02010609060101010101" pitchFamily="49" charset="-122"/>
              </a:rPr>
              <a:t>1. </a:t>
            </a:r>
            <a:r>
              <a:rPr lang="zh-CN" altLang="en-US" sz="2200" dirty="0">
                <a:latin typeface="Consolas" panose="020B0609020204030204" pitchFamily="49" charset="0"/>
                <a:ea typeface="仿宋" panose="02010609060101010101" pitchFamily="49" charset="-122"/>
              </a:rPr>
              <a:t>如果</a:t>
            </a:r>
            <a:r>
              <a:rPr lang="de-DE"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中只有一个元素，则该元素为主元素。</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zh-CN" altLang="en-US" sz="2200" dirty="0">
                <a:latin typeface="Consolas" panose="020B0609020204030204" pitchFamily="49" charset="0"/>
                <a:ea typeface="仿宋" panose="02010609060101010101" pitchFamily="49" charset="-122"/>
              </a:rPr>
              <a:t>否则，将数组</a:t>
            </a:r>
            <a:r>
              <a:rPr lang="de-DE"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分为两部分</a:t>
            </a:r>
            <a:r>
              <a:rPr lang="de-DE" altLang="zh-CN" sz="2200" dirty="0">
                <a:latin typeface="Consolas" panose="020B0609020204030204" pitchFamily="49" charset="0"/>
                <a:ea typeface="仿宋" panose="02010609060101010101" pitchFamily="49" charset="-122"/>
              </a:rPr>
              <a:t>A[1...mid]</a:t>
            </a:r>
            <a:r>
              <a:rPr lang="zh-CN" altLang="de-DE" sz="2200" dirty="0">
                <a:latin typeface="Consolas" panose="020B0609020204030204" pitchFamily="49" charset="0"/>
                <a:ea typeface="仿宋" panose="02010609060101010101" pitchFamily="49" charset="-122"/>
              </a:rPr>
              <a:t>，</a:t>
            </a:r>
            <a:r>
              <a:rPr lang="de-DE" altLang="zh-CN" sz="2200" dirty="0">
                <a:latin typeface="Consolas" panose="020B0609020204030204" pitchFamily="49" charset="0"/>
                <a:ea typeface="仿宋" panose="02010609060101010101" pitchFamily="49" charset="-122"/>
              </a:rPr>
              <a:t>A[mid+1...A.length],</a:t>
            </a:r>
            <a:r>
              <a:rPr lang="zh-CN" altLang="en-US" sz="2200" dirty="0">
                <a:latin typeface="Consolas" panose="020B0609020204030204" pitchFamily="49" charset="0"/>
                <a:ea typeface="仿宋" panose="02010609060101010101" pitchFamily="49" charset="-122"/>
              </a:rPr>
              <a:t>分别求主元素</a:t>
            </a:r>
            <a:r>
              <a:rPr lang="de-DE" altLang="zh-CN" sz="2200" dirty="0">
                <a:latin typeface="Consolas" panose="020B0609020204030204" pitchFamily="49" charset="0"/>
                <a:ea typeface="仿宋" panose="02010609060101010101" pitchFamily="49" charset="-122"/>
              </a:rPr>
              <a:t>p</a:t>
            </a:r>
            <a:r>
              <a:rPr lang="zh-CN" altLang="de-DE" sz="2200" dirty="0">
                <a:latin typeface="Consolas" panose="020B0609020204030204" pitchFamily="49" charset="0"/>
                <a:ea typeface="仿宋" panose="02010609060101010101" pitchFamily="49" charset="-122"/>
              </a:rPr>
              <a:t>，</a:t>
            </a:r>
            <a:r>
              <a:rPr lang="de-DE" altLang="zh-CN" sz="2200" dirty="0">
                <a:latin typeface="Consolas" panose="020B0609020204030204" pitchFamily="49" charset="0"/>
                <a:ea typeface="仿宋" panose="02010609060101010101" pitchFamily="49" charset="-122"/>
              </a:rPr>
              <a:t>q</a:t>
            </a:r>
            <a:r>
              <a:rPr lang="zh-CN" altLang="de-DE"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则</a:t>
            </a:r>
            <a:r>
              <a:rPr lang="de-DE"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的主元素一定为</a:t>
            </a:r>
            <a:r>
              <a:rPr lang="de-DE" altLang="zh-CN" sz="2200" dirty="0">
                <a:latin typeface="Consolas" panose="020B0609020204030204" pitchFamily="49" charset="0"/>
                <a:ea typeface="仿宋" panose="02010609060101010101" pitchFamily="49" charset="-122"/>
              </a:rPr>
              <a:t>p</a:t>
            </a:r>
            <a:r>
              <a:rPr lang="zh-CN" altLang="en-US" sz="2200" dirty="0">
                <a:latin typeface="Consolas" panose="020B0609020204030204" pitchFamily="49" charset="0"/>
                <a:ea typeface="仿宋" panose="02010609060101010101" pitchFamily="49" charset="-122"/>
              </a:rPr>
              <a:t>或</a:t>
            </a:r>
            <a:r>
              <a:rPr lang="de-DE" altLang="zh-CN" sz="2200" dirty="0">
                <a:latin typeface="Consolas" panose="020B0609020204030204" pitchFamily="49" charset="0"/>
                <a:ea typeface="仿宋" panose="02010609060101010101" pitchFamily="49" charset="-122"/>
              </a:rPr>
              <a:t>q</a:t>
            </a:r>
            <a:r>
              <a:rPr lang="zh-CN" altLang="en-US" sz="2200" dirty="0">
                <a:latin typeface="Consolas" panose="020B0609020204030204" pitchFamily="49" charset="0"/>
                <a:ea typeface="仿宋" panose="02010609060101010101" pitchFamily="49" charset="-122"/>
              </a:rPr>
              <a:t>中的一个。</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en-US" altLang="zh-CN" sz="2200" dirty="0">
                <a:latin typeface="Consolas" panose="020B0609020204030204" pitchFamily="49" charset="0"/>
                <a:ea typeface="仿宋" panose="02010609060101010101" pitchFamily="49" charset="-122"/>
              </a:rPr>
              <a:t>2.</a:t>
            </a:r>
            <a:r>
              <a:rPr lang="zh-CN" altLang="en-US" sz="2200" dirty="0">
                <a:latin typeface="Consolas" panose="020B0609020204030204" pitchFamily="49" charset="0"/>
                <a:ea typeface="仿宋" panose="02010609060101010101" pitchFamily="49" charset="-122"/>
              </a:rPr>
              <a:t> 遍历数组</a:t>
            </a:r>
            <a:r>
              <a:rPr lang="de-DE" altLang="zh-CN" sz="2200" dirty="0">
                <a:latin typeface="Consolas" panose="020B0609020204030204" pitchFamily="49" charset="0"/>
                <a:ea typeface="仿宋" panose="02010609060101010101" pitchFamily="49" charset="-122"/>
              </a:rPr>
              <a:t>A</a:t>
            </a:r>
            <a:r>
              <a:rPr lang="zh-CN" altLang="de-DE"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求出与</a:t>
            </a:r>
            <a:r>
              <a:rPr lang="de-DE" altLang="zh-CN" sz="2200" dirty="0">
                <a:latin typeface="Consolas" panose="020B0609020204030204" pitchFamily="49" charset="0"/>
                <a:ea typeface="仿宋" panose="02010609060101010101" pitchFamily="49" charset="-122"/>
              </a:rPr>
              <a:t>p</a:t>
            </a:r>
            <a:r>
              <a:rPr lang="zh-CN" altLang="de-DE" sz="2200" dirty="0">
                <a:latin typeface="Consolas" panose="020B0609020204030204" pitchFamily="49" charset="0"/>
                <a:ea typeface="仿宋" panose="02010609060101010101" pitchFamily="49" charset="-122"/>
              </a:rPr>
              <a:t>，</a:t>
            </a:r>
            <a:r>
              <a:rPr lang="de-DE" altLang="zh-CN" sz="2200" dirty="0">
                <a:latin typeface="Consolas" panose="020B0609020204030204" pitchFamily="49" charset="0"/>
                <a:ea typeface="仿宋" panose="02010609060101010101" pitchFamily="49" charset="-122"/>
              </a:rPr>
              <a:t>q</a:t>
            </a:r>
            <a:r>
              <a:rPr lang="zh-CN" altLang="en-US" sz="2200" dirty="0">
                <a:latin typeface="Consolas" panose="020B0609020204030204" pitchFamily="49" charset="0"/>
                <a:ea typeface="仿宋" panose="02010609060101010101" pitchFamily="49" charset="-122"/>
              </a:rPr>
              <a:t>相等的元素个数，如果元素个数</a:t>
            </a:r>
            <a:r>
              <a:rPr lang="en-US" altLang="zh-CN" sz="2200" dirty="0">
                <a:latin typeface="Consolas" panose="020B0609020204030204" pitchFamily="49" charset="0"/>
                <a:ea typeface="仿宋" panose="02010609060101010101" pitchFamily="49" charset="-122"/>
              </a:rPr>
              <a:t>&gt;</a:t>
            </a:r>
            <a:r>
              <a:rPr lang="de-DE" altLang="zh-CN" sz="2200" dirty="0">
                <a:latin typeface="Consolas" panose="020B0609020204030204" pitchFamily="49" charset="0"/>
                <a:ea typeface="仿宋" panose="02010609060101010101" pitchFamily="49" charset="-122"/>
              </a:rPr>
              <a:t>A.length/2,</a:t>
            </a:r>
            <a:r>
              <a:rPr lang="zh-CN" altLang="en-US" sz="2200" dirty="0">
                <a:latin typeface="Consolas" panose="020B0609020204030204" pitchFamily="49" charset="0"/>
                <a:ea typeface="仿宋" panose="02010609060101010101" pitchFamily="49" charset="-122"/>
              </a:rPr>
              <a:t>则为主元素。</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de-DE" altLang="zh-CN" sz="2200" dirty="0">
                <a:latin typeface="Consolas" panose="020B0609020204030204" pitchFamily="49" charset="0"/>
                <a:ea typeface="仿宋" panose="02010609060101010101" pitchFamily="49" charset="-122"/>
              </a:rPr>
              <a:t>T(n) = 1     n==1;</a:t>
            </a:r>
          </a:p>
          <a:p>
            <a:pPr marL="0" indent="0">
              <a:lnSpc>
                <a:spcPct val="120000"/>
              </a:lnSpc>
              <a:buNone/>
            </a:pPr>
            <a:r>
              <a:rPr lang="de-DE" altLang="zh-CN" sz="2200" dirty="0">
                <a:latin typeface="Consolas" panose="020B0609020204030204" pitchFamily="49" charset="0"/>
                <a:ea typeface="仿宋" panose="02010609060101010101" pitchFamily="49" charset="-122"/>
              </a:rPr>
              <a:t>T(n) = 2T(n/2)+O(n)</a:t>
            </a:r>
          </a:p>
          <a:p>
            <a:pPr marL="0" indent="0">
              <a:lnSpc>
                <a:spcPct val="120000"/>
              </a:lnSpc>
              <a:buNone/>
            </a:pPr>
            <a:r>
              <a:rPr lang="zh-CN" altLang="en-US" sz="2200" dirty="0">
                <a:latin typeface="Consolas" panose="020B0609020204030204" pitchFamily="49" charset="0"/>
                <a:ea typeface="仿宋" panose="02010609060101010101" pitchFamily="49" charset="-122"/>
              </a:rPr>
              <a:t>得</a:t>
            </a:r>
            <a:r>
              <a:rPr lang="de-DE" altLang="zh-CN" sz="2200" dirty="0">
                <a:latin typeface="Consolas" panose="020B0609020204030204" pitchFamily="49" charset="0"/>
                <a:ea typeface="仿宋" panose="02010609060101010101" pitchFamily="49" charset="-122"/>
              </a:rPr>
              <a:t>T(n) = O(nlogn)</a:t>
            </a:r>
          </a:p>
        </p:txBody>
      </p:sp>
      <p:sp>
        <p:nvSpPr>
          <p:cNvPr id="4" name="日期占位符 3"/>
          <p:cNvSpPr>
            <a:spLocks noGrp="1"/>
          </p:cNvSpPr>
          <p:nvPr>
            <p:ph type="dt" sz="half" idx="10"/>
          </p:nvPr>
        </p:nvSpPr>
        <p:spPr/>
        <p:txBody>
          <a:bodyPr/>
          <a:lstStyle/>
          <a:p>
            <a:fld id="{EEA43887-2B28-43ED-AFF0-319CE7CCADBA}"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18</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C67FC565-05C7-49B4-A3EC-39411D7485A9}"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30</a:t>
            </a:fld>
            <a:endParaRPr lang="zh-CN" altLang="en-US"/>
          </a:p>
        </p:txBody>
      </p:sp>
      <p:pic>
        <p:nvPicPr>
          <p:cNvPr id="8" name="图片 8" descr="1677502596273"/>
          <p:cNvPicPr>
            <a:picLocks noChangeAspect="1"/>
          </p:cNvPicPr>
          <p:nvPr>
            <p:custDataLst>
              <p:tags r:id="rId1"/>
            </p:custDataLst>
          </p:nvPr>
        </p:nvPicPr>
        <p:blipFill>
          <a:blip r:embed="rId3"/>
          <a:srcRect l="-420" t="47369" r="420" b="11240"/>
          <a:stretch>
            <a:fillRect/>
          </a:stretch>
        </p:blipFill>
        <p:spPr>
          <a:xfrm>
            <a:off x="736600" y="1582420"/>
            <a:ext cx="8771255" cy="45948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18</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2385187A-EC8C-49DA-AFB1-5F4208112B9D}"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31</a:t>
            </a:fld>
            <a:endParaRPr lang="zh-CN" altLang="en-US"/>
          </a:p>
        </p:txBody>
      </p:sp>
      <p:pic>
        <p:nvPicPr>
          <p:cNvPr id="8" name="图片 8" descr="1677502596273"/>
          <p:cNvPicPr>
            <a:picLocks noChangeAspect="1"/>
          </p:cNvPicPr>
          <p:nvPr>
            <p:custDataLst>
              <p:tags r:id="rId1"/>
            </p:custDataLst>
          </p:nvPr>
        </p:nvPicPr>
        <p:blipFill>
          <a:blip r:embed="rId4"/>
          <a:srcRect l="1086" t="87868" r="-963" b="-1814"/>
          <a:stretch>
            <a:fillRect/>
          </a:stretch>
        </p:blipFill>
        <p:spPr>
          <a:xfrm>
            <a:off x="721360" y="1425575"/>
            <a:ext cx="8061960" cy="1424940"/>
          </a:xfrm>
          <a:prstGeom prst="rect">
            <a:avLst/>
          </a:prstGeom>
        </p:spPr>
      </p:pic>
      <p:pic>
        <p:nvPicPr>
          <p:cNvPr id="9" name="图片 9" descr="1677502606102"/>
          <p:cNvPicPr>
            <a:picLocks noChangeAspect="1"/>
          </p:cNvPicPr>
          <p:nvPr>
            <p:custDataLst>
              <p:tags r:id="rId2"/>
            </p:custDataLst>
          </p:nvPr>
        </p:nvPicPr>
        <p:blipFill>
          <a:blip r:embed="rId5"/>
          <a:srcRect b="55799"/>
          <a:stretch>
            <a:fillRect/>
          </a:stretch>
        </p:blipFill>
        <p:spPr>
          <a:xfrm>
            <a:off x="1062990" y="2703195"/>
            <a:ext cx="6520180" cy="34740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18</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1FF3FA4B-AAFE-4691-8A21-A0D65E9DACF9}"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32</a:t>
            </a:fld>
            <a:endParaRPr lang="zh-CN" altLang="en-US"/>
          </a:p>
        </p:txBody>
      </p:sp>
      <p:pic>
        <p:nvPicPr>
          <p:cNvPr id="9" name="图片 9" descr="1677502606102"/>
          <p:cNvPicPr>
            <a:picLocks noChangeAspect="1"/>
          </p:cNvPicPr>
          <p:nvPr>
            <p:custDataLst>
              <p:tags r:id="rId1"/>
            </p:custDataLst>
          </p:nvPr>
        </p:nvPicPr>
        <p:blipFill>
          <a:blip r:embed="rId3"/>
          <a:srcRect l="-214" t="45033" r="214" b="29114"/>
          <a:stretch>
            <a:fillRect/>
          </a:stretch>
        </p:blipFill>
        <p:spPr>
          <a:xfrm>
            <a:off x="968375" y="1887220"/>
            <a:ext cx="9344025" cy="291211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18</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解答</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2E5AD414-F170-432A-B864-5E45F32781F2}"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33</a:t>
            </a:fld>
            <a:endParaRPr lang="zh-CN" altLang="en-US"/>
          </a:p>
        </p:txBody>
      </p:sp>
      <p:pic>
        <p:nvPicPr>
          <p:cNvPr id="9" name="图片 9" descr="1677502606102"/>
          <p:cNvPicPr>
            <a:picLocks noChangeAspect="1"/>
          </p:cNvPicPr>
          <p:nvPr>
            <p:custDataLst>
              <p:tags r:id="rId1"/>
            </p:custDataLst>
          </p:nvPr>
        </p:nvPicPr>
        <p:blipFill>
          <a:blip r:embed="rId3"/>
          <a:srcRect l="1111" t="72972" r="-1111" b="1175"/>
          <a:stretch>
            <a:fillRect/>
          </a:stretch>
        </p:blipFill>
        <p:spPr>
          <a:xfrm>
            <a:off x="968375" y="1920240"/>
            <a:ext cx="9344025" cy="29121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15</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课本题</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7F452695-8E3A-45DB-87EA-F2D15E44A9B6}"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34</a:t>
            </a:fld>
            <a:endParaRPr lang="zh-CN" altLang="en-US"/>
          </a:p>
        </p:txBody>
      </p:sp>
      <p:pic>
        <p:nvPicPr>
          <p:cNvPr id="7" name="图片 2" descr="1677486353066"/>
          <p:cNvPicPr>
            <a:picLocks noChangeAspect="1"/>
          </p:cNvPicPr>
          <p:nvPr>
            <p:custDataLst>
              <p:tags r:id="rId1"/>
            </p:custDataLst>
          </p:nvPr>
        </p:nvPicPr>
        <p:blipFill>
          <a:blip r:embed="rId3"/>
          <a:stretch>
            <a:fillRect/>
          </a:stretch>
        </p:blipFill>
        <p:spPr>
          <a:xfrm>
            <a:off x="956945" y="1825625"/>
            <a:ext cx="7320280" cy="41421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16</a:t>
            </a:r>
            <a:r>
              <a:rPr lang="zh-CN" altLang="en-US" b="1" dirty="0">
                <a:ea typeface="仿宋" panose="02010609060101010101" pitchFamily="49" charset="-122"/>
              </a:rPr>
              <a:t>年期中</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F372FBC7-A385-4B05-BC32-772DFF5328F8}"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35</a:t>
            </a:fld>
            <a:endParaRPr lang="zh-CN" altLang="en-US"/>
          </a:p>
        </p:txBody>
      </p:sp>
      <p:pic>
        <p:nvPicPr>
          <p:cNvPr id="6" name="图片 3" descr="1677486506617"/>
          <p:cNvPicPr>
            <a:picLocks noChangeAspect="1"/>
          </p:cNvPicPr>
          <p:nvPr>
            <p:custDataLst>
              <p:tags r:id="rId1"/>
            </p:custDataLst>
          </p:nvPr>
        </p:nvPicPr>
        <p:blipFill>
          <a:blip r:embed="rId4"/>
          <a:stretch>
            <a:fillRect/>
          </a:stretch>
        </p:blipFill>
        <p:spPr>
          <a:xfrm>
            <a:off x="929640" y="1825625"/>
            <a:ext cx="7256145" cy="1405890"/>
          </a:xfrm>
          <a:prstGeom prst="rect">
            <a:avLst/>
          </a:prstGeom>
        </p:spPr>
      </p:pic>
      <p:pic>
        <p:nvPicPr>
          <p:cNvPr id="8" name="图片 4" descr="1677486506629"/>
          <p:cNvPicPr>
            <a:picLocks noChangeAspect="1"/>
          </p:cNvPicPr>
          <p:nvPr>
            <p:custDataLst>
              <p:tags r:id="rId2"/>
            </p:custDataLst>
          </p:nvPr>
        </p:nvPicPr>
        <p:blipFill>
          <a:blip r:embed="rId5"/>
          <a:stretch>
            <a:fillRect/>
          </a:stretch>
        </p:blipFill>
        <p:spPr>
          <a:xfrm>
            <a:off x="1045210" y="3173730"/>
            <a:ext cx="6998335" cy="34715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仿宋" panose="02010609060101010101" pitchFamily="49" charset="-122"/>
              </a:rPr>
              <a:t>22</a:t>
            </a:r>
            <a:r>
              <a:rPr lang="zh-CN" altLang="en-US" b="1" dirty="0">
                <a:ea typeface="仿宋" panose="02010609060101010101" pitchFamily="49" charset="-122"/>
              </a:rPr>
              <a:t>年期中</a:t>
            </a:r>
            <a:r>
              <a:rPr lang="en-US" altLang="zh-CN" b="1" dirty="0">
                <a:ea typeface="仿宋" panose="02010609060101010101" pitchFamily="49" charset="-122"/>
              </a:rPr>
              <a:t> </a:t>
            </a:r>
            <a:r>
              <a:rPr lang="zh-CN" altLang="en-US" b="1" dirty="0">
                <a:ea typeface="仿宋" panose="02010609060101010101" pitchFamily="49" charset="-122"/>
              </a:rPr>
              <a:t>课本题</a:t>
            </a:r>
          </a:p>
        </p:txBody>
      </p:sp>
      <p:sp>
        <p:nvSpPr>
          <p:cNvPr id="3" name="内容占位符 2"/>
          <p:cNvSpPr>
            <a:spLocks noGrp="1"/>
          </p:cNvSpPr>
          <p:nvPr>
            <p:ph idx="1"/>
          </p:nvPr>
        </p:nvSpPr>
        <p:spPr/>
        <p:txBody>
          <a:bodyPr>
            <a:normAutofit/>
          </a:bodyPr>
          <a:lstStyle/>
          <a:p>
            <a:pPr marL="0" indent="0">
              <a:buNone/>
            </a:pP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952CDE13-892F-4A45-9E63-ADA379C2C7BA}"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36</a:t>
            </a:fld>
            <a:endParaRPr lang="zh-CN" altLang="en-US"/>
          </a:p>
        </p:txBody>
      </p:sp>
      <p:pic>
        <p:nvPicPr>
          <p:cNvPr id="7" name="图片 7" descr="1677488223112"/>
          <p:cNvPicPr>
            <a:picLocks noChangeAspect="1"/>
          </p:cNvPicPr>
          <p:nvPr>
            <p:custDataLst>
              <p:tags r:id="rId1"/>
            </p:custDataLst>
          </p:nvPr>
        </p:nvPicPr>
        <p:blipFill>
          <a:blip r:embed="rId3"/>
          <a:stretch>
            <a:fillRect/>
          </a:stretch>
        </p:blipFill>
        <p:spPr>
          <a:xfrm>
            <a:off x="838200" y="1746250"/>
            <a:ext cx="8830310" cy="3883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求主元素：解答</a:t>
            </a:r>
          </a:p>
        </p:txBody>
      </p:sp>
      <p:sp>
        <p:nvSpPr>
          <p:cNvPr id="3" name="内容占位符 2"/>
          <p:cNvSpPr>
            <a:spLocks noGrp="1"/>
          </p:cNvSpPr>
          <p:nvPr>
            <p:ph idx="1"/>
          </p:nvPr>
        </p:nvSpPr>
        <p:spPr/>
        <p:txBody>
          <a:bodyPr>
            <a:normAutofit/>
          </a:bodyPr>
          <a:lstStyle/>
          <a:p>
            <a:pPr marL="0" indent="0">
              <a:lnSpc>
                <a:spcPct val="120000"/>
              </a:lnSpc>
              <a:buNone/>
            </a:pPr>
            <a:r>
              <a:rPr lang="en-US" altLang="zh-CN" sz="2200" dirty="0">
                <a:latin typeface="Consolas" panose="020B0609020204030204" pitchFamily="49" charset="0"/>
                <a:ea typeface="仿宋" panose="02010609060101010101" pitchFamily="49" charset="-122"/>
              </a:rPr>
              <a:t>(2) </a:t>
            </a:r>
            <a:r>
              <a:rPr lang="zh-CN" altLang="en-US" sz="2200" dirty="0">
                <a:latin typeface="Consolas" panose="020B0609020204030204" pitchFamily="49" charset="0"/>
                <a:ea typeface="仿宋" panose="02010609060101010101" pitchFamily="49" charset="-122"/>
              </a:rPr>
              <a:t>可以采用计数器算法。核心思路是如果存在主元素</a:t>
            </a:r>
            <a:r>
              <a:rPr lang="en-US"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，则原数组中删去两个不同的元素后，</a:t>
            </a:r>
            <a:r>
              <a:rPr lang="en-US"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仍是主元素。</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endParaRPr lang="en-US" altLang="zh-CN"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ED234646-276A-4A0B-97BF-8E1EB3BAACEA}" type="datetime1">
              <a:rPr lang="zh-CN" altLang="en-US" smtClean="0"/>
              <a:t>2023/3/2</a:t>
            </a:fld>
            <a:endParaRPr lang="zh-CN" altLang="en-US" dirty="0"/>
          </a:p>
        </p:txBody>
      </p:sp>
      <p:sp>
        <p:nvSpPr>
          <p:cNvPr id="5" name="灯片编号占位符 4"/>
          <p:cNvSpPr>
            <a:spLocks noGrp="1"/>
          </p:cNvSpPr>
          <p:nvPr>
            <p:ph type="sldNum" sz="quarter" idx="12"/>
          </p:nvPr>
        </p:nvSpPr>
        <p:spPr/>
        <p:txBody>
          <a:bodyPr/>
          <a:lstStyle/>
          <a:p>
            <a:fld id="{8B4B643F-92E7-49BD-A654-401F8DF2084B}" type="slidenum">
              <a:rPr lang="zh-CN" altLang="en-US" smtClean="0"/>
              <a:t>4</a:t>
            </a:fld>
            <a:endParaRPr lang="zh-CN" altLang="en-US"/>
          </a:p>
        </p:txBody>
      </p:sp>
      <p:pic>
        <p:nvPicPr>
          <p:cNvPr id="9" name="图片 8">
            <a:extLst>
              <a:ext uri="{FF2B5EF4-FFF2-40B4-BE49-F238E27FC236}">
                <a16:creationId xmlns:a16="http://schemas.microsoft.com/office/drawing/2014/main" id="{1B7CF811-4D47-23EB-4002-D30BD33F9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30" y="2704071"/>
            <a:ext cx="3881970" cy="3725574"/>
          </a:xfrm>
          <a:prstGeom prst="rect">
            <a:avLst/>
          </a:prstGeom>
        </p:spPr>
      </p:pic>
      <p:pic>
        <p:nvPicPr>
          <p:cNvPr id="11" name="图片 10">
            <a:extLst>
              <a:ext uri="{FF2B5EF4-FFF2-40B4-BE49-F238E27FC236}">
                <a16:creationId xmlns:a16="http://schemas.microsoft.com/office/drawing/2014/main" id="{550ACA8B-D0D1-5F44-387E-EFB75F54D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650" y="2704071"/>
            <a:ext cx="4709568" cy="33683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两个数组的中位数</a:t>
            </a:r>
          </a:p>
        </p:txBody>
      </p:sp>
      <p:sp>
        <p:nvSpPr>
          <p:cNvPr id="3" name="内容占位符 2"/>
          <p:cNvSpPr>
            <a:spLocks noGrp="1"/>
          </p:cNvSpPr>
          <p:nvPr>
            <p:ph idx="1"/>
          </p:nvPr>
        </p:nvSpPr>
        <p:spPr/>
        <p:txBody>
          <a:bodyPr>
            <a:normAutofit/>
          </a:bodyPr>
          <a:lstStyle/>
          <a:p>
            <a:pPr>
              <a:lnSpc>
                <a:spcPct val="120000"/>
              </a:lnSpc>
            </a:pPr>
            <a:r>
              <a:rPr lang="zh-CN" altLang="en-US" dirty="0">
                <a:latin typeface="Consolas" panose="020B0609020204030204" pitchFamily="49" charset="0"/>
                <a:ea typeface="仿宋" panose="02010609060101010101" pitchFamily="49" charset="-122"/>
              </a:rPr>
              <a:t>有长度为</a:t>
            </a:r>
            <a:r>
              <a:rPr lang="en-US" altLang="zh-CN" dirty="0">
                <a:latin typeface="Consolas" panose="020B0609020204030204" pitchFamily="49" charset="0"/>
                <a:ea typeface="仿宋" panose="02010609060101010101" pitchFamily="49" charset="-122"/>
              </a:rPr>
              <a:t>N</a:t>
            </a:r>
            <a:r>
              <a:rPr lang="zh-CN" altLang="en-US" dirty="0">
                <a:latin typeface="Consolas" panose="020B0609020204030204" pitchFamily="49" charset="0"/>
                <a:ea typeface="仿宋" panose="02010609060101010101" pitchFamily="49" charset="-122"/>
              </a:rPr>
              <a:t>的两个数组</a:t>
            </a:r>
            <a:r>
              <a:rPr lang="en-US" altLang="zh-CN" dirty="0">
                <a:latin typeface="Consolas" panose="020B0609020204030204" pitchFamily="49" charset="0"/>
                <a:ea typeface="仿宋" panose="02010609060101010101" pitchFamily="49" charset="-122"/>
              </a:rPr>
              <a:t>A,</a:t>
            </a:r>
            <a:r>
              <a:rPr lang="zh-CN" altLang="en-US" dirty="0">
                <a:latin typeface="Consolas" panose="020B0609020204030204" pitchFamily="49" charset="0"/>
                <a:ea typeface="仿宋" panose="02010609060101010101" pitchFamily="49" charset="-122"/>
              </a:rPr>
              <a:t> </a:t>
            </a:r>
            <a:r>
              <a:rPr lang="en-US" altLang="zh-CN" dirty="0">
                <a:latin typeface="Consolas" panose="020B0609020204030204" pitchFamily="49" charset="0"/>
                <a:ea typeface="仿宋" panose="02010609060101010101" pitchFamily="49" charset="-122"/>
              </a:rPr>
              <a:t>B</a:t>
            </a:r>
            <a:r>
              <a:rPr lang="zh-CN" altLang="en-US" dirty="0">
                <a:latin typeface="Consolas" panose="020B0609020204030204" pitchFamily="49" charset="0"/>
                <a:ea typeface="仿宋" panose="02010609060101010101" pitchFamily="49" charset="-122"/>
              </a:rPr>
              <a:t>，每个数组中存储的浮点数已经升序排列。设计一个</a:t>
            </a:r>
            <a:r>
              <a:rPr lang="en-US" altLang="zh-CN" dirty="0">
                <a:latin typeface="Consolas" panose="020B0609020204030204" pitchFamily="49" charset="0"/>
                <a:ea typeface="仿宋" panose="02010609060101010101" pitchFamily="49" charset="-122"/>
              </a:rPr>
              <a:t>O(</a:t>
            </a:r>
            <a:r>
              <a:rPr lang="en-US" altLang="zh-CN" dirty="0" err="1">
                <a:latin typeface="Consolas" panose="020B0609020204030204" pitchFamily="49" charset="0"/>
                <a:ea typeface="仿宋" panose="02010609060101010101" pitchFamily="49" charset="-122"/>
              </a:rPr>
              <a:t>logN</a:t>
            </a:r>
            <a:r>
              <a:rPr lang="en-US" altLang="zh-CN" dirty="0">
                <a:latin typeface="Consolas" panose="020B0609020204030204" pitchFamily="49" charset="0"/>
                <a:ea typeface="仿宋" panose="02010609060101010101" pitchFamily="49" charset="-122"/>
              </a:rPr>
              <a:t>)</a:t>
            </a:r>
            <a:r>
              <a:rPr lang="zh-CN" altLang="en-US" dirty="0">
                <a:latin typeface="Consolas" panose="020B0609020204030204" pitchFamily="49" charset="0"/>
                <a:ea typeface="仿宋" panose="02010609060101010101" pitchFamily="49" charset="-122"/>
              </a:rPr>
              <a:t>时间的分治算法，找出这</a:t>
            </a:r>
            <a:r>
              <a:rPr lang="en-US" altLang="zh-CN" dirty="0">
                <a:latin typeface="Consolas" panose="020B0609020204030204" pitchFamily="49" charset="0"/>
                <a:ea typeface="仿宋" panose="02010609060101010101" pitchFamily="49" charset="-122"/>
              </a:rPr>
              <a:t>2N</a:t>
            </a:r>
            <a:r>
              <a:rPr lang="zh-CN" altLang="en-US" dirty="0">
                <a:latin typeface="Consolas" panose="020B0609020204030204" pitchFamily="49" charset="0"/>
                <a:ea typeface="仿宋" panose="02010609060101010101" pitchFamily="49" charset="-122"/>
              </a:rPr>
              <a:t>个数的中位数。证明算法的正确性。</a:t>
            </a:r>
            <a:endParaRPr lang="zh-CN" altLang="en-US" sz="1800" i="0" u="none" strike="noStrike" baseline="0" dirty="0">
              <a:solidFill>
                <a:srgbClr val="000000"/>
              </a:solidFill>
              <a:latin typeface="Times New Roman" panose="02020603050405020304" pitchFamily="18" charset="0"/>
            </a:endParaRPr>
          </a:p>
        </p:txBody>
      </p:sp>
      <p:sp>
        <p:nvSpPr>
          <p:cNvPr id="4" name="日期占位符 3"/>
          <p:cNvSpPr>
            <a:spLocks noGrp="1"/>
          </p:cNvSpPr>
          <p:nvPr>
            <p:ph type="dt" sz="half" idx="10"/>
          </p:nvPr>
        </p:nvSpPr>
        <p:spPr/>
        <p:txBody>
          <a:bodyPr/>
          <a:lstStyle/>
          <a:p>
            <a:fld id="{75116B5D-B8A7-4A06-AA12-B9B1BF09249C}"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两个数组的中位数：解答</a:t>
            </a:r>
          </a:p>
        </p:txBody>
      </p:sp>
      <p:sp>
        <p:nvSpPr>
          <p:cNvPr id="3" name="内容占位符 2"/>
          <p:cNvSpPr>
            <a:spLocks noGrp="1"/>
          </p:cNvSpPr>
          <p:nvPr>
            <p:ph idx="1"/>
          </p:nvPr>
        </p:nvSpPr>
        <p:spPr/>
        <p:txBody>
          <a:bodyPr>
            <a:normAutofit/>
          </a:bodyPr>
          <a:lstStyle/>
          <a:p>
            <a:pPr marL="0" indent="0">
              <a:lnSpc>
                <a:spcPct val="120000"/>
              </a:lnSpc>
              <a:buNone/>
            </a:pPr>
            <a:r>
              <a:rPr lang="en-US" altLang="zh-CN" sz="2200" dirty="0">
                <a:latin typeface="Consolas" panose="020B0609020204030204" pitchFamily="49" charset="0"/>
                <a:ea typeface="仿宋" panose="02010609060101010101" pitchFamily="49" charset="-122"/>
              </a:rPr>
              <a:t>1</a:t>
            </a:r>
            <a:r>
              <a:rPr lang="zh-CN" altLang="en-US" sz="2200" dirty="0">
                <a:latin typeface="Consolas" panose="020B0609020204030204" pitchFamily="49" charset="0"/>
                <a:ea typeface="仿宋" panose="02010609060101010101" pitchFamily="49" charset="-122"/>
              </a:rPr>
              <a:t>、如果</a:t>
            </a:r>
            <a:r>
              <a:rPr lang="de-DE" altLang="zh-CN" sz="2200" dirty="0">
                <a:latin typeface="Consolas" panose="020B0609020204030204" pitchFamily="49" charset="0"/>
                <a:ea typeface="仿宋" panose="02010609060101010101" pitchFamily="49" charset="-122"/>
              </a:rPr>
              <a:t>n==1</a:t>
            </a:r>
            <a:r>
              <a:rPr lang="zh-CN" altLang="de-DE"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则</a:t>
            </a:r>
            <a:r>
              <a:rPr lang="de-DE" altLang="zh-CN" sz="2200" dirty="0">
                <a:latin typeface="Consolas" panose="020B0609020204030204" pitchFamily="49" charset="0"/>
                <a:ea typeface="仿宋" panose="02010609060101010101" pitchFamily="49" charset="-122"/>
              </a:rPr>
              <a:t>mid=(A[0]+B[0])/2</a:t>
            </a:r>
          </a:p>
          <a:p>
            <a:pPr marL="0" indent="0">
              <a:lnSpc>
                <a:spcPct val="120000"/>
              </a:lnSpc>
              <a:buNone/>
            </a:pPr>
            <a:r>
              <a:rPr lang="de-DE" altLang="zh-CN" sz="2200" dirty="0">
                <a:latin typeface="Consolas" panose="020B0609020204030204" pitchFamily="49" charset="0"/>
                <a:ea typeface="仿宋" panose="02010609060101010101" pitchFamily="49" charset="-122"/>
              </a:rPr>
              <a:t>2</a:t>
            </a:r>
            <a:r>
              <a:rPr lang="zh-CN" altLang="de-DE"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如果</a:t>
            </a:r>
            <a:r>
              <a:rPr lang="de-DE" altLang="zh-CN" sz="2200" dirty="0">
                <a:latin typeface="Consolas" panose="020B0609020204030204" pitchFamily="49" charset="0"/>
                <a:ea typeface="仿宋" panose="02010609060101010101" pitchFamily="49" charset="-122"/>
              </a:rPr>
              <a:t>n&gt;1,</a:t>
            </a:r>
            <a:r>
              <a:rPr lang="zh-CN" altLang="en-US" sz="2200" dirty="0">
                <a:latin typeface="Consolas" panose="020B0609020204030204" pitchFamily="49" charset="0"/>
                <a:ea typeface="仿宋" panose="02010609060101010101" pitchFamily="49" charset="-122"/>
              </a:rPr>
              <a:t>对</a:t>
            </a:r>
            <a:r>
              <a:rPr lang="de-DE" altLang="zh-CN" sz="2200" dirty="0">
                <a:latin typeface="Consolas" panose="020B0609020204030204" pitchFamily="49" charset="0"/>
                <a:ea typeface="仿宋" panose="02010609060101010101" pitchFamily="49" charset="-122"/>
              </a:rPr>
              <a:t>A</a:t>
            </a:r>
            <a:r>
              <a:rPr lang="zh-CN" altLang="en-US" sz="2200" dirty="0">
                <a:latin typeface="Consolas" panose="020B0609020204030204" pitchFamily="49" charset="0"/>
                <a:ea typeface="仿宋" panose="02010609060101010101" pitchFamily="49" charset="-122"/>
              </a:rPr>
              <a:t>求中位数</a:t>
            </a:r>
            <a:r>
              <a:rPr lang="de-DE" altLang="zh-CN" sz="2200" dirty="0">
                <a:latin typeface="Consolas" panose="020B0609020204030204" pitchFamily="49" charset="0"/>
                <a:ea typeface="仿宋" panose="02010609060101010101" pitchFamily="49" charset="-122"/>
              </a:rPr>
              <a:t>midA</a:t>
            </a:r>
            <a:r>
              <a:rPr lang="zh-CN" altLang="de-DE"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对</a:t>
            </a:r>
            <a:r>
              <a:rPr lang="de-DE" altLang="zh-CN" sz="2200" dirty="0">
                <a:latin typeface="Consolas" panose="020B0609020204030204" pitchFamily="49" charset="0"/>
                <a:ea typeface="仿宋" panose="02010609060101010101" pitchFamily="49" charset="-122"/>
              </a:rPr>
              <a:t>B</a:t>
            </a:r>
            <a:r>
              <a:rPr lang="zh-CN" altLang="en-US" sz="2200" dirty="0">
                <a:latin typeface="Consolas" panose="020B0609020204030204" pitchFamily="49" charset="0"/>
                <a:ea typeface="仿宋" panose="02010609060101010101" pitchFamily="49" charset="-122"/>
              </a:rPr>
              <a:t>求中位数</a:t>
            </a:r>
            <a:r>
              <a:rPr lang="de-DE" altLang="zh-CN" sz="2200" dirty="0">
                <a:latin typeface="Consolas" panose="020B0609020204030204" pitchFamily="49" charset="0"/>
                <a:ea typeface="仿宋" panose="02010609060101010101" pitchFamily="49" charset="-122"/>
              </a:rPr>
              <a:t>midB	</a:t>
            </a:r>
          </a:p>
          <a:p>
            <a:pPr marL="0" indent="0">
              <a:lnSpc>
                <a:spcPct val="120000"/>
              </a:lnSpc>
              <a:buNone/>
            </a:pPr>
            <a:r>
              <a:rPr lang="de-DE" altLang="zh-CN" sz="2200" dirty="0">
                <a:latin typeface="Consolas" panose="020B0609020204030204" pitchFamily="49" charset="0"/>
                <a:ea typeface="仿宋" panose="02010609060101010101" pitchFamily="49" charset="-122"/>
              </a:rPr>
              <a:t>	</a:t>
            </a:r>
            <a:r>
              <a:rPr lang="zh-CN" altLang="en-US" sz="2200" dirty="0">
                <a:latin typeface="Consolas" panose="020B0609020204030204" pitchFamily="49" charset="0"/>
                <a:ea typeface="仿宋" panose="02010609060101010101" pitchFamily="49" charset="-122"/>
              </a:rPr>
              <a:t>如果</a:t>
            </a:r>
            <a:r>
              <a:rPr lang="de-DE" altLang="zh-CN" sz="2200" dirty="0">
                <a:latin typeface="Consolas" panose="020B0609020204030204" pitchFamily="49" charset="0"/>
                <a:ea typeface="仿宋" panose="02010609060101010101" pitchFamily="49" charset="-122"/>
              </a:rPr>
              <a:t>midA==midB</a:t>
            </a:r>
            <a:r>
              <a:rPr lang="zh-CN" altLang="de-DE"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则最终的中位数为</a:t>
            </a:r>
            <a:r>
              <a:rPr lang="de-DE" altLang="zh-CN" sz="2200" dirty="0">
                <a:latin typeface="Consolas" panose="020B0609020204030204" pitchFamily="49" charset="0"/>
                <a:ea typeface="仿宋" panose="02010609060101010101" pitchFamily="49" charset="-122"/>
              </a:rPr>
              <a:t>midA</a:t>
            </a:r>
            <a:r>
              <a:rPr lang="en-US" altLang="zh-CN" sz="2200" dirty="0">
                <a:latin typeface="Consolas" panose="020B0609020204030204" pitchFamily="49" charset="0"/>
                <a:ea typeface="仿宋" panose="02010609060101010101" pitchFamily="49" charset="-122"/>
              </a:rPr>
              <a:t>;</a:t>
            </a:r>
            <a:r>
              <a:rPr lang="zh-CN" altLang="de-DE" sz="2200" dirty="0">
                <a:latin typeface="Consolas" panose="020B0609020204030204" pitchFamily="49" charset="0"/>
                <a:ea typeface="仿宋" panose="02010609060101010101" pitchFamily="49" charset="-122"/>
              </a:rPr>
              <a:t>	</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en-US" altLang="zh-CN" sz="2200" dirty="0">
                <a:latin typeface="Consolas" panose="020B0609020204030204" pitchFamily="49" charset="0"/>
                <a:ea typeface="仿宋" panose="02010609060101010101" pitchFamily="49" charset="-122"/>
              </a:rPr>
              <a:t>	</a:t>
            </a:r>
            <a:r>
              <a:rPr lang="zh-CN" altLang="en-US" sz="2200" dirty="0">
                <a:latin typeface="Consolas" panose="020B0609020204030204" pitchFamily="49" charset="0"/>
                <a:ea typeface="仿宋" panose="02010609060101010101" pitchFamily="49" charset="-122"/>
              </a:rPr>
              <a:t>如果</a:t>
            </a:r>
            <a:r>
              <a:rPr lang="de-DE" altLang="zh-CN" sz="2200" dirty="0">
                <a:latin typeface="Consolas" panose="020B0609020204030204" pitchFamily="49" charset="0"/>
                <a:ea typeface="仿宋" panose="02010609060101010101" pitchFamily="49" charset="-122"/>
              </a:rPr>
              <a:t>midA &lt; midB, </a:t>
            </a:r>
            <a:r>
              <a:rPr lang="zh-CN" altLang="en-US" sz="2200" dirty="0">
                <a:latin typeface="Consolas" panose="020B0609020204030204" pitchFamily="49" charset="0"/>
                <a:ea typeface="仿宋" panose="02010609060101010101" pitchFamily="49" charset="-122"/>
              </a:rPr>
              <a:t>则求</a:t>
            </a:r>
            <a:r>
              <a:rPr lang="de-DE" altLang="zh-CN" sz="2200" dirty="0">
                <a:latin typeface="Consolas" panose="020B0609020204030204" pitchFamily="49" charset="0"/>
                <a:ea typeface="仿宋" panose="02010609060101010101" pitchFamily="49" charset="-122"/>
              </a:rPr>
              <a:t>A[floor(n/2)....n-1]</a:t>
            </a:r>
            <a:r>
              <a:rPr lang="zh-CN" altLang="en-US" sz="2200" dirty="0">
                <a:latin typeface="Consolas" panose="020B0609020204030204" pitchFamily="49" charset="0"/>
                <a:ea typeface="仿宋" panose="02010609060101010101" pitchFamily="49" charset="-122"/>
              </a:rPr>
              <a:t>和</a:t>
            </a:r>
            <a:r>
              <a:rPr lang="de-DE" altLang="zh-CN" sz="2200" dirty="0">
                <a:latin typeface="Consolas" panose="020B0609020204030204" pitchFamily="49" charset="0"/>
                <a:ea typeface="仿宋" panose="02010609060101010101" pitchFamily="49" charset="-122"/>
              </a:rPr>
              <a:t>B[0...ceil(n/2)-1]</a:t>
            </a:r>
            <a:r>
              <a:rPr lang="zh-CN" altLang="en-US" sz="2200" dirty="0">
                <a:latin typeface="Consolas" panose="020B0609020204030204" pitchFamily="49" charset="0"/>
                <a:ea typeface="仿宋" panose="02010609060101010101" pitchFamily="49" charset="-122"/>
              </a:rPr>
              <a:t>这两个数组的中位数</a:t>
            </a:r>
            <a:r>
              <a:rPr lang="de-DE" altLang="zh-CN" sz="2200" dirty="0">
                <a:latin typeface="Consolas" panose="020B0609020204030204" pitchFamily="49" charset="0"/>
                <a:ea typeface="仿宋" panose="02010609060101010101" pitchFamily="49" charset="-122"/>
              </a:rPr>
              <a:t>	</a:t>
            </a:r>
          </a:p>
          <a:p>
            <a:pPr marL="0" indent="0">
              <a:lnSpc>
                <a:spcPct val="120000"/>
              </a:lnSpc>
              <a:buNone/>
            </a:pPr>
            <a:r>
              <a:rPr lang="de-DE" altLang="zh-CN" sz="2200" dirty="0">
                <a:latin typeface="Consolas" panose="020B0609020204030204" pitchFamily="49" charset="0"/>
                <a:ea typeface="仿宋" panose="02010609060101010101" pitchFamily="49" charset="-122"/>
              </a:rPr>
              <a:t>	</a:t>
            </a:r>
            <a:r>
              <a:rPr lang="zh-CN" altLang="en-US" sz="2200" dirty="0">
                <a:latin typeface="Consolas" panose="020B0609020204030204" pitchFamily="49" charset="0"/>
                <a:ea typeface="仿宋" panose="02010609060101010101" pitchFamily="49" charset="-122"/>
              </a:rPr>
              <a:t>如果</a:t>
            </a:r>
            <a:r>
              <a:rPr lang="de-DE" altLang="zh-CN" sz="2200" dirty="0">
                <a:latin typeface="Consolas" panose="020B0609020204030204" pitchFamily="49" charset="0"/>
                <a:ea typeface="仿宋" panose="02010609060101010101" pitchFamily="49" charset="-122"/>
              </a:rPr>
              <a:t>midA &gt; midB,</a:t>
            </a:r>
            <a:r>
              <a:rPr lang="zh-CN" altLang="en-US" sz="2200" dirty="0">
                <a:latin typeface="Consolas" panose="020B0609020204030204" pitchFamily="49" charset="0"/>
                <a:ea typeface="仿宋" panose="02010609060101010101" pitchFamily="49" charset="-122"/>
              </a:rPr>
              <a:t>则求</a:t>
            </a:r>
            <a:r>
              <a:rPr lang="de-DE" altLang="zh-CN" sz="2200">
                <a:latin typeface="Consolas" panose="020B0609020204030204" pitchFamily="49" charset="0"/>
                <a:ea typeface="仿宋" panose="02010609060101010101" pitchFamily="49" charset="-122"/>
              </a:rPr>
              <a:t>A[0...ceil(n/2)-1]</a:t>
            </a:r>
            <a:r>
              <a:rPr lang="zh-CN" altLang="en-US" sz="2200" dirty="0">
                <a:latin typeface="Consolas" panose="020B0609020204030204" pitchFamily="49" charset="0"/>
                <a:ea typeface="仿宋" panose="02010609060101010101" pitchFamily="49" charset="-122"/>
              </a:rPr>
              <a:t>和</a:t>
            </a:r>
            <a:r>
              <a:rPr lang="de-DE" altLang="zh-CN" sz="2200" dirty="0">
                <a:latin typeface="Consolas" panose="020B0609020204030204" pitchFamily="49" charset="0"/>
                <a:ea typeface="仿宋" panose="02010609060101010101" pitchFamily="49" charset="-122"/>
              </a:rPr>
              <a:t>B[floor(n/2)....n-1]</a:t>
            </a:r>
            <a:r>
              <a:rPr lang="zh-CN" altLang="en-US" sz="2200" dirty="0">
                <a:latin typeface="Consolas" panose="020B0609020204030204" pitchFamily="49" charset="0"/>
                <a:ea typeface="仿宋" panose="02010609060101010101" pitchFamily="49" charset="-122"/>
              </a:rPr>
              <a:t>这两个数组的中位数</a:t>
            </a:r>
          </a:p>
        </p:txBody>
      </p:sp>
      <p:sp>
        <p:nvSpPr>
          <p:cNvPr id="4" name="日期占位符 3"/>
          <p:cNvSpPr>
            <a:spLocks noGrp="1"/>
          </p:cNvSpPr>
          <p:nvPr>
            <p:ph type="dt" sz="half" idx="10"/>
          </p:nvPr>
        </p:nvSpPr>
        <p:spPr/>
        <p:txBody>
          <a:bodyPr/>
          <a:lstStyle/>
          <a:p>
            <a:fld id="{9F9F6B3C-8126-4246-8ED9-5FE02648398A}"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残缺棋盘</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indent="0">
                  <a:lnSpc>
                    <a:spcPct val="120000"/>
                  </a:lnSpc>
                  <a:buNone/>
                </a:pPr>
                <a:r>
                  <a:rPr lang="zh-CN" altLang="en-US" sz="2200" dirty="0">
                    <a:latin typeface="Consolas" panose="020B0609020204030204" pitchFamily="49" charset="0"/>
                    <a:ea typeface="仿宋" panose="02010609060101010101" pitchFamily="49" charset="-122"/>
                  </a:rPr>
                  <a:t>残缺棋盘是一个有</a:t>
                </a:r>
                <a14:m>
                  <m:oMath xmlns:m="http://schemas.openxmlformats.org/officeDocument/2006/math">
                    <m:sSup>
                      <m:sSupPr>
                        <m:ctrlPr>
                          <a:rPr lang="en-US" altLang="zh-CN" sz="2200" i="1">
                            <a:latin typeface="Cambria Math" panose="02040503050406030204" pitchFamily="18" charset="0"/>
                            <a:ea typeface="仿宋" panose="02010609060101010101" pitchFamily="49" charset="-122"/>
                          </a:rPr>
                        </m:ctrlPr>
                      </m:sSupPr>
                      <m:e>
                        <m:r>
                          <a:rPr lang="en-US" altLang="zh-CN" sz="2200" i="1">
                            <a:latin typeface="Cambria Math" panose="02040503050406030204" pitchFamily="18" charset="0"/>
                            <a:ea typeface="仿宋" panose="02010609060101010101" pitchFamily="49" charset="-122"/>
                          </a:rPr>
                          <m:t>2</m:t>
                        </m:r>
                      </m:e>
                      <m:sup>
                        <m:r>
                          <a:rPr lang="en-US" altLang="zh-CN" sz="2200" i="1">
                            <a:latin typeface="Cambria Math" panose="02040503050406030204" pitchFamily="18" charset="0"/>
                            <a:ea typeface="仿宋" panose="02010609060101010101" pitchFamily="49" charset="-122"/>
                          </a:rPr>
                          <m:t>𝑘</m:t>
                        </m:r>
                      </m:sup>
                    </m:sSup>
                    <m:r>
                      <a:rPr lang="en-US" altLang="zh-CN" sz="2200" i="1">
                        <a:latin typeface="Cambria Math" panose="02040503050406030204" pitchFamily="18" charset="0"/>
                        <a:ea typeface="仿宋" panose="02010609060101010101" pitchFamily="49" charset="-122"/>
                      </a:rPr>
                      <m:t> </m:t>
                    </m:r>
                  </m:oMath>
                </a14:m>
                <a:r>
                  <a:rPr lang="en-US" altLang="zh-CN" sz="2200" dirty="0">
                    <a:latin typeface="Consolas" panose="020B0609020204030204" pitchFamily="49" charset="0"/>
                    <a:ea typeface="仿宋" panose="02010609060101010101" pitchFamily="49" charset="-122"/>
                  </a:rPr>
                  <a:t>*</a:t>
                </a:r>
                <a14:m>
                  <m:oMath xmlns:m="http://schemas.openxmlformats.org/officeDocument/2006/math">
                    <m:sSup>
                      <m:sSupPr>
                        <m:ctrlPr>
                          <a:rPr lang="en-US" altLang="zh-CN" sz="2200" b="0" i="1" smtClean="0">
                            <a:latin typeface="Cambria Math" panose="02040503050406030204" pitchFamily="18" charset="0"/>
                            <a:ea typeface="仿宋" panose="02010609060101010101" pitchFamily="49" charset="-122"/>
                          </a:rPr>
                        </m:ctrlPr>
                      </m:sSupPr>
                      <m:e>
                        <m:r>
                          <a:rPr lang="en-US" altLang="zh-CN" sz="2200" b="0" i="1" smtClean="0">
                            <a:latin typeface="Cambria Math" panose="02040503050406030204" pitchFamily="18" charset="0"/>
                            <a:ea typeface="仿宋" panose="02010609060101010101" pitchFamily="49" charset="-122"/>
                          </a:rPr>
                          <m:t>2</m:t>
                        </m:r>
                      </m:e>
                      <m:sup>
                        <m:r>
                          <a:rPr lang="en-US" altLang="zh-CN" sz="2200" b="0" i="1" smtClean="0">
                            <a:latin typeface="Cambria Math" panose="02040503050406030204" pitchFamily="18" charset="0"/>
                            <a:ea typeface="仿宋" panose="02010609060101010101" pitchFamily="49" charset="-122"/>
                          </a:rPr>
                          <m:t>𝑘</m:t>
                        </m:r>
                      </m:sup>
                    </m:sSup>
                  </m:oMath>
                </a14:m>
                <a:r>
                  <a:rPr lang="zh-CN" altLang="en-US" sz="2200" dirty="0">
                    <a:latin typeface="Consolas" panose="020B0609020204030204" pitchFamily="49" charset="0"/>
                    <a:ea typeface="仿宋" panose="02010609060101010101" pitchFamily="49" charset="-122"/>
                  </a:rPr>
                  <a:t>（</a:t>
                </a:r>
                <a:r>
                  <a:rPr lang="en-US" altLang="zh-CN" sz="2200" dirty="0">
                    <a:latin typeface="Consolas" panose="020B0609020204030204" pitchFamily="49" charset="0"/>
                    <a:ea typeface="仿宋" panose="02010609060101010101" pitchFamily="49" charset="-122"/>
                  </a:rPr>
                  <a:t>k&gt;0</a:t>
                </a:r>
                <a:r>
                  <a:rPr lang="zh-CN" altLang="en-US" sz="2200" dirty="0">
                    <a:latin typeface="Consolas" panose="020B0609020204030204" pitchFamily="49" charset="0"/>
                    <a:ea typeface="仿宋" panose="02010609060101010101" pitchFamily="49" charset="-122"/>
                  </a:rPr>
                  <a:t>）个方格的棋盘，其中恰有一个方格残缺，请用如下四种形状将其余部分填充。</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54" t="-5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C752BAFE-2F32-4956-97CA-4F2DD76EE6D4}"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7</a:t>
            </a:fld>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986364"/>
            <a:ext cx="1123950" cy="10858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221" y="2986364"/>
            <a:ext cx="36195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仿宋" panose="02010609060101010101" pitchFamily="49" charset="-122"/>
              </a:rPr>
              <a:t>残缺棋盘：解答</a:t>
            </a:r>
          </a:p>
        </p:txBody>
      </p:sp>
      <p:sp>
        <p:nvSpPr>
          <p:cNvPr id="3" name="内容占位符 2"/>
          <p:cNvSpPr>
            <a:spLocks noGrp="1"/>
          </p:cNvSpPr>
          <p:nvPr>
            <p:ph idx="1"/>
          </p:nvPr>
        </p:nvSpPr>
        <p:spPr/>
        <p:txBody>
          <a:bodyPr>
            <a:normAutofit/>
          </a:bodyPr>
          <a:lstStyle/>
          <a:p>
            <a:pPr marL="0" indent="0">
              <a:lnSpc>
                <a:spcPct val="120000"/>
              </a:lnSpc>
              <a:buNone/>
            </a:pPr>
            <a:r>
              <a:rPr lang="zh-CN" altLang="en-US" sz="2200" dirty="0">
                <a:latin typeface="Consolas" panose="020B0609020204030204" pitchFamily="49" charset="0"/>
                <a:ea typeface="仿宋" panose="02010609060101010101" pitchFamily="49" charset="-122"/>
              </a:rPr>
              <a:t>可以将棋盘划分为左上、左下、右上、右下四个子棋盘，此时残缺部分一定在某个子棋盘中。每一个小部分又可以继续划分为更小的四部分。递归划分直到</a:t>
            </a:r>
            <a:r>
              <a:rPr lang="en-US" altLang="zh-CN" sz="2200" dirty="0">
                <a:latin typeface="Consolas" panose="020B0609020204030204" pitchFamily="49" charset="0"/>
                <a:ea typeface="仿宋" panose="02010609060101010101" pitchFamily="49" charset="-122"/>
              </a:rPr>
              <a:t>2*2</a:t>
            </a:r>
            <a:r>
              <a:rPr lang="zh-CN" altLang="en-US" sz="2200" dirty="0">
                <a:latin typeface="Consolas" panose="020B0609020204030204" pitchFamily="49" charset="0"/>
                <a:ea typeface="仿宋" panose="02010609060101010101" pitchFamily="49" charset="-122"/>
              </a:rPr>
              <a:t>，此时包含残缺部分的子棋盘可以正好被一块形状覆盖。</a:t>
            </a:r>
            <a:endParaRPr lang="en-US" altLang="zh-CN" sz="2200" dirty="0">
              <a:latin typeface="Consolas" panose="020B0609020204030204" pitchFamily="49" charset="0"/>
              <a:ea typeface="仿宋" panose="02010609060101010101" pitchFamily="49" charset="-122"/>
            </a:endParaRPr>
          </a:p>
          <a:p>
            <a:pPr marL="0" indent="0">
              <a:lnSpc>
                <a:spcPct val="120000"/>
              </a:lnSpc>
              <a:buNone/>
            </a:pPr>
            <a:r>
              <a:rPr lang="zh-CN" altLang="en-US" sz="2200" dirty="0">
                <a:latin typeface="Consolas" panose="020B0609020204030204" pitchFamily="49" charset="0"/>
                <a:ea typeface="仿宋" panose="02010609060101010101" pitchFamily="49" charset="-122"/>
              </a:rPr>
              <a:t>在处理完带残缺的子棋盘后，可以讲其余三块无残缺的棋盘转化为</a:t>
            </a:r>
            <a:r>
              <a:rPr lang="en-US" altLang="zh-CN" sz="2200" dirty="0">
                <a:latin typeface="Consolas" panose="020B0609020204030204" pitchFamily="49" charset="0"/>
                <a:ea typeface="仿宋" panose="02010609060101010101" pitchFamily="49" charset="-122"/>
              </a:rPr>
              <a:t>4</a:t>
            </a:r>
            <a:r>
              <a:rPr lang="zh-CN" altLang="en-US" sz="2200" dirty="0">
                <a:latin typeface="Consolas" panose="020B0609020204030204" pitchFamily="49" charset="0"/>
                <a:ea typeface="仿宋" panose="02010609060101010101" pitchFamily="49" charset="-122"/>
              </a:rPr>
              <a:t>个</a:t>
            </a:r>
            <a:r>
              <a:rPr lang="en-US" altLang="zh-CN" sz="2200" dirty="0">
                <a:latin typeface="Consolas" panose="020B0609020204030204" pitchFamily="49" charset="0"/>
                <a:ea typeface="仿宋" panose="02010609060101010101" pitchFamily="49" charset="-122"/>
              </a:rPr>
              <a:t>L</a:t>
            </a:r>
            <a:r>
              <a:rPr lang="zh-CN" altLang="en-US" sz="2200">
                <a:latin typeface="Consolas" panose="020B0609020204030204" pitchFamily="49" charset="0"/>
                <a:ea typeface="仿宋" panose="02010609060101010101" pitchFamily="49" charset="-122"/>
              </a:rPr>
              <a:t>形的小块。</a:t>
            </a:r>
            <a:endParaRPr lang="zh-CN" altLang="en-US" sz="2200" dirty="0">
              <a:latin typeface="Consolas" panose="020B0609020204030204" pitchFamily="49" charset="0"/>
              <a:ea typeface="仿宋" panose="02010609060101010101" pitchFamily="49" charset="-122"/>
            </a:endParaRPr>
          </a:p>
        </p:txBody>
      </p:sp>
      <p:sp>
        <p:nvSpPr>
          <p:cNvPr id="4" name="日期占位符 3"/>
          <p:cNvSpPr>
            <a:spLocks noGrp="1"/>
          </p:cNvSpPr>
          <p:nvPr>
            <p:ph type="dt" sz="half" idx="10"/>
          </p:nvPr>
        </p:nvSpPr>
        <p:spPr/>
        <p:txBody>
          <a:bodyPr/>
          <a:lstStyle/>
          <a:p>
            <a:fld id="{FBC9B5F4-F705-40C8-92B0-82E8662D2550}"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8</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525" y="4414064"/>
            <a:ext cx="1133475" cy="1085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b="1" dirty="0">
                <a:ea typeface="仿宋" panose="02010609060101010101" pitchFamily="49" charset="-122"/>
              </a:rPr>
              <a:t>二分搜索问题</a:t>
            </a:r>
          </a:p>
        </p:txBody>
      </p:sp>
      <p:sp>
        <p:nvSpPr>
          <p:cNvPr id="3" name="内容占位符 2"/>
          <p:cNvSpPr>
            <a:spLocks noGrp="1"/>
          </p:cNvSpPr>
          <p:nvPr>
            <p:ph idx="1"/>
          </p:nvPr>
        </p:nvSpPr>
        <p:spPr>
          <a:xfrm>
            <a:off x="838200" y="1825625"/>
            <a:ext cx="10515600" cy="4681855"/>
          </a:xfrm>
        </p:spPr>
        <p:txBody>
          <a:bodyPr>
            <a:normAutofit/>
          </a:bodyPr>
          <a:lstStyle/>
          <a:p>
            <a:r>
              <a:rPr lang="zh-CN" altLang="en-US" sz="2200" dirty="0">
                <a:latin typeface="Consolas" panose="020B0609020204030204" pitchFamily="49" charset="0"/>
                <a:ea typeface="仿宋" panose="02010609060101010101" pitchFamily="49" charset="-122"/>
              </a:rPr>
              <a:t>相信通过计概和程设，大家对二分算法并不陌生</a:t>
            </a:r>
          </a:p>
          <a:p>
            <a:r>
              <a:rPr lang="zh-CN" altLang="en-US" sz="2200" dirty="0">
                <a:latin typeface="Consolas" panose="020B0609020204030204" pitchFamily="49" charset="0"/>
                <a:ea typeface="仿宋" panose="02010609060101010101" pitchFamily="49" charset="-122"/>
              </a:rPr>
              <a:t>二分搜索的主要思想为通过不断缩小解可能存在的范围，从而求得问题的最优解。</a:t>
            </a:r>
          </a:p>
          <a:p>
            <a:r>
              <a:rPr lang="en-US" altLang="zh-CN" sz="2200" dirty="0">
                <a:latin typeface="Consolas" panose="020B0609020204030204" pitchFamily="49" charset="0"/>
                <a:ea typeface="仿宋" panose="02010609060101010101" pitchFamily="49" charset="-122"/>
              </a:rPr>
              <a:t>1.</a:t>
            </a:r>
            <a:r>
              <a:rPr lang="zh-CN" altLang="en-US" sz="2200" dirty="0">
                <a:latin typeface="Consolas" panose="020B0609020204030204" pitchFamily="49" charset="0"/>
                <a:ea typeface="仿宋" panose="02010609060101010101" pitchFamily="49" charset="-122"/>
              </a:rPr>
              <a:t>二分查找有序数组中的某个数</a:t>
            </a: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endParaRPr lang="zh-CN" altLang="en-US" sz="2200" dirty="0">
              <a:latin typeface="Consolas" panose="020B0609020204030204" pitchFamily="49" charset="0"/>
              <a:ea typeface="仿宋" panose="02010609060101010101" pitchFamily="49" charset="-122"/>
            </a:endParaRPr>
          </a:p>
          <a:p>
            <a:r>
              <a:rPr lang="en-US" altLang="zh-CN" sz="2200" dirty="0">
                <a:latin typeface="Consolas" panose="020B0609020204030204" pitchFamily="49" charset="0"/>
                <a:ea typeface="仿宋" panose="02010609060101010101" pitchFamily="49" charset="-122"/>
              </a:rPr>
              <a:t>2.</a:t>
            </a:r>
            <a:r>
              <a:rPr lang="zh-CN" altLang="en-US" sz="2200" dirty="0">
                <a:latin typeface="Consolas" panose="020B0609020204030204" pitchFamily="49" charset="0"/>
                <a:ea typeface="仿宋" panose="02010609060101010101" pitchFamily="49" charset="-122"/>
              </a:rPr>
              <a:t>类似这道题目的二分查找绳子的长度，并用</a:t>
            </a:r>
            <a:r>
              <a:rPr lang="en-US" altLang="zh-CN" sz="2200" dirty="0">
                <a:latin typeface="Consolas" panose="020B0609020204030204" pitchFamily="49" charset="0"/>
                <a:ea typeface="仿宋" panose="02010609060101010101" pitchFamily="49" charset="-122"/>
              </a:rPr>
              <a:t>O(N)</a:t>
            </a:r>
            <a:r>
              <a:rPr lang="zh-CN" altLang="en-US" sz="2200" dirty="0">
                <a:latin typeface="Consolas" panose="020B0609020204030204" pitchFamily="49" charset="0"/>
                <a:ea typeface="仿宋" panose="02010609060101010101" pitchFamily="49" charset="-122"/>
              </a:rPr>
              <a:t>复杂度判断验证能否切出</a:t>
            </a:r>
            <a:r>
              <a:rPr lang="en-US" altLang="zh-CN" sz="2200" dirty="0">
                <a:latin typeface="Consolas" panose="020B0609020204030204" pitchFamily="49" charset="0"/>
                <a:ea typeface="仿宋" panose="02010609060101010101" pitchFamily="49" charset="-122"/>
              </a:rPr>
              <a:t>K</a:t>
            </a:r>
            <a:r>
              <a:rPr lang="zh-CN" altLang="en-US" sz="2200" dirty="0">
                <a:latin typeface="Consolas" panose="020B0609020204030204" pitchFamily="49" charset="0"/>
                <a:ea typeface="仿宋" panose="02010609060101010101" pitchFamily="49" charset="-122"/>
              </a:rPr>
              <a:t>条长度相同的绳子的</a:t>
            </a:r>
            <a:r>
              <a:rPr lang="en-US" altLang="zh-CN"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二分答案</a:t>
            </a:r>
            <a:r>
              <a:rPr lang="en-US" altLang="zh-CN"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答案验证</a:t>
            </a:r>
            <a:r>
              <a:rPr lang="en-US" altLang="zh-CN" sz="2200" dirty="0">
                <a:latin typeface="Consolas" panose="020B0609020204030204" pitchFamily="49" charset="0"/>
                <a:ea typeface="仿宋" panose="02010609060101010101" pitchFamily="49" charset="-122"/>
              </a:rPr>
              <a:t>”</a:t>
            </a:r>
            <a:r>
              <a:rPr lang="zh-CN" altLang="en-US" sz="2200" dirty="0">
                <a:latin typeface="Consolas" panose="020B0609020204030204" pitchFamily="49" charset="0"/>
                <a:ea typeface="仿宋" panose="02010609060101010101" pitchFamily="49" charset="-122"/>
              </a:rPr>
              <a:t>的问题</a:t>
            </a:r>
          </a:p>
          <a:p>
            <a:r>
              <a:rPr lang="zh-CN" altLang="en-US" sz="2200" dirty="0">
                <a:solidFill>
                  <a:srgbClr val="FF0000"/>
                </a:solidFill>
                <a:latin typeface="Consolas" panose="020B0609020204030204" pitchFamily="49" charset="0"/>
                <a:ea typeface="仿宋" panose="02010609060101010101" pitchFamily="49" charset="-122"/>
              </a:rPr>
              <a:t>解空间需要满足某种单调性，才可以二分</a:t>
            </a:r>
          </a:p>
        </p:txBody>
      </p:sp>
      <p:sp>
        <p:nvSpPr>
          <p:cNvPr id="4" name="日期占位符 3"/>
          <p:cNvSpPr>
            <a:spLocks noGrp="1"/>
          </p:cNvSpPr>
          <p:nvPr>
            <p:ph type="dt" sz="half" idx="10"/>
          </p:nvPr>
        </p:nvSpPr>
        <p:spPr/>
        <p:txBody>
          <a:bodyPr/>
          <a:lstStyle/>
          <a:p>
            <a:fld id="{0DF11FD0-719A-4A3B-AD26-D68F179FEEFA}" type="datetime1">
              <a:rPr lang="zh-CN" altLang="en-US" smtClean="0"/>
              <a:t>2023/3/2</a:t>
            </a:fld>
            <a:endParaRPr lang="zh-CN" altLang="en-US"/>
          </a:p>
        </p:txBody>
      </p:sp>
      <p:sp>
        <p:nvSpPr>
          <p:cNvPr id="5" name="灯片编号占位符 4"/>
          <p:cNvSpPr>
            <a:spLocks noGrp="1"/>
          </p:cNvSpPr>
          <p:nvPr>
            <p:ph type="sldNum" sz="quarter" idx="12"/>
          </p:nvPr>
        </p:nvSpPr>
        <p:spPr/>
        <p:txBody>
          <a:bodyPr/>
          <a:lstStyle/>
          <a:p>
            <a:fld id="{8B4B643F-92E7-49BD-A654-401F8DF2084B}"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1108075" y="3083560"/>
            <a:ext cx="6409690" cy="20034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2f9e3e2-48e2-46e8-ae96-74d7e3ad6f8c"/>
  <p:tag name="COMMONDATA" val="eyJoZGlkIjoiOWFjODA0ZTlkZDdiZmFlYjI2NzhjNzQ3ZmRkMjAzND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1593</Words>
  <Application>Microsoft Office PowerPoint</Application>
  <PresentationFormat>宽屏</PresentationFormat>
  <Paragraphs>181</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36</vt:i4>
      </vt:variant>
    </vt:vector>
  </HeadingPairs>
  <TitlesOfParts>
    <vt:vector size="44" baseType="lpstr">
      <vt:lpstr>等线</vt:lpstr>
      <vt:lpstr>等线 Light</vt:lpstr>
      <vt:lpstr>Arial</vt:lpstr>
      <vt:lpstr>Cambria Math</vt:lpstr>
      <vt:lpstr>Consolas</vt:lpstr>
      <vt:lpstr>Times New Roman</vt:lpstr>
      <vt:lpstr>Office 主题​​</vt:lpstr>
      <vt:lpstr>1_Office 主题​​</vt:lpstr>
      <vt:lpstr>分治</vt:lpstr>
      <vt:lpstr>求主元素</vt:lpstr>
      <vt:lpstr>求主元素：解答</vt:lpstr>
      <vt:lpstr>求主元素：解答</vt:lpstr>
      <vt:lpstr>两个数组的中位数</vt:lpstr>
      <vt:lpstr>两个数组的中位数：解答</vt:lpstr>
      <vt:lpstr>残缺棋盘</vt:lpstr>
      <vt:lpstr>残缺棋盘：解答</vt:lpstr>
      <vt:lpstr>二分搜索问题</vt:lpstr>
      <vt:lpstr>最大化平均值-二分</vt:lpstr>
      <vt:lpstr>最大化平均值-二分</vt:lpstr>
      <vt:lpstr>01分数规划</vt:lpstr>
      <vt:lpstr>树上的分治法</vt:lpstr>
      <vt:lpstr>点分治</vt:lpstr>
      <vt:lpstr>点分治</vt:lpstr>
      <vt:lpstr>点分治</vt:lpstr>
      <vt:lpstr>点分治</vt:lpstr>
      <vt:lpstr>点分治</vt:lpstr>
      <vt:lpstr>14年期中</vt:lpstr>
      <vt:lpstr>14年期中 解答</vt:lpstr>
      <vt:lpstr>19年期中 </vt:lpstr>
      <vt:lpstr>19年期中 解答 </vt:lpstr>
      <vt:lpstr>21年期中</vt:lpstr>
      <vt:lpstr>21年期中 解答 黄金分割法</vt:lpstr>
      <vt:lpstr>21年期中 解答 二分法</vt:lpstr>
      <vt:lpstr>22年期中 </vt:lpstr>
      <vt:lpstr>22年期中  解答</vt:lpstr>
      <vt:lpstr>18年期中</vt:lpstr>
      <vt:lpstr>18年期中 解答</vt:lpstr>
      <vt:lpstr>18年期中 解答</vt:lpstr>
      <vt:lpstr>18年期中 解答</vt:lpstr>
      <vt:lpstr>18年期中 解答</vt:lpstr>
      <vt:lpstr>18年期中 解答</vt:lpstr>
      <vt:lpstr>15年期中  课本题</vt:lpstr>
      <vt:lpstr>16年期中</vt:lpstr>
      <vt:lpstr>22年期中 课本题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算分小班课</dc:title>
  <dc:creator>程 羽</dc:creator>
  <cp:lastModifiedBy>程 羽</cp:lastModifiedBy>
  <cp:revision>78</cp:revision>
  <dcterms:created xsi:type="dcterms:W3CDTF">2023-02-19T08:34:00Z</dcterms:created>
  <dcterms:modified xsi:type="dcterms:W3CDTF">2023-03-02T16:01:52Z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D4EB707BF4FB40239CCCC4343468ACE1</vt:lpwstr>
  </property>
  <property fmtid="{D5CDD505-2E9C-101B-9397-08002B2CF9AE}" pid="3" name="KSOProductBuildVer">
    <vt:lpwstr>2052-11.1.0.13703</vt:lpwstr>
  </property>
</Properties>
</file>