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300" r:id="rId3"/>
    <p:sldId id="301" r:id="rId4"/>
    <p:sldId id="302" r:id="rId5"/>
    <p:sldId id="303" r:id="rId6"/>
    <p:sldId id="304" r:id="rId7"/>
    <p:sldId id="305" r:id="rId8"/>
    <p:sldId id="307" r:id="rId9"/>
    <p:sldId id="308" r:id="rId10"/>
    <p:sldId id="309" r:id="rId11"/>
    <p:sldId id="310" r:id="rId12"/>
    <p:sldId id="311" r:id="rId13"/>
    <p:sldId id="312" r:id="rId14"/>
    <p:sldId id="314" r:id="rId15"/>
    <p:sldId id="313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37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22188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8670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19942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29125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073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92908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86655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94700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83355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53396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524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83465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5897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数据 1"/>
          <p:cNvSpPr/>
          <p:nvPr/>
        </p:nvSpPr>
        <p:spPr>
          <a:xfrm>
            <a:off x="724805" y="0"/>
            <a:ext cx="6389410" cy="6877991"/>
          </a:xfrm>
          <a:prstGeom prst="roundRect">
            <a:avLst>
              <a:gd name="adj" fmla="val 0"/>
            </a:avLst>
          </a:prstGeom>
          <a:blipFill rotWithShape="1">
            <a:blip r:embed="rId2"/>
            <a:stretch>
              <a:fillRect l="-40217" r="-43155"/>
            </a:stretch>
          </a:blipFill>
          <a:ln w="12700" cap="flat" cmpd="sng">
            <a:solidFill>
              <a:schemeClr val="accent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849515" y="-38626"/>
            <a:ext cx="5342484" cy="693525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  <a:latin typeface="思源黑体 CN Light"/>
              <a:ea typeface="思源黑体 CN Ligh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-20217" y="-38627"/>
            <a:ext cx="997882" cy="695513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  <a:latin typeface="思源黑体 CN Light"/>
              <a:ea typeface="思源黑体 CN Ligh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57443"/>
          <a:stretch>
            <a:fillRect/>
          </a:stretch>
        </p:blipFill>
        <p:spPr>
          <a:xfrm>
            <a:off x="6888869" y="4832935"/>
            <a:ext cx="5342484" cy="25748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00988" y="1550108"/>
            <a:ext cx="59847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4000" dirty="0">
                <a:solidFill>
                  <a:schemeClr val="bg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网络流</a:t>
            </a:r>
            <a:endParaRPr lang="en-US" altLang="zh-CN" sz="4000" dirty="0">
              <a:solidFill>
                <a:schemeClr val="bg1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838313" y="4240505"/>
            <a:ext cx="997882" cy="0"/>
          </a:xfrm>
          <a:prstGeom prst="line">
            <a:avLst/>
          </a:prstGeom>
          <a:ln w="28575">
            <a:solidFill>
              <a:srgbClr val="9A0001"/>
            </a:solidFill>
            <a:prstDash val="solid"/>
            <a:miter/>
          </a:ln>
        </p:spPr>
      </p:cxnSp>
      <p:grpSp>
        <p:nvGrpSpPr>
          <p:cNvPr id="33" name="组合 32"/>
          <p:cNvGrpSpPr/>
          <p:nvPr/>
        </p:nvGrpSpPr>
        <p:grpSpPr>
          <a:xfrm>
            <a:off x="244790" y="1748533"/>
            <a:ext cx="507831" cy="3378157"/>
            <a:chOff x="381322" y="1266510"/>
            <a:chExt cx="507831" cy="3378157"/>
          </a:xfrm>
        </p:grpSpPr>
        <p:sp>
          <p:nvSpPr>
            <p:cNvPr id="34" name="文本框 33"/>
            <p:cNvSpPr txBox="1"/>
            <p:nvPr/>
          </p:nvSpPr>
          <p:spPr>
            <a:xfrm>
              <a:off x="381322" y="1266510"/>
              <a:ext cx="507831" cy="2900143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r>
                <a:rPr lang="en-US" altLang="en-US" sz="2100">
                  <a:solidFill>
                    <a:schemeClr val="bg1"/>
                  </a:solidFill>
                  <a:latin typeface="方正粗黑宋简体" panose="02000000000000000000" charset="-122"/>
                  <a:ea typeface="方正粗黑宋简体" panose="02000000000000000000" charset="-122"/>
                </a:rPr>
                <a:t>Peking</a:t>
              </a:r>
              <a:r>
                <a:rPr lang="zh-CN" altLang="zh-CN" sz="2100">
                  <a:solidFill>
                    <a:schemeClr val="bg1"/>
                  </a:solidFill>
                  <a:latin typeface="方正粗黑宋简体" panose="02000000000000000000" charset="-122"/>
                  <a:ea typeface="方正粗黑宋简体" panose="02000000000000000000" charset="-122"/>
                </a:rPr>
                <a:t> </a:t>
              </a:r>
              <a:r>
                <a:rPr lang="en-US" altLang="en-US" sz="2100">
                  <a:solidFill>
                    <a:schemeClr val="bg1"/>
                  </a:solidFill>
                  <a:latin typeface="方正粗黑宋简体" panose="02000000000000000000" charset="-122"/>
                  <a:ea typeface="方正粗黑宋简体" panose="02000000000000000000" charset="-122"/>
                </a:rPr>
                <a:t>University</a:t>
              </a:r>
              <a:endParaRPr lang="zh-CN" altLang="zh-CN" sz="2100">
                <a:solidFill>
                  <a:schemeClr val="bg1"/>
                </a:solidFill>
                <a:latin typeface="方正粗黑宋简体" panose="02000000000000000000" charset="-122"/>
                <a:ea typeface="方正粗黑宋简体" panose="02000000000000000000" charset="-122"/>
              </a:endParaRPr>
            </a:p>
          </p:txBody>
        </p:sp>
        <p:cxnSp>
          <p:nvCxnSpPr>
            <p:cNvPr id="36" name="直接连接符 33"/>
            <p:cNvCxnSpPr/>
            <p:nvPr/>
          </p:nvCxnSpPr>
          <p:spPr>
            <a:xfrm>
              <a:off x="591504" y="3847938"/>
              <a:ext cx="0" cy="796729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  <a:miter/>
            </a:ln>
          </p:spPr>
        </p:cxn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9991" y="458041"/>
            <a:ext cx="1758315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41870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n-US" altLang="zh-CN" sz="3600" dirty="0">
                <a:sym typeface="+mn-ea"/>
              </a:rPr>
              <a:t>4</a:t>
            </a:r>
            <a:endParaRPr lang="zh-CN" altLang="en-US" sz="3600" dirty="0"/>
          </a:p>
          <a:p>
            <a:pPr algn="l"/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18C5530-5E21-43D3-9AE8-6D36EFE0ACF3}"/>
              </a:ext>
            </a:extLst>
          </p:cNvPr>
          <p:cNvPicPr/>
          <p:nvPr/>
        </p:nvPicPr>
        <p:blipFill rotWithShape="1">
          <a:blip r:embed="rId4"/>
          <a:srcRect l="1843" t="4616"/>
          <a:stretch/>
        </p:blipFill>
        <p:spPr>
          <a:xfrm>
            <a:off x="1168904" y="1356609"/>
            <a:ext cx="6952465" cy="473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7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41870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n-US" altLang="zh-CN" sz="3600" dirty="0">
                <a:sym typeface="+mn-ea"/>
              </a:rPr>
              <a:t>5</a:t>
            </a:r>
            <a:endParaRPr lang="zh-CN" altLang="en-US" sz="3600" dirty="0"/>
          </a:p>
          <a:p>
            <a:pPr algn="l"/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A38AE7B-41C9-4B9A-8439-B41028D3A3BF}"/>
              </a:ext>
            </a:extLst>
          </p:cNvPr>
          <p:cNvSpPr txBox="1">
            <a:spLocks/>
          </p:cNvSpPr>
          <p:nvPr/>
        </p:nvSpPr>
        <p:spPr>
          <a:xfrm>
            <a:off x="838200" y="17398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名玩家，他们进行了</a:t>
            </a:r>
            <a:r>
              <a:rPr lang="en-US" altLang="zh-CN" dirty="0"/>
              <a:t>M</a:t>
            </a:r>
            <a:r>
              <a:rPr lang="zh-CN" altLang="en-US" dirty="0"/>
              <a:t>场比赛，每场比赛有且仅有一个胜者</a:t>
            </a:r>
            <a:endParaRPr lang="en-US" altLang="zh-CN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/>
              <a:t>M</a:t>
            </a:r>
            <a:r>
              <a:rPr lang="zh-CN" altLang="en-US" dirty="0"/>
              <a:t>场比赛中获胜次数最多的玩家为幸运者</a:t>
            </a:r>
            <a:endParaRPr lang="en-US" altLang="zh-CN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求幸运者赢的场数的最小可能值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0756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41870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n-US" altLang="zh-CN" sz="3600" dirty="0">
                <a:sym typeface="+mn-ea"/>
              </a:rPr>
              <a:t>5</a:t>
            </a:r>
            <a:endParaRPr lang="zh-CN" altLang="en-US" sz="3600" dirty="0"/>
          </a:p>
          <a:p>
            <a:pPr algn="l"/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0742A10-5867-46B4-87C5-2101B835DB2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42531" y="1792821"/>
            <a:ext cx="9329960" cy="25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55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41870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n-US" altLang="zh-CN" sz="3600" dirty="0">
                <a:sym typeface="+mn-ea"/>
              </a:rPr>
              <a:t>6</a:t>
            </a:r>
            <a:endParaRPr lang="zh-CN" altLang="en-US" sz="3600" dirty="0"/>
          </a:p>
          <a:p>
            <a:pPr algn="l"/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A38AE7B-41C9-4B9A-8439-B41028D3A3BF}"/>
              </a:ext>
            </a:extLst>
          </p:cNvPr>
          <p:cNvSpPr txBox="1">
            <a:spLocks/>
          </p:cNvSpPr>
          <p:nvPr/>
        </p:nvSpPr>
        <p:spPr>
          <a:xfrm>
            <a:off x="838200" y="17398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一次舞会有</a:t>
            </a:r>
            <a:r>
              <a:rPr lang="en-US" altLang="zh-CN" dirty="0"/>
              <a:t>n</a:t>
            </a:r>
            <a:r>
              <a:rPr lang="zh-CN" altLang="en-US" dirty="0"/>
              <a:t>个男孩和</a:t>
            </a:r>
            <a:r>
              <a:rPr lang="en-US" altLang="zh-CN" dirty="0"/>
              <a:t>n</a:t>
            </a:r>
            <a:r>
              <a:rPr lang="zh-CN" altLang="en-US" dirty="0"/>
              <a:t>个女孩，每首曲子开始时男孩和女孩配成</a:t>
            </a:r>
            <a:r>
              <a:rPr lang="en-US" altLang="zh-CN" dirty="0"/>
              <a:t>n</a:t>
            </a:r>
            <a:r>
              <a:rPr lang="zh-CN" altLang="en-US" dirty="0"/>
              <a:t>对跳舞，每一对男孩和女孩不会跳两次舞</a:t>
            </a:r>
            <a:endParaRPr lang="en-US" altLang="zh-CN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有一些男孩和女孩相互喜欢，其他的相互不喜欢，每个男孩或女孩最多和不喜欢的男孩或女孩跳</a:t>
            </a:r>
            <a:r>
              <a:rPr lang="en-US" altLang="zh-CN" dirty="0"/>
              <a:t>K</a:t>
            </a:r>
            <a:r>
              <a:rPr lang="zh-CN" altLang="en-US" dirty="0"/>
              <a:t>次舞</a:t>
            </a:r>
            <a:endParaRPr lang="en-US" altLang="zh-CN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最多能跳几支舞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876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41870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n-US" altLang="zh-CN" sz="3600" dirty="0">
                <a:sym typeface="+mn-ea"/>
              </a:rPr>
              <a:t>6</a:t>
            </a:r>
            <a:endParaRPr lang="zh-CN" altLang="en-US" sz="3600" dirty="0"/>
          </a:p>
          <a:p>
            <a:pPr algn="l"/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D17FF8D-B5A9-41B6-B467-EB710E68DD0C}"/>
              </a:ext>
            </a:extLst>
          </p:cNvPr>
          <p:cNvPicPr/>
          <p:nvPr/>
        </p:nvPicPr>
        <p:blipFill rotWithShape="1">
          <a:blip r:embed="rId4"/>
          <a:srcRect b="53494"/>
          <a:stretch/>
        </p:blipFill>
        <p:spPr>
          <a:xfrm>
            <a:off x="959552" y="1472673"/>
            <a:ext cx="8203225" cy="418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00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41870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n-US" altLang="zh-CN" sz="3600" dirty="0">
                <a:sym typeface="+mn-ea"/>
              </a:rPr>
              <a:t>6</a:t>
            </a:r>
            <a:endParaRPr lang="zh-CN" altLang="en-US" sz="3600" dirty="0"/>
          </a:p>
          <a:p>
            <a:pPr algn="l"/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D17FF8D-B5A9-41B6-B467-EB710E68DD0C}"/>
              </a:ext>
            </a:extLst>
          </p:cNvPr>
          <p:cNvPicPr/>
          <p:nvPr/>
        </p:nvPicPr>
        <p:blipFill rotWithShape="1">
          <a:blip r:embed="rId4"/>
          <a:srcRect t="47064"/>
          <a:stretch/>
        </p:blipFill>
        <p:spPr>
          <a:xfrm>
            <a:off x="959552" y="1356609"/>
            <a:ext cx="8203225" cy="476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8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41870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n-US" altLang="zh-CN" sz="3600" dirty="0">
                <a:sym typeface="+mn-ea"/>
              </a:rPr>
              <a:t>1</a:t>
            </a:r>
            <a:endParaRPr lang="zh-CN" altLang="en-US" sz="3600" dirty="0"/>
          </a:p>
          <a:p>
            <a:pPr algn="l"/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A38AE7B-41C9-4B9A-8439-B41028D3A3BF}"/>
              </a:ext>
            </a:extLst>
          </p:cNvPr>
          <p:cNvSpPr txBox="1">
            <a:spLocks/>
          </p:cNvSpPr>
          <p:nvPr/>
        </p:nvSpPr>
        <p:spPr>
          <a:xfrm>
            <a:off x="838200" y="17398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一个餐厅在</a:t>
            </a:r>
            <a:r>
              <a:rPr lang="en-US" altLang="zh-CN" dirty="0"/>
              <a:t>N</a:t>
            </a:r>
            <a:r>
              <a:rPr lang="zh-CN" altLang="en-US" dirty="0"/>
              <a:t>天中，每天需要</a:t>
            </a:r>
            <a:r>
              <a:rPr lang="en-US" altLang="zh-CN" dirty="0"/>
              <a:t>r(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条餐巾</a:t>
            </a:r>
            <a:endParaRPr lang="en-US" altLang="zh-CN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每天可以购买新的餐巾，价格为</a:t>
            </a:r>
            <a:r>
              <a:rPr lang="en-US" altLang="zh-CN" dirty="0"/>
              <a:t>p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每天可以把餐巾送去快洗，在</a:t>
            </a:r>
            <a:r>
              <a:rPr lang="en-US" altLang="zh-CN" dirty="0"/>
              <a:t>m</a:t>
            </a:r>
            <a:r>
              <a:rPr lang="zh-CN" altLang="en-US" dirty="0"/>
              <a:t>天后的早上洗完，价格</a:t>
            </a:r>
            <a:r>
              <a:rPr lang="en-US" altLang="zh-CN" dirty="0"/>
              <a:t>f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每天可以把餐巾送去慢洗，在</a:t>
            </a:r>
            <a:r>
              <a:rPr lang="en-US" altLang="zh-CN" dirty="0"/>
              <a:t>n</a:t>
            </a:r>
            <a:r>
              <a:rPr lang="zh-CN" altLang="en-US" dirty="0"/>
              <a:t>天后的早上洗完，价格</a:t>
            </a:r>
            <a:r>
              <a:rPr lang="en-US" altLang="zh-CN" dirty="0"/>
              <a:t>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每天可以把脏餐巾留下，留到之后的某一天送去洗</a:t>
            </a:r>
            <a:endParaRPr lang="en-US" altLang="zh-CN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求最小花费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41870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n-US" altLang="zh-CN" sz="3600" dirty="0"/>
              <a:t>1</a:t>
            </a:r>
            <a:endParaRPr lang="zh-CN" altLang="en-US" sz="3600" dirty="0"/>
          </a:p>
          <a:p>
            <a:pPr algn="l"/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0066075-D77B-4A78-9036-CF1D2EE5343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59552" y="1356609"/>
            <a:ext cx="8369117" cy="473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9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41870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n-US" altLang="zh-CN" sz="3600" dirty="0">
                <a:sym typeface="+mn-ea"/>
              </a:rPr>
              <a:t>2</a:t>
            </a:r>
            <a:endParaRPr lang="zh-CN" altLang="en-US" sz="3600" dirty="0"/>
          </a:p>
          <a:p>
            <a:pPr algn="l"/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A38AE7B-41C9-4B9A-8439-B41028D3A3BF}"/>
              </a:ext>
            </a:extLst>
          </p:cNvPr>
          <p:cNvSpPr txBox="1">
            <a:spLocks/>
          </p:cNvSpPr>
          <p:nvPr/>
        </p:nvSpPr>
        <p:spPr>
          <a:xfrm>
            <a:off x="838200" y="17398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洞穴是一个</a:t>
            </a:r>
            <a:r>
              <a:rPr lang="en-US" altLang="zh-CN" dirty="0"/>
              <a:t>N*N</a:t>
            </a:r>
            <a:r>
              <a:rPr lang="zh-CN" altLang="en-US" dirty="0"/>
              <a:t>的方格</a:t>
            </a:r>
            <a:endParaRPr lang="en-US" altLang="zh-CN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对于方格</a:t>
            </a:r>
            <a:r>
              <a:rPr lang="en-US" altLang="zh-CN" dirty="0"/>
              <a:t>(X,Y)</a:t>
            </a:r>
            <a:r>
              <a:rPr lang="zh-CN" altLang="en-US" dirty="0"/>
              <a:t>，如果</a:t>
            </a:r>
            <a:r>
              <a:rPr lang="en-US" altLang="zh-CN" dirty="0"/>
              <a:t>X+Y</a:t>
            </a:r>
            <a:r>
              <a:rPr lang="zh-CN" altLang="en-US" dirty="0"/>
              <a:t>为奇数，有一个不稳定度</a:t>
            </a:r>
            <a:r>
              <a:rPr lang="en-US" altLang="zh-CN" dirty="0"/>
              <a:t>V(X,Y)</a:t>
            </a:r>
            <a:r>
              <a:rPr lang="zh-CN" altLang="en-US" dirty="0"/>
              <a:t>，如果</a:t>
            </a:r>
            <a:r>
              <a:rPr lang="en-US" altLang="zh-CN" dirty="0"/>
              <a:t>X+Y</a:t>
            </a:r>
            <a:r>
              <a:rPr lang="zh-CN" altLang="en-US" dirty="0"/>
              <a:t>为偶数，不稳定度为</a:t>
            </a:r>
            <a:r>
              <a:rPr lang="en-US" altLang="zh-CN" dirty="0"/>
              <a:t>0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手中有</a:t>
            </a:r>
            <a:r>
              <a:rPr lang="en-US" altLang="zh-CN" dirty="0"/>
              <a:t>M</a:t>
            </a:r>
            <a:r>
              <a:rPr lang="zh-CN" altLang="en-US" dirty="0"/>
              <a:t>个</a:t>
            </a:r>
            <a:r>
              <a:rPr lang="en-US" altLang="zh-CN" dirty="0"/>
              <a:t>L</a:t>
            </a:r>
            <a:r>
              <a:rPr lang="zh-CN" altLang="en-US" dirty="0"/>
              <a:t>型柱子，不能重叠，可以旋转，摆放后拐角的不稳定度降为</a:t>
            </a:r>
            <a:r>
              <a:rPr lang="en-US" altLang="zh-CN" dirty="0"/>
              <a:t>0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有些格子的顶已经塌了，不能放柱子</a:t>
            </a:r>
            <a:endParaRPr lang="en-US" altLang="zh-CN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求放置柱子后的最小不稳定度</a:t>
            </a:r>
          </a:p>
        </p:txBody>
      </p:sp>
    </p:spTree>
    <p:extLst>
      <p:ext uri="{BB962C8B-B14F-4D97-AF65-F5344CB8AC3E}">
        <p14:creationId xmlns:p14="http://schemas.microsoft.com/office/powerpoint/2010/main" val="204028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41870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n-US" altLang="zh-CN" sz="3600" dirty="0">
                <a:sym typeface="+mn-ea"/>
              </a:rPr>
              <a:t>2</a:t>
            </a:r>
            <a:endParaRPr lang="zh-CN" altLang="en-US" sz="3600" dirty="0"/>
          </a:p>
          <a:p>
            <a:pPr algn="l"/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183B5C9-8056-456B-9F17-C5885C998D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2F3F1"/>
              </a:clrFrom>
              <a:clrTo>
                <a:srgbClr val="F2F3F1">
                  <a:alpha val="0"/>
                </a:srgbClr>
              </a:clrTo>
            </a:clrChange>
          </a:blip>
          <a:srcRect b="56342"/>
          <a:stretch/>
        </p:blipFill>
        <p:spPr>
          <a:xfrm>
            <a:off x="1191966" y="1874312"/>
            <a:ext cx="9808067" cy="310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0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41870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n-US" altLang="zh-CN" sz="3600" dirty="0">
                <a:sym typeface="+mn-ea"/>
              </a:rPr>
              <a:t>2</a:t>
            </a:r>
            <a:endParaRPr lang="zh-CN" altLang="en-US" sz="3600" dirty="0"/>
          </a:p>
          <a:p>
            <a:pPr algn="l"/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183B5C9-8056-456B-9F17-C5885C998D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2F3F1"/>
              </a:clrFrom>
              <a:clrTo>
                <a:srgbClr val="F2F3F1">
                  <a:alpha val="0"/>
                </a:srgbClr>
              </a:clrTo>
            </a:clrChange>
          </a:blip>
          <a:srcRect t="42230"/>
          <a:stretch/>
        </p:blipFill>
        <p:spPr>
          <a:xfrm>
            <a:off x="1169392" y="1748413"/>
            <a:ext cx="9853216" cy="413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76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41870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n-US" altLang="zh-CN" sz="3600" dirty="0">
                <a:sym typeface="+mn-ea"/>
              </a:rPr>
              <a:t>3</a:t>
            </a:r>
            <a:endParaRPr lang="zh-CN" altLang="en-US" sz="3600" dirty="0"/>
          </a:p>
          <a:p>
            <a:pPr algn="l"/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A38AE7B-41C9-4B9A-8439-B41028D3A3BF}"/>
              </a:ext>
            </a:extLst>
          </p:cNvPr>
          <p:cNvSpPr txBox="1">
            <a:spLocks/>
          </p:cNvSpPr>
          <p:nvPr/>
        </p:nvSpPr>
        <p:spPr>
          <a:xfrm>
            <a:off x="838200" y="17398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/>
              <a:t>M</a:t>
            </a:r>
            <a:r>
              <a:rPr lang="zh-CN" altLang="en-US" dirty="0"/>
              <a:t>*</a:t>
            </a:r>
            <a:r>
              <a:rPr lang="en-US" altLang="zh-CN" dirty="0"/>
              <a:t>N</a:t>
            </a:r>
            <a:r>
              <a:rPr lang="zh-CN" altLang="en-US" dirty="0"/>
              <a:t>的方格中有若干只狼和若干只羊，狼和羊位置不变</a:t>
            </a:r>
            <a:endParaRPr lang="en-US" altLang="zh-CN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现在需要修建篱笆把狼和羊分开</a:t>
            </a:r>
            <a:endParaRPr lang="en-US" altLang="zh-CN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篱笆必须是一个方格的一条完整的边</a:t>
            </a:r>
            <a:endParaRPr lang="en-US" altLang="zh-CN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求篱笆的最短长度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3756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41870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n-US" altLang="zh-CN" sz="3600" dirty="0">
                <a:sym typeface="+mn-ea"/>
              </a:rPr>
              <a:t>3</a:t>
            </a:r>
            <a:endParaRPr lang="zh-CN" altLang="en-US" sz="3600" dirty="0"/>
          </a:p>
          <a:p>
            <a:pPr algn="l"/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A38AE7B-41C9-4B9A-8439-B41028D3A3BF}"/>
              </a:ext>
            </a:extLst>
          </p:cNvPr>
          <p:cNvSpPr txBox="1">
            <a:spLocks/>
          </p:cNvSpPr>
          <p:nvPr/>
        </p:nvSpPr>
        <p:spPr>
          <a:xfrm>
            <a:off x="838200" y="17398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我们知道此题的目的是将狼和羊分割开，很容易想到狼在</a:t>
            </a:r>
            <a:r>
              <a:rPr lang="en-US" altLang="zh-CN" dirty="0"/>
              <a:t>S</a:t>
            </a:r>
            <a:r>
              <a:rPr lang="zh-CN" altLang="en-US" dirty="0"/>
              <a:t>，羊在</a:t>
            </a:r>
            <a:r>
              <a:rPr lang="en-US" altLang="zh-CN" dirty="0"/>
              <a:t>T</a:t>
            </a:r>
            <a:r>
              <a:rPr lang="zh-CN" altLang="en-US" dirty="0"/>
              <a:t>中，求图的最小割</a:t>
            </a:r>
            <a:endParaRPr lang="en-US" altLang="zh-CN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首先，我们可以在狼，羊，空地这三者中四连通的连边，流量为</a:t>
            </a:r>
            <a:r>
              <a:rPr lang="en-US" altLang="zh-CN" dirty="0"/>
              <a:t>1</a:t>
            </a:r>
            <a:r>
              <a:rPr lang="zh-CN" altLang="en-US" dirty="0"/>
              <a:t>，此时可以表示无篱笆，割一条边就代表建起了长度为</a:t>
            </a:r>
            <a:r>
              <a:rPr lang="en-US" altLang="zh-CN" dirty="0"/>
              <a:t>1</a:t>
            </a:r>
            <a:r>
              <a:rPr lang="zh-CN" altLang="en-US" dirty="0"/>
              <a:t>的篱笆</a:t>
            </a:r>
            <a:endParaRPr lang="en-US" altLang="zh-CN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然后考虑狼如何向</a:t>
            </a:r>
            <a:r>
              <a:rPr lang="en-US" altLang="zh-CN" dirty="0"/>
              <a:t>S</a:t>
            </a:r>
            <a:r>
              <a:rPr lang="zh-CN" altLang="en-US" dirty="0"/>
              <a:t>连边呢？因为狼和</a:t>
            </a:r>
            <a:r>
              <a:rPr lang="en-US" altLang="zh-CN" dirty="0"/>
              <a:t>S</a:t>
            </a:r>
            <a:r>
              <a:rPr lang="zh-CN" altLang="en-US" dirty="0"/>
              <a:t>之间的边我们是不能割掉的。所以把流量赋值为</a:t>
            </a:r>
            <a:r>
              <a:rPr lang="en-US" altLang="zh-CN" dirty="0"/>
              <a:t>inf</a:t>
            </a:r>
            <a:r>
              <a:rPr lang="zh-CN" altLang="en-US" dirty="0"/>
              <a:t>即可。羊和</a:t>
            </a:r>
            <a:r>
              <a:rPr lang="en-US" altLang="zh-CN" dirty="0"/>
              <a:t>T</a:t>
            </a:r>
            <a:r>
              <a:rPr lang="zh-CN" altLang="en-US" dirty="0"/>
              <a:t>同理</a:t>
            </a:r>
            <a:endParaRPr lang="en-US" altLang="zh-CN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跑最大流，即为最小割。</a:t>
            </a:r>
          </a:p>
        </p:txBody>
      </p:sp>
    </p:spTree>
    <p:extLst>
      <p:ext uri="{BB962C8B-B14F-4D97-AF65-F5344CB8AC3E}">
        <p14:creationId xmlns:p14="http://schemas.microsoft.com/office/powerpoint/2010/main" val="2866984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959552" y="340946"/>
            <a:ext cx="41870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n-US" altLang="zh-CN" sz="3600" dirty="0">
                <a:sym typeface="+mn-ea"/>
              </a:rPr>
              <a:t>4</a:t>
            </a:r>
            <a:endParaRPr lang="zh-CN" altLang="en-US" sz="3600" dirty="0"/>
          </a:p>
          <a:p>
            <a:pPr algn="l"/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A38AE7B-41C9-4B9A-8439-B41028D3A3BF}"/>
              </a:ext>
            </a:extLst>
          </p:cNvPr>
          <p:cNvSpPr txBox="1">
            <a:spLocks/>
          </p:cNvSpPr>
          <p:nvPr/>
        </p:nvSpPr>
        <p:spPr>
          <a:xfrm>
            <a:off x="838200" y="17398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小</a:t>
            </a:r>
            <a:r>
              <a:rPr lang="en-US" altLang="zh-CN" dirty="0"/>
              <a:t>M</a:t>
            </a:r>
            <a:r>
              <a:rPr lang="zh-CN" altLang="en-US" dirty="0"/>
              <a:t>有两块耕地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种作物</a:t>
            </a:r>
            <a:r>
              <a:rPr lang="en-US" altLang="zh-CN" dirty="0"/>
              <a:t>1~n</a:t>
            </a:r>
            <a:r>
              <a:rPr lang="zh-CN" altLang="en-US" dirty="0"/>
              <a:t>，每种可以种一棵</a:t>
            </a:r>
            <a:endParaRPr lang="en-US" altLang="zh-CN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作物</a:t>
            </a:r>
            <a:r>
              <a:rPr lang="en-US" altLang="zh-CN" dirty="0" err="1"/>
              <a:t>i</a:t>
            </a:r>
            <a:r>
              <a:rPr lang="zh-CN" altLang="en-US" dirty="0"/>
              <a:t>种在</a:t>
            </a:r>
            <a:r>
              <a:rPr lang="en-US" altLang="zh-CN" dirty="0"/>
              <a:t>A</a:t>
            </a:r>
            <a:r>
              <a:rPr lang="zh-CN" altLang="en-US" dirty="0"/>
              <a:t>有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的收益，种在</a:t>
            </a:r>
            <a:r>
              <a:rPr lang="en-US" altLang="zh-CN" dirty="0"/>
              <a:t>B</a:t>
            </a:r>
            <a:r>
              <a:rPr lang="zh-CN" altLang="en-US" dirty="0"/>
              <a:t>有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的收益</a:t>
            </a:r>
            <a:endParaRPr lang="en-US" altLang="zh-CN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对于</a:t>
            </a:r>
            <a:r>
              <a:rPr lang="en-US" altLang="zh-CN" dirty="0"/>
              <a:t>{1,2,…,n}</a:t>
            </a:r>
            <a:r>
              <a:rPr lang="zh-CN" altLang="en-US" dirty="0"/>
              <a:t>的某个子集</a:t>
            </a:r>
            <a:r>
              <a:rPr lang="en-US" altLang="zh-CN" dirty="0"/>
              <a:t>S(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，如果把</a:t>
            </a:r>
            <a:r>
              <a:rPr lang="en-US" altLang="zh-CN" dirty="0"/>
              <a:t>S(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中的作物全都种在</a:t>
            </a:r>
            <a:r>
              <a:rPr lang="en-US" altLang="zh-CN" dirty="0"/>
              <a:t>A</a:t>
            </a:r>
            <a:r>
              <a:rPr lang="zh-CN" altLang="en-US" dirty="0"/>
              <a:t>，有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的收益，如果全都种在</a:t>
            </a:r>
            <a:r>
              <a:rPr lang="en-US" altLang="zh-CN" dirty="0"/>
              <a:t>B</a:t>
            </a:r>
            <a:r>
              <a:rPr lang="zh-CN" altLang="en-US" dirty="0"/>
              <a:t>，有</a:t>
            </a:r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的收益</a:t>
            </a:r>
            <a:endParaRPr lang="en-US" altLang="zh-CN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求收益的最大值</a:t>
            </a:r>
          </a:p>
        </p:txBody>
      </p:sp>
    </p:spTree>
    <p:extLst>
      <p:ext uri="{BB962C8B-B14F-4D97-AF65-F5344CB8AC3E}">
        <p14:creationId xmlns:p14="http://schemas.microsoft.com/office/powerpoint/2010/main" val="8257537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diZTI3YTVmN2Q3ZTdlZTdjYzU3NTE5M2M2ZWIxZTgifQ=="/>
  <p:tag name="KSO_WPP_MARK_KEY" val="afd1da8b-6e08-493e-a081-d6d69246a28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568</Words>
  <Application>Microsoft Office PowerPoint</Application>
  <PresentationFormat>宽屏</PresentationFormat>
  <Paragraphs>45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方正粗黑宋简体</vt:lpstr>
      <vt:lpstr>思源黑体 CN Light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Sizhe Li</dc:creator>
  <cp:lastModifiedBy>KomikadoYuzuriha</cp:lastModifiedBy>
  <cp:revision>62</cp:revision>
  <dcterms:created xsi:type="dcterms:W3CDTF">2023-03-14T14:40:00Z</dcterms:created>
  <dcterms:modified xsi:type="dcterms:W3CDTF">2023-04-20T13:53:33Z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423EAC7198404828B5ECD7806830545D</vt:lpwstr>
  </property>
  <property fmtid="{D5CDD505-2E9C-101B-9397-08002B2CF9AE}" pid="3" name="KSOProductBuildVer">
    <vt:lpwstr>2052-11.1.0.12980</vt:lpwstr>
  </property>
</Properties>
</file>