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60" r:id="rId3"/>
    <p:sldId id="257" r:id="rId4"/>
    <p:sldId id="269" r:id="rId5"/>
    <p:sldId id="264" r:id="rId6"/>
    <p:sldId id="266" r:id="rId7"/>
    <p:sldId id="265" r:id="rId8"/>
    <p:sldId id="267" r:id="rId9"/>
    <p:sldId id="268" r:id="rId10"/>
    <p:sldId id="261" r:id="rId11"/>
    <p:sldId id="262" r:id="rId12"/>
    <p:sldId id="259" r:id="rId13"/>
    <p:sldId id="263" r:id="rId14"/>
    <p:sldId id="271" r:id="rId15"/>
    <p:sldId id="272" r:id="rId16"/>
    <p:sldId id="274" r:id="rId17"/>
    <p:sldId id="275" r:id="rId18"/>
    <p:sldId id="273" r:id="rId19"/>
    <p:sldId id="276" r:id="rId20"/>
    <p:sldId id="278" r:id="rId21"/>
    <p:sldId id="279" r:id="rId22"/>
    <p:sldId id="285" r:id="rId23"/>
    <p:sldId id="284" r:id="rId24"/>
    <p:sldId id="282" r:id="rId25"/>
    <p:sldId id="283" r:id="rId26"/>
    <p:sldId id="286" r:id="rId27"/>
    <p:sldId id="287" r:id="rId28"/>
    <p:sldId id="289" r:id="rId29"/>
    <p:sldId id="288" r:id="rId30"/>
    <p:sldId id="290" r:id="rId31"/>
    <p:sldId id="291" r:id="rId32"/>
    <p:sldId id="296" r:id="rId33"/>
    <p:sldId id="294" r:id="rId34"/>
    <p:sldId id="297" r:id="rId35"/>
    <p:sldId id="298" r:id="rId36"/>
    <p:sldId id="300" r:id="rId37"/>
    <p:sldId id="301" r:id="rId38"/>
    <p:sldId id="299" r:id="rId39"/>
    <p:sldId id="302" r:id="rId40"/>
    <p:sldId id="303" r:id="rId41"/>
    <p:sldId id="304" r:id="rId42"/>
    <p:sldId id="306" r:id="rId43"/>
    <p:sldId id="305" r:id="rId44"/>
    <p:sldId id="309" r:id="rId45"/>
    <p:sldId id="311" r:id="rId46"/>
    <p:sldId id="310" r:id="rId47"/>
    <p:sldId id="313" r:id="rId48"/>
    <p:sldId id="316" r:id="rId49"/>
    <p:sldId id="315" r:id="rId50"/>
    <p:sldId id="318" r:id="rId51"/>
    <p:sldId id="319" r:id="rId52"/>
    <p:sldId id="321" r:id="rId53"/>
    <p:sldId id="320" r:id="rId54"/>
    <p:sldId id="334" r:id="rId55"/>
    <p:sldId id="333" r:id="rId56"/>
    <p:sldId id="323" r:id="rId57"/>
    <p:sldId id="335" r:id="rId58"/>
    <p:sldId id="336" r:id="rId59"/>
  </p:sldIdLst>
  <p:sldSz cx="9144000" cy="5143500" type="screen16x9"/>
  <p:notesSz cx="6858000" cy="9144000"/>
  <p:embeddedFontLst>
    <p:embeddedFont>
      <p:font typeface="BIZ UDPMincho Medium" panose="02020500000000000000" pitchFamily="18" charset="-128"/>
      <p:regular r:id="rId61"/>
    </p:embeddedFont>
    <p:embeddedFont>
      <p:font typeface="Microsoft JhengHei UI Light" panose="020B0304030504040204" pitchFamily="34" charset="-120"/>
      <p:regular r:id="rId62"/>
    </p:embeddedFont>
    <p:embeddedFont>
      <p:font typeface="Cambria Math" panose="02040503050406030204" pitchFamily="18" charset="0"/>
      <p:regular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InputMono" panose="02000509020000090004" pitchFamily="49" charset="0"/>
      <p:regular r:id="rId68"/>
      <p:bold r:id="rId69"/>
      <p:italic r:id="rId70"/>
      <p:boldItalic r:id="rId71"/>
    </p:embeddedFont>
    <p:embeddedFont>
      <p:font typeface="InputMono Thin" panose="02000409020000090004" pitchFamily="49" charset="0"/>
      <p:regular r:id="rId72"/>
      <p:italic r:id="rId73"/>
    </p:embeddedFont>
    <p:embeddedFont>
      <p:font typeface="Lato Light" panose="020B0604020202020204" charset="0"/>
      <p:regular r:id="rId74"/>
      <p:bold r:id="rId75"/>
      <p:italic r:id="rId76"/>
      <p:boldItalic r:id="rId77"/>
    </p:embeddedFont>
    <p:embeddedFont>
      <p:font typeface="Muli Regular" panose="020B0604020202020204" charset="0"/>
      <p:bold r:id="rId78"/>
      <p:boldItalic r:id="rId79"/>
    </p:embeddedFont>
    <p:embeddedFont>
      <p:font typeface="Segoe UI Semibold" panose="020B0702040204020203" pitchFamily="34" charset="0"/>
      <p:bold r:id="rId80"/>
      <p:boldItalic r:id="rId81"/>
    </p:embeddedFont>
    <p:embeddedFont>
      <p:font typeface="Tisa Offc Serif Pro" panose="02010504030101020102" pitchFamily="2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70"/>
    <a:srgbClr val="282C2C"/>
    <a:srgbClr val="422600"/>
    <a:srgbClr val="7A4600"/>
    <a:srgbClr val="019161"/>
    <a:srgbClr val="01B77A"/>
    <a:srgbClr val="52430E"/>
    <a:srgbClr val="A7891D"/>
    <a:srgbClr val="01734D"/>
    <a:srgbClr val="00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>
        <p:scale>
          <a:sx n="125" d="100"/>
          <a:sy n="125" d="100"/>
        </p:scale>
        <p:origin x="486" y="50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84" Type="http://schemas.openxmlformats.org/officeDocument/2006/relationships/font" Target="fonts/font24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4.fntdata"/><Relationship Id="rId79" Type="http://schemas.openxmlformats.org/officeDocument/2006/relationships/font" Target="fonts/font19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font" Target="fonts/font20.fntdata"/><Relationship Id="rId85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83" Type="http://schemas.openxmlformats.org/officeDocument/2006/relationships/font" Target="fonts/font23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font" Target="fonts/font18.fntdata"/><Relationship Id="rId81" Type="http://schemas.openxmlformats.org/officeDocument/2006/relationships/font" Target="fonts/font21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6.fntdata"/><Relationship Id="rId87" Type="http://schemas.openxmlformats.org/officeDocument/2006/relationships/viewProps" Target="viewProps.xml"/><Relationship Id="rId61" Type="http://schemas.openxmlformats.org/officeDocument/2006/relationships/font" Target="fonts/font1.fntdata"/><Relationship Id="rId82" Type="http://schemas.openxmlformats.org/officeDocument/2006/relationships/font" Target="fonts/font22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760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574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84f256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84f256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90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69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396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10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60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372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71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41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5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221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766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283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790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239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783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414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133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85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058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68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940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310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777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128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26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593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046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01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203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2918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227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839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664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6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733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1202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091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5736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64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”&gt;10_Julie_ALB_20493&lt;/p&gt;&lt;p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”&gt;13_Carey_BER_20493&lt;/p&gt;&lt;p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”&gt;441059&lt;/p&gt;&lt;p&gt;294+Jusin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”&gt;1_Jami_ALB_20493&lt;/p&gt;&lt;p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”&gt;940566&lt;/p&gt;&lt;p&gt;294+Jusin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”&gt;6_Zand_ALB_20493&lt;/p&gt;&lt;p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”&gt;NONE&lt;/p&gt;&lt;p&gt;294+Jusin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”&gt;9_Louis_BEL_20493&lt;/p&gt;&lt;p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”&gt;959600&lt;/p&gt;&lt;p&gt;678+Bailey D&lt;/p&gt;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”&gt;94_G+Rett_ALB_20493&lt;/p&gt;&lt;p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”&gt;0&lt;/p&gt;&lt;p&gt;294+Jusin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6876712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07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1098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461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110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3297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635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0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254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06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74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43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93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84f25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84f25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skill deprecation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Emphasize on understand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1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82C2C"/>
            </a:gs>
            <a:gs pos="100000">
              <a:srgbClr val="282C2C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Python</a:t>
            </a:r>
            <a:endParaRPr dirty="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28375" y="2700826"/>
            <a:ext cx="30441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for data science</a:t>
            </a:r>
            <a:endParaRPr sz="2000" dirty="0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369250" y="1957050"/>
            <a:ext cx="30441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Introducing</a:t>
            </a:r>
            <a:endParaRPr sz="2000" dirty="0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 build="p"/>
      <p:bldP spid="55" grpId="1" build="p"/>
      <p:bldP spid="56" grpId="0" build="p"/>
      <p:bldP spid="56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E80415A-4CF5-40DC-87D2-76A01B7DCDCC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15FF6-BAA8-414D-BE85-6A7A2DBC7F8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Go-to Solution for Generic Problems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362200"/>
            <a:ext cx="9144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InputMono Thin" panose="02000409020000090004" pitchFamily="49" charset="0"/>
                <a:ea typeface="Lato Light"/>
                <a:cs typeface="Lato Light"/>
                <a:sym typeface="Lato Light"/>
              </a:rPr>
              <a:t>Excel</a:t>
            </a:r>
            <a:endParaRPr sz="1800" dirty="0">
              <a:solidFill>
                <a:schemeClr val="lt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AE143-E278-4B46-91AE-A28283E8D857}"/>
              </a:ext>
            </a:extLst>
          </p:cNvPr>
          <p:cNvSpPr txBox="1"/>
          <p:nvPr/>
        </p:nvSpPr>
        <p:spPr>
          <a:xfrm>
            <a:off x="0" y="2443688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Quick to learn and 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7A925-8104-48C5-88A7-90847113B6C0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Almost everyone knows how to use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F185-6A02-4954-BC8A-8A85E77AA34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rgbClr val="0191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Versatile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8ADB0-E82B-4029-B39A-5BAF6D480114}"/>
              </a:ext>
            </a:extLst>
          </p:cNvPr>
          <p:cNvSpPr txBox="1"/>
          <p:nvPr/>
        </p:nvSpPr>
        <p:spPr>
          <a:xfrm>
            <a:off x="0" y="2443688"/>
            <a:ext cx="9144000" cy="307777"/>
          </a:xfrm>
          <a:prstGeom prst="rect">
            <a:avLst/>
          </a:prstGeom>
          <a:solidFill>
            <a:srgbClr val="0191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Simple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961B8-43CC-4271-B7AD-6A50D1653423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rgbClr val="0191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5">
                    <a:lumMod val="20000"/>
                    <a:lumOff val="80000"/>
                  </a:schemeClr>
                </a:solidFill>
                <a:latin typeface="InputMono Thin" panose="02000409020000090004" pitchFamily="49" charset="0"/>
              </a:rPr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360290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9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1" grpId="0"/>
      <p:bldP spid="61" grpId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E80415A-4CF5-40DC-87D2-76A01B7DCDCC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15FF6-BAA8-414D-BE85-6A7A2DBC7F8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Open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AE143-E278-4B46-91AE-A28283E8D857}"/>
              </a:ext>
            </a:extLst>
          </p:cNvPr>
          <p:cNvSpPr txBox="1"/>
          <p:nvPr/>
        </p:nvSpPr>
        <p:spPr>
          <a:xfrm>
            <a:off x="0" y="2443688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One of the easiest Languages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7A925-8104-48C5-88A7-90847113B6C0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Programming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F185-6A02-4954-BC8A-8A85E77AA34C}"/>
              </a:ext>
            </a:extLst>
          </p:cNvPr>
          <p:cNvSpPr txBox="1"/>
          <p:nvPr/>
        </p:nvSpPr>
        <p:spPr>
          <a:xfrm>
            <a:off x="0" y="2054423"/>
            <a:ext cx="91440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Community Backing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0" y="2413853"/>
            <a:ext cx="9144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bg1"/>
                </a:solidFill>
                <a:latin typeface="InputMono Thin" panose="02000409020000090004" pitchFamily="49" charset="0"/>
                <a:ea typeface="Lato Light"/>
                <a:cs typeface="Lato Light"/>
                <a:sym typeface="Lato Light"/>
              </a:rPr>
              <a:t>Python &amp; R</a:t>
            </a:r>
            <a:endParaRPr sz="1800" dirty="0">
              <a:solidFill>
                <a:schemeClr val="bg1"/>
              </a:solidFill>
              <a:latin typeface="InputMono Thin" panose="02000409020000090004" pitchFamily="49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8ADB0-E82B-4029-B39A-5BAF6D480114}"/>
              </a:ext>
            </a:extLst>
          </p:cNvPr>
          <p:cNvSpPr txBox="1"/>
          <p:nvPr/>
        </p:nvSpPr>
        <p:spPr>
          <a:xfrm>
            <a:off x="0" y="2443687"/>
            <a:ext cx="9144000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Simple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961B8-43CC-4271-B7AD-6A50D1653423}"/>
              </a:ext>
            </a:extLst>
          </p:cNvPr>
          <p:cNvSpPr txBox="1"/>
          <p:nvPr/>
        </p:nvSpPr>
        <p:spPr>
          <a:xfrm>
            <a:off x="0" y="2832953"/>
            <a:ext cx="9144000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  <a:latin typeface="InputMono Thin" panose="02000409020000090004" pitchFamily="49" charset="0"/>
              </a:rPr>
              <a:t>Strict</a:t>
            </a:r>
          </a:p>
        </p:txBody>
      </p:sp>
    </p:spTree>
    <p:extLst>
      <p:ext uri="{BB962C8B-B14F-4D97-AF65-F5344CB8AC3E}">
        <p14:creationId xmlns:p14="http://schemas.microsoft.com/office/powerpoint/2010/main" val="465221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189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  <p:bldP spid="7" grpId="0" animBg="1"/>
      <p:bldP spid="8" grpId="0" animBg="1"/>
      <p:bldP spid="61" grpId="0"/>
      <p:bldP spid="61" grpId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bg2">
                <a:lumMod val="50000"/>
              </a:schemeClr>
            </a:gs>
          </a:gsLst>
          <a:lin ang="5400012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chemeClr val="bg1"/>
                </a:solidFill>
                <a:latin typeface="Tisa Offc Serif Pro" panose="02010504030101020102" pitchFamily="2" charset="0"/>
              </a:rPr>
              <a:t>Prospects</a:t>
            </a:r>
            <a:endParaRPr sz="2400" dirty="0">
              <a:solidFill>
                <a:schemeClr val="bg1"/>
              </a:solidFill>
              <a:latin typeface="Tisa Offc Serif Pro" panose="02010504030101020102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C8BB901-6EF4-4377-A446-E2921CBE8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41700"/>
              </p:ext>
            </p:extLst>
          </p:nvPr>
        </p:nvGraphicFramePr>
        <p:xfrm>
          <a:off x="-1" y="526471"/>
          <a:ext cx="9144000" cy="46170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45128">
                  <a:extLst>
                    <a:ext uri="{9D8B030D-6E8A-4147-A177-3AD203B41FA5}">
                      <a16:colId xmlns:a16="http://schemas.microsoft.com/office/drawing/2014/main" val="485542492"/>
                    </a:ext>
                  </a:extLst>
                </a:gridCol>
                <a:gridCol w="3726872">
                  <a:extLst>
                    <a:ext uri="{9D8B030D-6E8A-4147-A177-3AD203B41FA5}">
                      <a16:colId xmlns:a16="http://schemas.microsoft.com/office/drawing/2014/main" val="36193051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0493037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91818361"/>
                    </a:ext>
                  </a:extLst>
                </a:gridCol>
              </a:tblGrid>
              <a:tr h="57712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Project Lifetime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Python &amp;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Excel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753144"/>
                  </a:ext>
                </a:extLst>
              </a:tr>
              <a:tr h="57712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Big &amp; Slow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Machine Learning</a:t>
                      </a:r>
                    </a:p>
                  </a:txBody>
                  <a:tcPr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35850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Manipulation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10205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Visualization Tools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235962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Extensibility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59618"/>
                  </a:ext>
                </a:extLst>
              </a:tr>
              <a:tr h="577129">
                <a:tc rowSpan="3"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Small &amp; Quick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Manipulation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435119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Visualization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989978"/>
                  </a:ext>
                </a:extLst>
              </a:tr>
              <a:tr h="577129">
                <a:tc vMerge="1">
                  <a:txBody>
                    <a:bodyPr/>
                    <a:lstStyle/>
                    <a:p>
                      <a:pPr algn="ctr"/>
                      <a:endParaRPr lang="en-SG" dirty="0"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Data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latin typeface="Segoe UI Semibold" panose="020B0702040204020203" pitchFamily="34" charset="0"/>
                        <a:ea typeface="Yu Gothic UI" panose="020B0500000000000000" pitchFamily="34" charset="-128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latin typeface="Segoe UI Semibold" panose="020B0702040204020203" pitchFamily="34" charset="0"/>
                          <a:ea typeface="Yu Gothic UI" panose="020B0500000000000000" pitchFamily="34" charset="-128"/>
                          <a:cs typeface="Segoe UI Semibold" panose="020B0702040204020203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71732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22600"/>
            </a:gs>
            <a:gs pos="100000">
              <a:srgbClr val="422600"/>
            </a:gs>
          </a:gsLst>
          <a:lin ang="0" scaled="0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27529" y="0"/>
            <a:ext cx="797859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SG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Introduction to Python Syntax</a:t>
            </a:r>
          </a:p>
        </p:txBody>
      </p:sp>
    </p:spTree>
    <p:extLst>
      <p:ext uri="{BB962C8B-B14F-4D97-AF65-F5344CB8AC3E}">
        <p14:creationId xmlns:p14="http://schemas.microsoft.com/office/powerpoint/2010/main" val="40305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0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SG" sz="1800" dirty="0">
                <a:solidFill>
                  <a:srgbClr val="FFFFFF"/>
                </a:solidFill>
                <a:latin typeface="Consolas" panose="020B0609020204030204" pitchFamily="49" charset="0"/>
              </a:rPr>
              <a:t>Just like Math, you can assign a number as a letter</a:t>
            </a: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x=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y=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z=x</a:t>
            </a:r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FFFFFF"/>
                </a:solidFill>
                <a:latin typeface="Consolas" panose="020B0609020204030204" pitchFamily="49" charset="0"/>
              </a:rPr>
              <a:t>The result is as you’d expect</a:t>
            </a:r>
            <a:endParaRPr lang="en-SG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375C0-61B1-4463-93DA-F906F8238FAF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Assignment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72943683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SG" sz="1800" dirty="0">
                <a:solidFill>
                  <a:srgbClr val="FFFFFF"/>
                </a:solidFill>
                <a:latin typeface="Consolas" panose="020B0609020204030204" pitchFamily="49" charset="0"/>
              </a:rPr>
              <a:t>However, in programming, you can assign a whole word</a:t>
            </a: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first_number_again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139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A number isn’t fixed, you can re-assign it.</a:t>
            </a: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Remember, it’s always right to left!</a:t>
            </a:r>
          </a:p>
          <a:p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first_number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second_number</a:t>
            </a:r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497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Just like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maths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, we can do very simple operations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x=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+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y=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*x</a:t>
            </a:r>
            <a:b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pl-PL" sz="1800" dirty="0">
                <a:solidFill>
                  <a:srgbClr val="FFFFFF"/>
                </a:solidFill>
                <a:latin typeface="Consolas" panose="020B0609020204030204" pitchFamily="49" charset="0"/>
              </a:rPr>
              <a:t>z=x/</a:t>
            </a:r>
            <a:r>
              <a:rPr lang="pl-PL" sz="1800" dirty="0">
                <a:solidFill>
                  <a:srgbClr val="D36363"/>
                </a:solidFill>
                <a:latin typeface="Consolas" panose="020B0609020204030204" pitchFamily="49" charset="0"/>
              </a:rPr>
              <a:t>9</a:t>
            </a:r>
            <a:endParaRPr lang="en-SG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Operations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3365078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It can be as complex as you want, it follows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x=</a:t>
            </a:r>
            <a:r>
              <a:rPr lang="es-E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+</a:t>
            </a:r>
            <a:r>
              <a:rPr lang="es-E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b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y=(</a:t>
            </a:r>
            <a:r>
              <a:rPr lang="es-ES" sz="1800" dirty="0">
                <a:solidFill>
                  <a:srgbClr val="D36363"/>
                </a:solidFill>
                <a:latin typeface="Consolas" panose="020B0609020204030204" pitchFamily="49" charset="0"/>
              </a:rPr>
              <a:t>4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*x)/(2+x)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331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Let’s translate a very simple function into Python!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3A7D2-585D-4550-AB6C-BEBB432504BC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Functions</a:t>
            </a:r>
            <a:endParaRPr lang="en-SG" sz="3200" dirty="0"/>
          </a:p>
        </p:txBody>
      </p: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8" y="2788542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f(x) = 2x</a:t>
            </a: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SG" sz="3200" dirty="0"/>
          </a:p>
        </p:txBody>
      </p:sp>
      <p:sp>
        <p:nvSpPr>
          <p:cNvPr id="8" name="Function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71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f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a number called x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Multiplies </a:t>
            </a:r>
            <a:r>
              <a:rPr lang="en-US" sz="2400" b="1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by 2 and returns it</a:t>
            </a:r>
            <a:endParaRPr lang="en-SG" sz="1800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014485FE-9CAD-4AA4-8431-CA7D5FE25D02}"/>
              </a:ext>
            </a:extLst>
          </p:cNvPr>
          <p:cNvSpPr txBox="1"/>
          <p:nvPr/>
        </p:nvSpPr>
        <p:spPr>
          <a:xfrm>
            <a:off x="495297" y="1"/>
            <a:ext cx="86487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(x):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*x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4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5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34568E-6 L -3.33333E-6 -0.589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ac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8" grpId="2"/>
      <p:bldP spid="8" grpId="3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won’t and shouldn’t memorise the semantics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knowing that it’s possible is the goal</a:t>
            </a:r>
            <a:endParaRPr sz="2000" b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7" y="-496640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g(w, z) = w</a:t>
            </a:r>
            <a:r>
              <a:rPr lang="en-SG" sz="40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endParaRPr lang="en-SG" sz="3200" baseline="30000" dirty="0"/>
          </a:p>
        </p:txBody>
      </p:sp>
      <p:sp>
        <p:nvSpPr>
          <p:cNvPr id="8" name="Function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68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g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2 numbers called w and z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the power of </a:t>
            </a:r>
            <a:r>
              <a:rPr lang="en-US" sz="2400" b="1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z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w.r.t.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w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and returns it</a:t>
            </a:r>
            <a:endParaRPr lang="en-SG" sz="1800" b="1" u="sng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50C3BA2D-6DD1-408C-9567-3480EE63D023}"/>
              </a:ext>
            </a:extLst>
          </p:cNvPr>
          <p:cNvSpPr txBox="1"/>
          <p:nvPr/>
        </p:nvSpPr>
        <p:spPr>
          <a:xfrm>
            <a:off x="495296" y="-8"/>
            <a:ext cx="8648705" cy="51435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g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(w, z):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w ** z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9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7" y="-496640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size_of_3D_matrix(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=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y_size</a:t>
            </a: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sz="32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z_size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unction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68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size_of_3D_matrix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3 numbers called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x_size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y_size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z_size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Multiplies all numbers together and returns it</a:t>
            </a:r>
            <a:endParaRPr lang="en-SG" sz="1800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">
            <a:extLst>
              <a:ext uri="{FF2B5EF4-FFF2-40B4-BE49-F238E27FC236}">
                <a16:creationId xmlns:a16="http://schemas.microsoft.com/office/drawing/2014/main" id="{7D8C32F5-06CF-4511-9862-17039C1E34D2}"/>
              </a:ext>
            </a:extLst>
          </p:cNvPr>
          <p:cNvSpPr txBox="1"/>
          <p:nvPr/>
        </p:nvSpPr>
        <p:spPr>
          <a:xfrm>
            <a:off x="495296" y="-10093"/>
            <a:ext cx="8648699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4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AA"/>
                </a:solidFill>
                <a:latin typeface="Consolas" panose="020B0609020204030204" pitchFamily="49" charset="0"/>
              </a:rPr>
              <a:t>size_of_3D_matrix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x_size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y_size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z_size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  <a:b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x_size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y_size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z_size</a:t>
            </a:r>
            <a:endParaRPr lang="en-US" sz="2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6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Before we go further, what are the values?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We can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() the results or we can use Spyder’s Variable Explorer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Getting Feedback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96324014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You can pretty much print anything</a:t>
            </a:r>
          </a:p>
          <a:p>
            <a:endParaRPr lang="en-US" sz="1800" dirty="0">
              <a:solidFill>
                <a:srgbClr val="FCC28C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FCC28C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>
                <a:solidFill>
                  <a:srgbClr val="A2FCA2"/>
                </a:solidFill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SG" sz="1800" dirty="0">
                <a:solidFill>
                  <a:srgbClr val="A2FCA2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x = 100 * 35</a:t>
            </a: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AA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(x):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*x</a:t>
            </a:r>
          </a:p>
          <a:p>
            <a:pPr lvl="0"/>
            <a:endParaRPr lang="en-US" sz="1800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(f(</a:t>
            </a:r>
            <a:r>
              <a:rPr lang="en-SG" sz="1800" dirty="0">
                <a:solidFill>
                  <a:srgbClr val="A2FCA2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528878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5" name="Function">
            <a:extLst>
              <a:ext uri="{FF2B5EF4-FFF2-40B4-BE49-F238E27FC236}">
                <a16:creationId xmlns:a16="http://schemas.microsoft.com/office/drawing/2014/main" id="{5C8DF795-DDD0-4EB3-B2D6-04E431DE0E18}"/>
              </a:ext>
            </a:extLst>
          </p:cNvPr>
          <p:cNvSpPr txBox="1"/>
          <p:nvPr/>
        </p:nvSpPr>
        <p:spPr>
          <a:xfrm>
            <a:off x="495297" y="-496640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base</a:t>
            </a:r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=</a:t>
            </a:r>
            <a:r>
              <a:rPr lang="en-SG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ln(base)</a:t>
            </a:r>
            <a:r>
              <a:rPr lang="pl-PL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SG" sz="3200" baseline="30000" dirty="0"/>
          </a:p>
        </p:txBody>
      </p:sp>
      <p:sp>
        <p:nvSpPr>
          <p:cNvPr id="8" name="Function Def">
            <a:extLst>
              <a:ext uri="{FF2B5EF4-FFF2-40B4-BE49-F238E27FC236}">
                <a16:creationId xmlns:a16="http://schemas.microsoft.com/office/drawing/2014/main" id="{E240763D-ECAE-40F2-B320-A26D2C03C4EE}"/>
              </a:ext>
            </a:extLst>
          </p:cNvPr>
          <p:cNvSpPr txBox="1"/>
          <p:nvPr/>
        </p:nvSpPr>
        <p:spPr>
          <a:xfrm>
            <a:off x="495298" y="1394268"/>
            <a:ext cx="8648702" cy="23549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SG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Name is cost</a:t>
            </a:r>
            <a:endParaRPr lang="en-US" sz="2400" dirty="0">
              <a:solidFill>
                <a:schemeClr val="bg1"/>
              </a:solidFill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in a number called base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Takes the natural log of </a:t>
            </a:r>
            <a:r>
              <a:rPr lang="en-US" sz="2400" u="sng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base</a:t>
            </a:r>
            <a:r>
              <a:rPr lang="en-US" sz="2400" dirty="0">
                <a:solidFill>
                  <a:schemeClr val="bg1"/>
                </a:solidFill>
                <a:latin typeface="BIZ UDPMincho Medium" panose="02020500000000000000" pitchFamily="18" charset="-128"/>
                <a:ea typeface="BIZ UDPMincho Medium" panose="02020500000000000000" pitchFamily="18" charset="-128"/>
              </a:rPr>
              <a:t> and returns it</a:t>
            </a:r>
            <a:endParaRPr lang="en-SG" sz="1800" b="1" u="sng" dirty="0">
              <a:latin typeface="BIZ UDPMincho Medium" panose="02020500000000000000" pitchFamily="18" charset="-128"/>
              <a:ea typeface="BIZ UDPMincho Medium" panose="02020500000000000000" pitchFamily="18" charset="-128"/>
            </a:endParaRPr>
          </a:p>
        </p:txBody>
      </p:sp>
      <p:sp>
        <p:nvSpPr>
          <p:cNvPr id="9" name="Function Fail">
            <a:extLst>
              <a:ext uri="{FF2B5EF4-FFF2-40B4-BE49-F238E27FC236}">
                <a16:creationId xmlns:a16="http://schemas.microsoft.com/office/drawing/2014/main" id="{50C3BA2D-6DD1-408C-9567-3480EE63D023}"/>
              </a:ext>
            </a:extLst>
          </p:cNvPr>
          <p:cNvSpPr txBox="1"/>
          <p:nvPr/>
        </p:nvSpPr>
        <p:spPr>
          <a:xfrm>
            <a:off x="495296" y="-8"/>
            <a:ext cx="8648705" cy="51435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This doesn’t work</a:t>
            </a:r>
            <a:endParaRPr lang="en-US" sz="3200" dirty="0">
              <a:solidFill>
                <a:srgbClr val="FCC28C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cost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(base):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ln(base)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Function Pass">
            <a:extLst>
              <a:ext uri="{FF2B5EF4-FFF2-40B4-BE49-F238E27FC236}">
                <a16:creationId xmlns:a16="http://schemas.microsoft.com/office/drawing/2014/main" id="{5E97D362-1A3A-4A0E-BC78-DF1FD3CB1EB4}"/>
              </a:ext>
            </a:extLst>
          </p:cNvPr>
          <p:cNvSpPr txBox="1"/>
          <p:nvPr/>
        </p:nvSpPr>
        <p:spPr>
          <a:xfrm>
            <a:off x="495294" y="-10"/>
            <a:ext cx="8648705" cy="51435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This does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AA"/>
                </a:solidFill>
                <a:latin typeface="Consolas" panose="020B0609020204030204" pitchFamily="49" charset="0"/>
              </a:rPr>
              <a:t>cost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(base):</a:t>
            </a:r>
            <a:b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 numpy.log(base)</a:t>
            </a: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2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Packages like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are like boxes.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To open a box, you use the dot operator.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numpy.zeros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(10)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Packages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078021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Some boxes have boxes in them.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numpy.random.randint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(10)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022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We will be focusing on the packages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numpy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pandas</a:t>
            </a:r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6865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27529" y="0"/>
            <a:ext cx="797859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SG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Introduction to Data </a:t>
            </a:r>
            <a:r>
              <a:rPr lang="en-SG" sz="3600" dirty="0" err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Preperation</a:t>
            </a:r>
            <a:endParaRPr lang="en-SG" sz="3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3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It’s difficult to memorize function names</a:t>
            </a:r>
          </a:p>
          <a:p>
            <a:endParaRPr 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It’s easy to know that a function exists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5C04-2595-42F5-9BF8-A6354DCD8E51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The Essence of Data Preparation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4406009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 reason to program</a:t>
            </a: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D67F62B7-5726-4502-A2F1-A7C3EF8531CA}"/>
              </a:ext>
            </a:extLst>
          </p:cNvPr>
          <p:cNvSpPr txBox="1"/>
          <p:nvPr/>
        </p:nvSpPr>
        <p:spPr>
          <a:xfrm>
            <a:off x="0" y="242047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 reason to not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import -&gt; prepare -&gt; do stuff -&gt; export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2CB0F-338A-4F1F-82D3-722E66B65664}"/>
              </a:ext>
            </a:extLst>
          </p:cNvPr>
          <p:cNvSpPr/>
          <p:nvPr/>
        </p:nvSpPr>
        <p:spPr>
          <a:xfrm>
            <a:off x="495299" y="2350075"/>
            <a:ext cx="8648701" cy="443343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google -&gt; google  -&gt; google   -&gt; google</a:t>
            </a:r>
          </a:p>
        </p:txBody>
      </p:sp>
    </p:spTree>
    <p:extLst>
      <p:ext uri="{BB962C8B-B14F-4D97-AF65-F5344CB8AC3E}">
        <p14:creationId xmlns:p14="http://schemas.microsoft.com/office/powerpoint/2010/main" val="52433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CSV: Comma Separated Values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Importing &amp; Exporting CSV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61336238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56899"/>
              </p:ext>
            </p:extLst>
          </p:nvPr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515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51501"/>
              </p:ext>
            </p:extLst>
          </p:nvPr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70892"/>
              </p:ext>
            </p:extLst>
          </p:nvPr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E023154-D8D6-4F66-AEB6-67C8E12A8A3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66684"/>
          <a:ext cx="6095997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94606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6327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1298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81505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kumimoji="0" lang="en-SG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43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r>
                <a:rPr lang="en-SG" sz="1800" dirty="0">
                  <a:solidFill>
                    <a:srgbClr val="92D050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Read, Parse, Import CSV</a:t>
              </a:r>
            </a:p>
            <a:p>
              <a:pPr algn="ctr" fontAlgn="base"/>
              <a:r>
                <a:rPr lang="en-SG" sz="1800" dirty="0" err="1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read_csv</a:t>
              </a: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()</a:t>
              </a:r>
            </a:p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  <a:p>
              <a:pPr algn="ctr" fontAlgn="base"/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&amp;</a:t>
              </a:r>
            </a:p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  <a:p>
              <a:pPr algn="ctr" fontAlgn="base"/>
              <a:r>
                <a:rPr lang="en-SG" sz="1800" dirty="0" err="1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write_csv</a:t>
              </a: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()</a:t>
              </a:r>
            </a:p>
            <a:p>
              <a:pPr algn="ctr" fontAlgn="base"/>
              <a:r>
                <a:rPr lang="en-SG" sz="1800" dirty="0">
                  <a:solidFill>
                    <a:srgbClr val="FF0000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Write, Export CSV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Importing &amp; Exporting CSV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32095213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Series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22224"/>
              </p:ext>
            </p:extLst>
          </p:nvPr>
        </p:nvGraphicFramePr>
        <p:xfrm>
          <a:off x="1268975" y="797518"/>
          <a:ext cx="2190956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07312E-AF51-4A7C-9857-5C40FDDF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91873"/>
              </p:ext>
            </p:extLst>
          </p:nvPr>
        </p:nvGraphicFramePr>
        <p:xfrm>
          <a:off x="3754899" y="797518"/>
          <a:ext cx="2190956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3674DB-66EB-4D19-B39E-8E3325815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33753"/>
              </p:ext>
            </p:extLst>
          </p:nvPr>
        </p:nvGraphicFramePr>
        <p:xfrm>
          <a:off x="6179368" y="797518"/>
          <a:ext cx="2190956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93724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43857"/>
              </p:ext>
            </p:extLst>
          </p:nvPr>
        </p:nvGraphicFramePr>
        <p:xfrm>
          <a:off x="1533214" y="797518"/>
          <a:ext cx="6572868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21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DataFrame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41727"/>
              </p:ext>
            </p:extLst>
          </p:nvPr>
        </p:nvGraphicFramePr>
        <p:xfrm>
          <a:off x="1533214" y="797518"/>
          <a:ext cx="6572868" cy="401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478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1095478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MOVEMENT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80202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2433071"/>
            <a:ext cx="9144000" cy="27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Here’s a small scenario</a:t>
            </a: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4A074B6E-AC7B-4BFD-813D-C696B0A3F8E2}"/>
              </a:ext>
            </a:extLst>
          </p:cNvPr>
          <p:cNvSpPr txBox="1"/>
          <p:nvPr/>
        </p:nvSpPr>
        <p:spPr>
          <a:xfrm>
            <a:off x="888167" y="1310308"/>
            <a:ext cx="7367666" cy="25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i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As a data engineer, you’re tasked to create an algorithm that cleans a 1,000 line text file so that it’s easily workable by other engineers,</a:t>
            </a:r>
          </a:p>
          <a:p>
            <a:pPr lvl="0" algn="ctr"/>
            <a:endParaRPr lang="en-US" sz="1800" i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/>
            <a:endParaRPr lang="en-US" sz="1800" i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/>
            <a:r>
              <a:rPr lang="en-US" sz="1800" i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Thus, it should be exporting as a CSV format. If this was a one-time task, what would you use?</a:t>
            </a:r>
            <a:endParaRPr lang="en-SG" sz="1800" i="1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5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42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2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Selecting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Splitting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Aggregating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Unique</a:t>
              </a:r>
            </a:p>
            <a:p>
              <a:pPr algn="ctr" fontAlgn="base">
                <a:lnSpc>
                  <a:spcPct val="250000"/>
                </a:lnSpc>
              </a:pPr>
              <a:r>
                <a:rPr lang="en-SG" sz="1800" dirty="0">
                  <a:solidFill>
                    <a:schemeClr val="bg1"/>
                  </a:solidFill>
                  <a:latin typeface="Consolas" panose="020B0609020204030204" pitchFamily="49" charset="0"/>
                  <a:ea typeface="Microsoft JhengHei UI Light" panose="020B0304030504040204" pitchFamily="34" charset="-120"/>
                  <a:cs typeface="Lato Light"/>
                  <a:sym typeface="Lato Light"/>
                </a:rPr>
                <a:t>Joining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Useful Functions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56044400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97480"/>
              </p:ext>
            </p:extLst>
          </p:nvPr>
        </p:nvGraphicFramePr>
        <p:xfrm>
          <a:off x="990598" y="1581147"/>
          <a:ext cx="225839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726CD5-E3DD-447C-8D49-15EECD57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52348"/>
              </p:ext>
            </p:extLst>
          </p:nvPr>
        </p:nvGraphicFramePr>
        <p:xfrm>
          <a:off x="4760199" y="1786461"/>
          <a:ext cx="75279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72C87A-DC91-479D-9BC7-0D838A239EE2}"/>
              </a:ext>
            </a:extLst>
          </p:cNvPr>
          <p:cNvSpPr txBox="1"/>
          <p:nvPr/>
        </p:nvSpPr>
        <p:spPr>
          <a:xfrm>
            <a:off x="4346845" y="3777498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df[‘A’]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54F71-B4B2-4F4A-8CDB-42314FF67A51}"/>
              </a:ext>
            </a:extLst>
          </p:cNvPr>
          <p:cNvSpPr txBox="1"/>
          <p:nvPr/>
        </p:nvSpPr>
        <p:spPr>
          <a:xfrm>
            <a:off x="6651821" y="3777498"/>
            <a:ext cx="18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df[[‘A’,‘B’]]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CD916A-B422-4EA9-9957-80535109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07597"/>
              </p:ext>
            </p:extLst>
          </p:nvPr>
        </p:nvGraphicFramePr>
        <p:xfrm>
          <a:off x="7024205" y="1601870"/>
          <a:ext cx="112919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23549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44F4AA7-E918-40D7-8AD1-9DE1D53B894B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Selecting</a:t>
            </a:r>
            <a:endParaRPr lang="en-SG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9E077E-9B60-40BA-B1AF-52250023AFA2}"/>
              </a:ext>
            </a:extLst>
          </p:cNvPr>
          <p:cNvSpPr/>
          <p:nvPr/>
        </p:nvSpPr>
        <p:spPr>
          <a:xfrm>
            <a:off x="495297" y="456979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Columns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18636921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Selecting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8" y="1581147"/>
          <a:ext cx="225839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72C87A-DC91-479D-9BC7-0D838A239EE2}"/>
              </a:ext>
            </a:extLst>
          </p:cNvPr>
          <p:cNvSpPr txBox="1"/>
          <p:nvPr/>
        </p:nvSpPr>
        <p:spPr>
          <a:xfrm>
            <a:off x="4063368" y="3777498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df.iloc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54F71-B4B2-4F4A-8CDB-42314FF67A51}"/>
              </a:ext>
            </a:extLst>
          </p:cNvPr>
          <p:cNvSpPr txBox="1"/>
          <p:nvPr/>
        </p:nvSpPr>
        <p:spPr>
          <a:xfrm>
            <a:off x="6459606" y="3758620"/>
            <a:ext cx="22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df.iloc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[[0,3]]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7DF1C8-70F9-42ED-9A32-98582E0DAD76}"/>
              </a:ext>
            </a:extLst>
          </p:cNvPr>
          <p:cNvGraphicFramePr>
            <a:graphicFrameLocks noGrp="1"/>
          </p:cNvGraphicFramePr>
          <p:nvPr/>
        </p:nvGraphicFramePr>
        <p:xfrm>
          <a:off x="3878652" y="2257911"/>
          <a:ext cx="1881995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3E6B843-374C-426D-960D-2375DE177941}"/>
              </a:ext>
            </a:extLst>
          </p:cNvPr>
          <p:cNvGraphicFramePr>
            <a:graphicFrameLocks noGrp="1"/>
          </p:cNvGraphicFramePr>
          <p:nvPr/>
        </p:nvGraphicFramePr>
        <p:xfrm>
          <a:off x="6459605" y="2059791"/>
          <a:ext cx="225839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0316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0436BC2-3EF0-4A9E-887A-9302B685FCC7}"/>
              </a:ext>
            </a:extLst>
          </p:cNvPr>
          <p:cNvSpPr/>
          <p:nvPr/>
        </p:nvSpPr>
        <p:spPr>
          <a:xfrm>
            <a:off x="495297" y="456979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Rows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718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Selecting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80382"/>
              </p:ext>
            </p:extLst>
          </p:nvPr>
        </p:nvGraphicFramePr>
        <p:xfrm>
          <a:off x="990598" y="1581147"/>
          <a:ext cx="225839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87586742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2555474855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3545563717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72C87A-DC91-479D-9BC7-0D838A239EE2}"/>
              </a:ext>
            </a:extLst>
          </p:cNvPr>
          <p:cNvSpPr txBox="1"/>
          <p:nvPr/>
        </p:nvSpPr>
        <p:spPr>
          <a:xfrm>
            <a:off x="4817023" y="3649994"/>
            <a:ext cx="286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df.iloc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[0][[‘A’,‘B’]]</a:t>
            </a:r>
          </a:p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df[[‘A’,‘B’]].</a:t>
            </a:r>
            <a:r>
              <a:rPr lang="en-SG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iloc</a:t>
            </a:r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7DF1C8-70F9-42ED-9A32-98582E0D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1459"/>
              </p:ext>
            </p:extLst>
          </p:nvPr>
        </p:nvGraphicFramePr>
        <p:xfrm>
          <a:off x="5895010" y="2238590"/>
          <a:ext cx="75279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399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376399">
                  <a:extLst>
                    <a:ext uri="{9D8B030D-6E8A-4147-A177-3AD203B41FA5}">
                      <a16:colId xmlns:a16="http://schemas.microsoft.com/office/drawing/2014/main" val="1596045605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0436BC2-3EF0-4A9E-887A-9302B685FCC7}"/>
              </a:ext>
            </a:extLst>
          </p:cNvPr>
          <p:cNvSpPr/>
          <p:nvPr/>
        </p:nvSpPr>
        <p:spPr>
          <a:xfrm>
            <a:off x="495297" y="456979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Cells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130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Splitting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7" y="1581147"/>
          <a:ext cx="21073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7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JIN_33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ALBERT_51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KURT_13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ZEWEN_9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C0B82F-11B9-4B7C-83F0-0C6A6AF61D5C}"/>
              </a:ext>
            </a:extLst>
          </p:cNvPr>
          <p:cNvGraphicFramePr>
            <a:graphicFrameLocks noGrp="1"/>
          </p:cNvGraphicFramePr>
          <p:nvPr/>
        </p:nvGraphicFramePr>
        <p:xfrm>
          <a:off x="4711657" y="1581147"/>
          <a:ext cx="307099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762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386615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  <a:gridCol w="1386615">
                  <a:extLst>
                    <a:ext uri="{9D8B030D-6E8A-4147-A177-3AD203B41FA5}">
                      <a16:colId xmlns:a16="http://schemas.microsoft.com/office/drawing/2014/main" val="2057543008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0548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Splitting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7" y="1581147"/>
          <a:ext cx="21073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7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JIN_33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ALBERT_51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KURT_13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ZEWEN_9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6C37A-5F85-4A6C-8F57-02BF36380235}"/>
              </a:ext>
            </a:extLst>
          </p:cNvPr>
          <p:cNvSpPr txBox="1"/>
          <p:nvPr/>
        </p:nvSpPr>
        <p:spPr>
          <a:xfrm>
            <a:off x="3507827" y="1971582"/>
            <a:ext cx="5226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temp =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df[“NAME_AGE”].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str.split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“_”,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1,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data[“NAME”] = temp[0]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data[“AGE”]  = temp[1]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7565D-36FB-49DC-9C6E-62E2702CCE95}"/>
              </a:ext>
            </a:extLst>
          </p:cNvPr>
          <p:cNvSpPr txBox="1"/>
          <p:nvPr/>
        </p:nvSpPr>
        <p:spPr>
          <a:xfrm>
            <a:off x="3559601" y="2519422"/>
            <a:ext cx="522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“_”,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1,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pPr algn="ctr"/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What do these mean?</a:t>
            </a:r>
          </a:p>
        </p:txBody>
      </p:sp>
    </p:spTree>
    <p:extLst>
      <p:ext uri="{BB962C8B-B14F-4D97-AF65-F5344CB8AC3E}">
        <p14:creationId xmlns:p14="http://schemas.microsoft.com/office/powerpoint/2010/main" val="42282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Named Parameters</a:t>
            </a:r>
            <a:endParaRPr lang="en-SG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8AAC-F8EA-4FF3-B734-9E275EE57F70}"/>
              </a:ext>
            </a:extLst>
          </p:cNvPr>
          <p:cNvSpPr txBox="1"/>
          <p:nvPr/>
        </p:nvSpPr>
        <p:spPr>
          <a:xfrm>
            <a:off x="495298" y="1509919"/>
            <a:ext cx="8223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(x, y, z):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x * y * z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(1, 2, 3)</a:t>
            </a:r>
          </a:p>
          <a:p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 These are equivalent</a:t>
            </a: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(x=1, y=2, z=3)</a:t>
            </a: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(1, z=3, y=2)</a:t>
            </a:r>
          </a:p>
          <a:p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box_volume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(z=3, y=2, x=1)</a:t>
            </a:r>
          </a:p>
        </p:txBody>
      </p:sp>
    </p:spTree>
    <p:extLst>
      <p:ext uri="{BB962C8B-B14F-4D97-AF65-F5344CB8AC3E}">
        <p14:creationId xmlns:p14="http://schemas.microsoft.com/office/powerpoint/2010/main" val="22745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Splitting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990597" y="1581147"/>
          <a:ext cx="210732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327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797000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JIN_33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ALBERT_51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KURT_13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ZEWEN_9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3058B-782D-411E-B727-63529ACE8597}"/>
              </a:ext>
            </a:extLst>
          </p:cNvPr>
          <p:cNvSpPr txBox="1"/>
          <p:nvPr/>
        </p:nvSpPr>
        <p:spPr>
          <a:xfrm>
            <a:off x="1412985" y="3788494"/>
            <a:ext cx="15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bg1"/>
                </a:solidFill>
                <a:latin typeface="Consolas" panose="020B0609020204030204" pitchFamily="49" charset="0"/>
              </a:rPr>
              <a:t>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6C37A-5F85-4A6C-8F57-02BF36380235}"/>
              </a:ext>
            </a:extLst>
          </p:cNvPr>
          <p:cNvSpPr txBox="1"/>
          <p:nvPr/>
        </p:nvSpPr>
        <p:spPr>
          <a:xfrm>
            <a:off x="3507827" y="1971582"/>
            <a:ext cx="5226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temp =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df[“NAME_AGE”].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str.split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“_”,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1,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df[“NAME”] = temp[0]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df[“AGE”]  = temp[1]</a:t>
            </a:r>
          </a:p>
        </p:txBody>
      </p:sp>
    </p:spTree>
    <p:extLst>
      <p:ext uri="{BB962C8B-B14F-4D97-AF65-F5344CB8AC3E}">
        <p14:creationId xmlns:p14="http://schemas.microsoft.com/office/powerpoint/2010/main" val="10328601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38831"/>
              </p:ext>
            </p:extLst>
          </p:nvPr>
        </p:nvGraphicFramePr>
        <p:xfrm>
          <a:off x="1813100" y="1093467"/>
          <a:ext cx="563227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3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8767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943324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5311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242310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724C7C5-553E-41FF-9B86-C59166EE1BA0}"/>
              </a:ext>
            </a:extLst>
          </p:cNvPr>
          <p:cNvSpPr/>
          <p:nvPr/>
        </p:nvSpPr>
        <p:spPr>
          <a:xfrm>
            <a:off x="1808250" y="570246"/>
            <a:ext cx="510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FFFFFF"/>
                </a:solidFill>
                <a:latin typeface="Consolas" panose="020B0609020204030204" pitchFamily="49" charset="0"/>
              </a:rPr>
              <a:t>Example: Group By Area code, Sum all</a:t>
            </a:r>
          </a:p>
          <a:p>
            <a:pPr algn="ctr"/>
            <a:r>
              <a:rPr lang="en-SG" dirty="0" err="1">
                <a:solidFill>
                  <a:srgbClr val="FFFFFF"/>
                </a:solidFill>
                <a:latin typeface="Consolas" panose="020B0609020204030204" pitchFamily="49" charset="0"/>
              </a:rPr>
              <a:t>df.groupby</a:t>
            </a:r>
            <a:r>
              <a:rPr lang="en-SG" dirty="0">
                <a:solidFill>
                  <a:srgbClr val="FFFFFF"/>
                </a:solidFill>
                <a:latin typeface="Consolas" panose="020B0609020204030204" pitchFamily="49" charset="0"/>
              </a:rPr>
              <a:t>(‘Area code’).sum()</a:t>
            </a:r>
          </a:p>
        </p:txBody>
      </p:sp>
    </p:spTree>
    <p:extLst>
      <p:ext uri="{BB962C8B-B14F-4D97-AF65-F5344CB8AC3E}">
        <p14:creationId xmlns:p14="http://schemas.microsoft.com/office/powerpoint/2010/main" val="301029558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1073"/>
              </p:ext>
            </p:extLst>
          </p:nvPr>
        </p:nvGraphicFramePr>
        <p:xfrm>
          <a:off x="1813100" y="1093467"/>
          <a:ext cx="563227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3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8767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943324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5311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242310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SG" sz="3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rPr>
              <a:t>Here's a sample:</a:t>
            </a:r>
          </a:p>
          <a:p>
            <a:pPr lvl="2"/>
            <a:endParaRPr lang="en-SG" sz="2000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  <a:p>
            <a:pPr lvl="2"/>
            <a:r>
              <a:rPr lang="en-SG" sz="2000" dirty="0">
                <a:solidFill>
                  <a:schemeClr val="bg1"/>
                </a:solidFill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Expected Headers</a:t>
            </a:r>
          </a:p>
          <a:p>
            <a:pPr lvl="2"/>
            <a:r>
              <a:rPr lang="en-SG" sz="2000" dirty="0" err="1">
                <a:solidFill>
                  <a:schemeClr val="bg1"/>
                </a:solidFill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Ext_F,QL,Referee</a:t>
            </a:r>
            <a:endParaRPr lang="en-SG" sz="2000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  <a:p>
            <a:pPr lvl="2"/>
            <a:endParaRPr lang="en-SG" sz="2000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  <a:p>
            <a:pPr lvl="2"/>
            <a:r>
              <a:rPr lang="en-SG" sz="2000" dirty="0">
                <a:solidFill>
                  <a:schemeClr val="bg1"/>
                </a:solidFill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Data Dump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”&gt;10_Julie_ALB_20493&lt;/p&gt;&lt;p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”&gt;13_Carey_BER_20493&lt;/p&gt;&lt;p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”&gt;441059&lt;/p&gt;&lt;p&gt;294+Jusin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”&gt;1_Jami_ALB_20493&lt;/p&gt;&lt;p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”&gt;940566&lt;/p&gt;&lt;p&gt;294+Jusin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”&gt;6_Zand_ALB_20493&lt;/p&gt;&lt;p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”&gt;NONE&lt;/p&gt;&lt;p&gt;294+Jusin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”&gt;9_Louis_BEL_20493&lt;/p&gt;&lt;p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”&gt;959600&lt;/p&gt;&lt;p&gt;678+Bailey D&lt;/p&gt;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ext_f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”&gt;94_G+Rett_ALB_20493&lt;/p&gt;&lt;p id=“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ql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”&gt;0&lt;/p&gt;&lt;p&gt;294+Jusin </a:t>
            </a:r>
            <a:r>
              <a:rPr lang="en-SG" dirty="0" err="1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Colba</a:t>
            </a: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&lt;/p&gt;</a:t>
            </a:r>
          </a:p>
          <a:p>
            <a:pPr lvl="2">
              <a:lnSpc>
                <a:spcPct val="200000"/>
              </a:lnSpc>
            </a:pPr>
            <a:r>
              <a:rPr lang="en-SG" dirty="0">
                <a:solidFill>
                  <a:schemeClr val="bg1"/>
                </a:solidFill>
                <a:highlight>
                  <a:srgbClr val="000080"/>
                </a:highlight>
                <a:latin typeface="InputMono" panose="02000509020000090004" pitchFamily="49" charset="0"/>
                <a:ea typeface="Microsoft JhengHei UI Light" panose="020B0304030504040204" pitchFamily="34" charset="-120"/>
                <a:cs typeface="Lato Light"/>
                <a:sym typeface="Lato Light"/>
              </a:rPr>
              <a:t>+ 994 more Lines</a:t>
            </a:r>
          </a:p>
          <a:p>
            <a:pPr lvl="2"/>
            <a:endParaRPr lang="en-SG" dirty="0">
              <a:solidFill>
                <a:schemeClr val="bg1"/>
              </a:solidFill>
              <a:latin typeface="InputMono" panose="02000509020000090004" pitchFamily="49" charset="0"/>
              <a:ea typeface="Microsoft JhengHei UI Light" panose="020B0304030504040204" pitchFamily="34" charset="-120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24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80767"/>
              </p:ext>
            </p:extLst>
          </p:nvPr>
        </p:nvGraphicFramePr>
        <p:xfrm>
          <a:off x="1813100" y="1093467"/>
          <a:ext cx="563227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3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8767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943324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5311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242310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NJ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1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1813100" y="1093467"/>
          <a:ext cx="563227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63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8767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943324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5311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242310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41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5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/>
        </p:nvGraphicFramePr>
        <p:xfrm>
          <a:off x="3334011" y="1093467"/>
          <a:ext cx="2056878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519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4359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B1BE05-BEDB-4B05-927F-17244520CBCA}"/>
              </a:ext>
            </a:extLst>
          </p:cNvPr>
          <p:cNvGraphicFramePr>
            <a:graphicFrameLocks noGrp="1"/>
          </p:cNvGraphicFramePr>
          <p:nvPr/>
        </p:nvGraphicFramePr>
        <p:xfrm>
          <a:off x="5390889" y="1093467"/>
          <a:ext cx="2056878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519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4359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15A40E-586B-4A25-A83C-DCF4ED220505}"/>
              </a:ext>
            </a:extLst>
          </p:cNvPr>
          <p:cNvGraphicFramePr>
            <a:graphicFrameLocks noGrp="1"/>
          </p:cNvGraphicFramePr>
          <p:nvPr/>
        </p:nvGraphicFramePr>
        <p:xfrm>
          <a:off x="1251471" y="1093467"/>
          <a:ext cx="2056878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519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4359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2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34045"/>
              </p:ext>
            </p:extLst>
          </p:nvPr>
        </p:nvGraphicFramePr>
        <p:xfrm>
          <a:off x="3334011" y="1093467"/>
          <a:ext cx="205687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519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4359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B1BE05-BEDB-4B05-927F-17244520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30368"/>
              </p:ext>
            </p:extLst>
          </p:nvPr>
        </p:nvGraphicFramePr>
        <p:xfrm>
          <a:off x="5390889" y="1093467"/>
          <a:ext cx="205687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519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4359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15A40E-586B-4A25-A83C-DCF4ED220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7391"/>
              </p:ext>
            </p:extLst>
          </p:nvPr>
        </p:nvGraphicFramePr>
        <p:xfrm>
          <a:off x="1251471" y="1093467"/>
          <a:ext cx="205687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519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114359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33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16860"/>
              </p:ext>
            </p:extLst>
          </p:nvPr>
        </p:nvGraphicFramePr>
        <p:xfrm>
          <a:off x="1554161" y="1093467"/>
          <a:ext cx="65309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45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166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1576720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645922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197421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2CAFE41-15A6-41A8-82A8-19A7CCD2E161}"/>
              </a:ext>
            </a:extLst>
          </p:cNvPr>
          <p:cNvSpPr/>
          <p:nvPr/>
        </p:nvSpPr>
        <p:spPr>
          <a:xfrm>
            <a:off x="2265449" y="570246"/>
            <a:ext cx="510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FFFFFF"/>
                </a:solidFill>
                <a:latin typeface="Consolas" panose="020B0609020204030204" pitchFamily="49" charset="0"/>
              </a:rPr>
              <a:t>Example: Group By State, Max All</a:t>
            </a:r>
          </a:p>
          <a:p>
            <a:pPr algn="ctr"/>
            <a:r>
              <a:rPr lang="en-SG" dirty="0" err="1">
                <a:solidFill>
                  <a:srgbClr val="FFFFFF"/>
                </a:solidFill>
                <a:latin typeface="Consolas" panose="020B0609020204030204" pitchFamily="49" charset="0"/>
              </a:rPr>
              <a:t>df.groupby</a:t>
            </a:r>
            <a:r>
              <a:rPr lang="en-SG" dirty="0">
                <a:solidFill>
                  <a:srgbClr val="FFFFFF"/>
                </a:solidFill>
                <a:latin typeface="Consolas" panose="020B0609020204030204" pitchFamily="49" charset="0"/>
              </a:rPr>
              <a:t>(‘State’).max()</a:t>
            </a:r>
          </a:p>
        </p:txBody>
      </p:sp>
    </p:spTree>
    <p:extLst>
      <p:ext uri="{BB962C8B-B14F-4D97-AF65-F5344CB8AC3E}">
        <p14:creationId xmlns:p14="http://schemas.microsoft.com/office/powerpoint/2010/main" val="4006075519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80385"/>
              </p:ext>
            </p:extLst>
          </p:nvPr>
        </p:nvGraphicFramePr>
        <p:xfrm>
          <a:off x="1554161" y="1093467"/>
          <a:ext cx="65309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45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166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1576720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645922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197421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408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118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5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31984"/>
              </p:ext>
            </p:extLst>
          </p:nvPr>
        </p:nvGraphicFramePr>
        <p:xfrm>
          <a:off x="1554162" y="1093467"/>
          <a:ext cx="65309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45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166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1576720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645922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197421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137, 128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415, 415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No, 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107, 84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510, 408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No, Yes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1147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71470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75, 118, 121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415, 510, 415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Yes, Yes, No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79896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endParaRPr lang="en-SG" sz="1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3845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30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10726"/>
              </p:ext>
            </p:extLst>
          </p:nvPr>
        </p:nvGraphicFramePr>
        <p:xfrm>
          <a:off x="1554162" y="1093467"/>
          <a:ext cx="653097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45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166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1576720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645922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197421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137, 128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415, 415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No, 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107, 84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510, 408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No, Yes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75, 118, 121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415, 510, 415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Yes, Yes, No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33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fontAlgn="base"/>
              <a:endParaRPr lang="en-SG" sz="18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2F6956-FEB3-4C56-98BF-C80A99A1474C}"/>
              </a:ext>
            </a:extLst>
          </p:cNvPr>
          <p:cNvSpPr/>
          <p:nvPr/>
        </p:nvSpPr>
        <p:spPr>
          <a:xfrm>
            <a:off x="495299" y="-2"/>
            <a:ext cx="8648701" cy="51434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67B01-D6DD-4B7A-A840-C1B502BD9043}"/>
              </a:ext>
            </a:extLst>
          </p:cNvPr>
          <p:cNvSpPr/>
          <p:nvPr/>
        </p:nvSpPr>
        <p:spPr>
          <a:xfrm>
            <a:off x="495298" y="0"/>
            <a:ext cx="8648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rgbClr val="FFFFFF"/>
                </a:solidFill>
                <a:latin typeface="Consolas" panose="020B0609020204030204" pitchFamily="49" charset="0"/>
              </a:rPr>
              <a:t>Aggregating</a:t>
            </a:r>
            <a:endParaRPr lang="en-SG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37E451-07D0-4C75-AF32-32326F4D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19944"/>
              </p:ext>
            </p:extLst>
          </p:nvPr>
        </p:nvGraphicFramePr>
        <p:xfrm>
          <a:off x="1554162" y="1093467"/>
          <a:ext cx="653097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45">
                  <a:extLst>
                    <a:ext uri="{9D8B030D-6E8A-4147-A177-3AD203B41FA5}">
                      <a16:colId xmlns:a16="http://schemas.microsoft.com/office/drawing/2014/main" val="348573869"/>
                    </a:ext>
                  </a:extLst>
                </a:gridCol>
                <a:gridCol w="1016675">
                  <a:extLst>
                    <a:ext uri="{9D8B030D-6E8A-4147-A177-3AD203B41FA5}">
                      <a16:colId xmlns:a16="http://schemas.microsoft.com/office/drawing/2014/main" val="3548390062"/>
                    </a:ext>
                  </a:extLst>
                </a:gridCol>
                <a:gridCol w="1576720">
                  <a:extLst>
                    <a:ext uri="{9D8B030D-6E8A-4147-A177-3AD203B41FA5}">
                      <a16:colId xmlns:a16="http://schemas.microsoft.com/office/drawing/2014/main" val="1693684646"/>
                    </a:ext>
                  </a:extLst>
                </a:gridCol>
                <a:gridCol w="1645922">
                  <a:extLst>
                    <a:ext uri="{9D8B030D-6E8A-4147-A177-3AD203B41FA5}">
                      <a16:colId xmlns:a16="http://schemas.microsoft.com/office/drawing/2014/main" val="3662131584"/>
                    </a:ext>
                  </a:extLst>
                </a:gridCol>
                <a:gridCol w="1974212">
                  <a:extLst>
                    <a:ext uri="{9D8B030D-6E8A-4147-A177-3AD203B41FA5}">
                      <a16:colId xmlns:a16="http://schemas.microsoft.com/office/drawing/2014/main" val="994793604"/>
                    </a:ext>
                  </a:extLst>
                </a:gridCol>
              </a:tblGrid>
              <a:tr h="225175"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Account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Area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International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76612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137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57794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107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39370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121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0065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30751"/>
                  </a:ext>
                </a:extLst>
              </a:tr>
              <a:tr h="225175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147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510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24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14E-6 L -3.33333E-6 0.18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2C2C"/>
            </a:gs>
            <a:gs pos="100000">
              <a:srgbClr val="282C2C"/>
            </a:gs>
          </a:gsLst>
          <a:lin ang="5400000" scaled="1"/>
          <a:tileRect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consider something bigger</a:t>
            </a:r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78838DC4-1B09-436C-97DC-5F32CB4E2018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You have 50 CSV files that contain the values of recent employee data, you are to merge all of them into 1.</a:t>
            </a:r>
          </a:p>
          <a:p>
            <a:pPr lvl="0" algn="ctr"/>
            <a:endParaRPr lang="en-US" sz="18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algn="ctr"/>
            <a:r>
              <a:rPr lang="en-US" sz="1800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Note to remove duplicates.</a:t>
            </a:r>
            <a:endParaRPr lang="en-SG" sz="1800"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102458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5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Excel</a:t>
              </a:r>
            </a:p>
            <a:p>
              <a:pPr fontAlgn="base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Import in CSV Files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Copy and Paste all imported files into 1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Create Table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Using Power Query, create a Query for the table</a:t>
              </a:r>
            </a:p>
            <a:p>
              <a:pPr fontAlgn="base"/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Remove Duplicates</a:t>
              </a:r>
              <a:endParaRPr lang="en-SG" sz="1600" dirty="0">
                <a:solidFill>
                  <a:srgbClr val="FFFF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  <a:p>
              <a:pPr fontAlgn="base"/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019161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85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Python</a:t>
              </a:r>
            </a:p>
            <a:p>
              <a:pPr fontAlgn="base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import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pandas 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as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pd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import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os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= []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for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file 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in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os.listdir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>
                  <a:solidFill>
                    <a:srgbClr val="A2FCA2"/>
                  </a:solidFill>
                  <a:latin typeface="Consolas" panose="020B0609020204030204" pitchFamily="49" charset="0"/>
                </a:rPr>
                <a:t>"path"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):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   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df_list.append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pd.read_csv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(file))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df = reduce(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lambda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left, right: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pd.merge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(left, right,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file_list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))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df.drop_duplicates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inplace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=</a:t>
              </a:r>
              <a:r>
                <a:rPr lang="en-SG" sz="1800" dirty="0">
                  <a:solidFill>
                    <a:srgbClr val="FCC28C"/>
                  </a:solidFill>
                  <a:latin typeface="Consolas" panose="020B0609020204030204" pitchFamily="49" charset="0"/>
                </a:rPr>
                <a:t>True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df.to_csv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>
                  <a:solidFill>
                    <a:srgbClr val="A2FCA2"/>
                  </a:solidFill>
                  <a:latin typeface="Consolas" panose="020B0609020204030204" pitchFamily="49" charset="0"/>
                </a:rPr>
                <a:t>"out.csv"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572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5E5B38-2864-49F5-9CC9-A026F39FC792}"/>
              </a:ext>
            </a:extLst>
          </p:cNvPr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95300" y="0"/>
              <a:ext cx="8648700" cy="51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fontAlgn="base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</a:t>
              </a:r>
            </a:p>
            <a:p>
              <a:pPr fontAlgn="base"/>
              <a:endParaRPr 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library(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tidyverse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lang="en-SG" sz="1800" dirty="0"/>
            </a:p>
            <a:p>
              <a:br>
                <a:rPr lang="en-SG" sz="1800" dirty="0"/>
              </a:b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file_list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&lt;-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list.files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(pattern="*.csv")</a:t>
              </a:r>
              <a:endParaRPr lang="en-SG" sz="1800" dirty="0"/>
            </a:p>
            <a:p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&lt;-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lapply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file_list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read.csv)</a:t>
              </a:r>
              <a:endParaRPr lang="en-SG" sz="1800" dirty="0"/>
            </a:p>
            <a:p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df &lt;- 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df_list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%&gt;% reduce(</a:t>
              </a:r>
              <a:r>
                <a:rPr lang="en-SG" sz="18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inner_join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 %&gt;% distinct()</a:t>
              </a:r>
              <a:endParaRPr lang="en-SG" sz="1800" dirty="0"/>
            </a:p>
            <a:p>
              <a:b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</a:b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write.csv(df, </a:t>
              </a:r>
              <a:r>
                <a:rPr lang="en-SG" sz="1800" dirty="0">
                  <a:solidFill>
                    <a:srgbClr val="A2FCA2"/>
                  </a:solidFill>
                  <a:latin typeface="Consolas" panose="020B0609020204030204" pitchFamily="49" charset="0"/>
                </a:rPr>
                <a:t>"out.csv"</a:t>
              </a:r>
              <a:r>
                <a:rPr lang="en-SG" sz="18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)</a:t>
              </a:r>
              <a:endParaRPr lang="en-SG" sz="1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Lato Light"/>
                <a:sym typeface="Lato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B9EED7-880A-4451-A4FB-7CF14110350B}"/>
                </a:ext>
              </a:extLst>
            </p:cNvPr>
            <p:cNvSpPr txBox="1"/>
            <p:nvPr/>
          </p:nvSpPr>
          <p:spPr>
            <a:xfrm>
              <a:off x="0" y="1"/>
              <a:ext cx="495299" cy="514350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974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2409</Words>
  <Application>Microsoft Office PowerPoint</Application>
  <PresentationFormat>On-screen Show (16:9)</PresentationFormat>
  <Paragraphs>1049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BIZ UDPMincho Medium</vt:lpstr>
      <vt:lpstr>Tisa Offc Serif Pro</vt:lpstr>
      <vt:lpstr>Microsoft JhengHei UI Light</vt:lpstr>
      <vt:lpstr>Muli Regular</vt:lpstr>
      <vt:lpstr>Consolas</vt:lpstr>
      <vt:lpstr>Arial</vt:lpstr>
      <vt:lpstr>Segoe UI Semibold</vt:lpstr>
      <vt:lpstr>InputMono</vt:lpstr>
      <vt:lpstr>Cambria Math</vt:lpstr>
      <vt:lpstr>Lato Light</vt:lpstr>
      <vt:lpstr>InputMono Thin</vt:lpstr>
      <vt:lpstr>Simple Light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John Chang</cp:lastModifiedBy>
  <cp:revision>56</cp:revision>
  <dcterms:modified xsi:type="dcterms:W3CDTF">2020-03-06T06:56:16Z</dcterms:modified>
</cp:coreProperties>
</file>