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9"/>
  </p:notesMasterIdLst>
  <p:sldIdLst>
    <p:sldId id="256" r:id="rId2"/>
    <p:sldId id="260" r:id="rId3"/>
    <p:sldId id="257" r:id="rId4"/>
    <p:sldId id="269" r:id="rId5"/>
    <p:sldId id="264" r:id="rId6"/>
    <p:sldId id="266" r:id="rId7"/>
    <p:sldId id="265" r:id="rId8"/>
    <p:sldId id="267" r:id="rId9"/>
    <p:sldId id="268" r:id="rId10"/>
    <p:sldId id="261" r:id="rId11"/>
    <p:sldId id="262" r:id="rId12"/>
    <p:sldId id="259" r:id="rId13"/>
    <p:sldId id="263" r:id="rId14"/>
    <p:sldId id="271" r:id="rId15"/>
    <p:sldId id="272" r:id="rId16"/>
    <p:sldId id="274" r:id="rId17"/>
    <p:sldId id="275" r:id="rId18"/>
    <p:sldId id="273" r:id="rId19"/>
    <p:sldId id="276" r:id="rId20"/>
    <p:sldId id="278" r:id="rId21"/>
    <p:sldId id="279" r:id="rId22"/>
    <p:sldId id="285" r:id="rId23"/>
    <p:sldId id="284" r:id="rId24"/>
    <p:sldId id="282" r:id="rId25"/>
    <p:sldId id="283" r:id="rId26"/>
    <p:sldId id="286" r:id="rId27"/>
    <p:sldId id="287" r:id="rId28"/>
    <p:sldId id="289" r:id="rId29"/>
    <p:sldId id="288" r:id="rId30"/>
    <p:sldId id="290" r:id="rId31"/>
    <p:sldId id="291" r:id="rId32"/>
    <p:sldId id="296" r:id="rId33"/>
    <p:sldId id="294" r:id="rId34"/>
    <p:sldId id="297" r:id="rId35"/>
    <p:sldId id="298" r:id="rId36"/>
    <p:sldId id="300" r:id="rId37"/>
    <p:sldId id="301" r:id="rId38"/>
    <p:sldId id="299" r:id="rId39"/>
    <p:sldId id="302" r:id="rId40"/>
    <p:sldId id="303" r:id="rId41"/>
    <p:sldId id="304" r:id="rId42"/>
    <p:sldId id="306" r:id="rId43"/>
    <p:sldId id="305" r:id="rId44"/>
    <p:sldId id="309" r:id="rId45"/>
    <p:sldId id="311" r:id="rId46"/>
    <p:sldId id="310" r:id="rId47"/>
    <p:sldId id="312" r:id="rId48"/>
  </p:sldIdLst>
  <p:sldSz cx="9144000" cy="5143500" type="screen16x9"/>
  <p:notesSz cx="6858000" cy="9144000"/>
  <p:embeddedFontLst>
    <p:embeddedFont>
      <p:font typeface="BIZ UDPMincho Medium" panose="02020500000000000000" pitchFamily="18" charset="-128"/>
      <p:regular r:id="rId50"/>
    </p:embeddedFont>
    <p:embeddedFont>
      <p:font typeface="Cambria Math" panose="02040503050406030204" pitchFamily="18" charset="0"/>
      <p:regular r:id="rId51"/>
    </p:embeddedFont>
    <p:embeddedFont>
      <p:font typeface="Consolas" panose="020B0609020204030204" pitchFamily="49" charset="0"/>
      <p:regular r:id="rId52"/>
      <p:bold r:id="rId53"/>
      <p:italic r:id="rId54"/>
      <p:boldItalic r:id="rId55"/>
    </p:embeddedFont>
    <p:embeddedFont>
      <p:font typeface="InputMono" panose="02000509020000090004" pitchFamily="49" charset="0"/>
      <p:regular r:id="rId56"/>
      <p:bold r:id="rId57"/>
      <p:italic r:id="rId58"/>
      <p:boldItalic r:id="rId59"/>
    </p:embeddedFont>
    <p:embeddedFont>
      <p:font typeface="InputMono Thin" panose="02000409020000090004" pitchFamily="49" charset="0"/>
      <p:regular r:id="rId60"/>
      <p:italic r:id="rId61"/>
    </p:embeddedFont>
    <p:embeddedFont>
      <p:font typeface="Lato Light" panose="020B0604020202020204" charset="0"/>
      <p:regular r:id="rId62"/>
      <p:bold r:id="rId63"/>
      <p:italic r:id="rId64"/>
      <p:boldItalic r:id="rId65"/>
    </p:embeddedFont>
    <p:embeddedFont>
      <p:font typeface="Microsoft JhengHei UI Light" panose="020B0304030504040204" pitchFamily="34" charset="-120"/>
      <p:regular r:id="rId66"/>
    </p:embeddedFont>
    <p:embeddedFont>
      <p:font typeface="Muli Regular" panose="020B0604020202020204" charset="0"/>
      <p:bold r:id="rId67"/>
      <p:boldItalic r:id="rId68"/>
    </p:embeddedFont>
    <p:embeddedFont>
      <p:font typeface="Segoe UI Semibold" panose="020B0702040204020203" pitchFamily="34" charset="0"/>
      <p:bold r:id="rId69"/>
      <p:boldItalic r:id="rId70"/>
    </p:embeddedFont>
    <p:embeddedFont>
      <p:font typeface="Tisa Offc Serif Pro" panose="02010504030101020102" pitchFamily="2" charset="0"/>
      <p:regular r:id="rId71"/>
      <p:bold r:id="rId72"/>
      <p:italic r:id="rId73"/>
      <p:boldItalic r:id="rId7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2600"/>
    <a:srgbClr val="7A4600"/>
    <a:srgbClr val="019161"/>
    <a:srgbClr val="01B77A"/>
    <a:srgbClr val="52430E"/>
    <a:srgbClr val="A7891D"/>
    <a:srgbClr val="01734D"/>
    <a:srgbClr val="006570"/>
    <a:srgbClr val="001618"/>
    <a:srgbClr val="0026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22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734"/>
      </p:cViewPr>
      <p:guideLst>
        <p:guide orient="horz" pos="162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4.fntdata"/><Relationship Id="rId68" Type="http://schemas.openxmlformats.org/officeDocument/2006/relationships/font" Target="fonts/font19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font" Target="fonts/font9.fntdata"/><Relationship Id="rId66" Type="http://schemas.openxmlformats.org/officeDocument/2006/relationships/font" Target="fonts/font17.fntdata"/><Relationship Id="rId74" Type="http://schemas.openxmlformats.org/officeDocument/2006/relationships/font" Target="fonts/font25.fntdata"/><Relationship Id="rId5" Type="http://schemas.openxmlformats.org/officeDocument/2006/relationships/slide" Target="slides/slide4.xml"/><Relationship Id="rId61" Type="http://schemas.openxmlformats.org/officeDocument/2006/relationships/font" Target="fonts/font1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7.fntdata"/><Relationship Id="rId64" Type="http://schemas.openxmlformats.org/officeDocument/2006/relationships/font" Target="fonts/font15.fntdata"/><Relationship Id="rId69" Type="http://schemas.openxmlformats.org/officeDocument/2006/relationships/font" Target="fonts/font20.fntdata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72" Type="http://schemas.openxmlformats.org/officeDocument/2006/relationships/font" Target="fonts/font2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0.fntdata"/><Relationship Id="rId67" Type="http://schemas.openxmlformats.org/officeDocument/2006/relationships/font" Target="fonts/font18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62" Type="http://schemas.openxmlformats.org/officeDocument/2006/relationships/font" Target="fonts/font13.fntdata"/><Relationship Id="rId70" Type="http://schemas.openxmlformats.org/officeDocument/2006/relationships/font" Target="fonts/font21.fntdata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8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60" Type="http://schemas.openxmlformats.org/officeDocument/2006/relationships/font" Target="fonts/font11.fntdata"/><Relationship Id="rId65" Type="http://schemas.openxmlformats.org/officeDocument/2006/relationships/font" Target="fonts/font16.fntdata"/><Relationship Id="rId73" Type="http://schemas.openxmlformats.org/officeDocument/2006/relationships/font" Target="fonts/font24.fntdata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font" Target="fonts/font22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84f256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84f256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8760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84f256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84f256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45744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c84f2565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c84f2565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84f256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84f256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Emphasize on skill deprecation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Emphasize on understand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89087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84f256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84f256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Emphasize on skill deprecation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Emphasize on understand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46907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84f256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84f256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Emphasize on skill deprecation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Emphasize on understand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63967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84f256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84f256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Emphasize on skill deprecation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Emphasize on understand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81026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84f256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84f256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Emphasize on skill deprecation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Emphasize on understand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36054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84f256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84f256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Emphasize on skill deprecation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Emphasize on understand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43726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84f256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84f256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Emphasize on skill deprecation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Emphasize on understand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1714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84f256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84f256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04158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84f256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84f256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Emphasize on skill deprecation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Emphasize on understand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537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84f256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84f256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Emphasize on skill deprecation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Emphasize on understand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32210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84f256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84f256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Emphasize on skill deprecation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Emphasize on understand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27660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84f256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84f256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Emphasize on skill deprecation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Emphasize on understand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42832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84f256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84f256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Emphasize on skill deprecation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Emphasize on understand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07901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84f256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84f256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Emphasize on skill deprecation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Emphasize on understand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2399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84f256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84f256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Emphasize on skill deprecation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Emphasize on understand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77832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84f256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84f256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Emphasize on skill deprecation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Emphasize on understand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54147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84f256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84f256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Emphasize on skill deprecation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Emphasize on understand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81338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84f256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84f256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Emphasize on skill deprecation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Emphasize on understand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0856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84f256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84f256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Emphasize on skill deprecation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Emphasize on understand</a:t>
            </a: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84f256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84f256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Emphasize on skill deprecation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Emphasize on understand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10589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84f256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84f256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16891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84f256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84f256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19402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84f256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84f256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03107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84f256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84f256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87773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84f256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84f256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31282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84f256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84f256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7261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84f256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84f256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85930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84f256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84f256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30461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84f256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84f256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1016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84f256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84f256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Emphasize on skill deprecation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Emphasize on understand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6203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84f256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84f256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129183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84f256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84f256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52278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84f256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84f256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183907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84f256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84f256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666463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84f256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84f256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88682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84f256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84f256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027338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84f256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84f256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112028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84f256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84f256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0346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84f256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84f256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>
              <a:lnSpc>
                <a:spcPct val="200000"/>
              </a:lnSpc>
            </a:pPr>
            <a:r>
              <a:rPr lang="en-SG" dirty="0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&lt;p id=“</a:t>
            </a:r>
            <a:r>
              <a:rPr lang="en-SG" dirty="0" err="1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ext_f</a:t>
            </a:r>
            <a:r>
              <a:rPr lang="en-SG" dirty="0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”&gt;10_Julie_ALB_20493&lt;/p&gt;&lt;p id=“</a:t>
            </a:r>
            <a:r>
              <a:rPr lang="en-SG" dirty="0" err="1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ql</a:t>
            </a:r>
            <a:r>
              <a:rPr lang="en-SG" dirty="0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”&gt;&lt;/p&gt;&lt;p&gt;294+Jusin </a:t>
            </a:r>
            <a:r>
              <a:rPr lang="en-SG" dirty="0" err="1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Colba</a:t>
            </a:r>
            <a:r>
              <a:rPr lang="en-SG" dirty="0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&lt;/p&gt;</a:t>
            </a:r>
          </a:p>
          <a:p>
            <a:pPr lvl="2">
              <a:lnSpc>
                <a:spcPct val="200000"/>
              </a:lnSpc>
            </a:pPr>
            <a:r>
              <a:rPr lang="en-SG" dirty="0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&lt;p id=“</a:t>
            </a:r>
            <a:r>
              <a:rPr lang="en-SG" dirty="0" err="1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ext_f</a:t>
            </a:r>
            <a:r>
              <a:rPr lang="en-SG" dirty="0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”&gt;13_Carey_BER_20493&lt;/p&gt;&lt;p id=“</a:t>
            </a:r>
            <a:r>
              <a:rPr lang="en-SG" dirty="0" err="1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ql</a:t>
            </a:r>
            <a:r>
              <a:rPr lang="en-SG" dirty="0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”&gt;441059&lt;/p&gt;&lt;p&gt;294+Jusin </a:t>
            </a:r>
            <a:r>
              <a:rPr lang="en-SG" dirty="0" err="1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Colba</a:t>
            </a:r>
            <a:r>
              <a:rPr lang="en-SG" dirty="0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&lt;/p&gt;</a:t>
            </a:r>
          </a:p>
          <a:p>
            <a:pPr lvl="2">
              <a:lnSpc>
                <a:spcPct val="200000"/>
              </a:lnSpc>
            </a:pPr>
            <a:r>
              <a:rPr lang="en-SG" dirty="0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&lt;p id=“</a:t>
            </a:r>
            <a:r>
              <a:rPr lang="en-SG" dirty="0" err="1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ext_f</a:t>
            </a:r>
            <a:r>
              <a:rPr lang="en-SG" dirty="0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”&gt;1_Jami_ALB_20493&lt;/p&gt;&lt;p id=“</a:t>
            </a:r>
            <a:r>
              <a:rPr lang="en-SG" dirty="0" err="1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ql</a:t>
            </a:r>
            <a:r>
              <a:rPr lang="en-SG" dirty="0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”&gt;940566&lt;/p&gt;&lt;p&gt;294+Jusin </a:t>
            </a:r>
            <a:r>
              <a:rPr lang="en-SG" dirty="0" err="1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Colba</a:t>
            </a:r>
            <a:r>
              <a:rPr lang="en-SG" dirty="0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&lt;/p&gt;</a:t>
            </a:r>
          </a:p>
          <a:p>
            <a:pPr lvl="2">
              <a:lnSpc>
                <a:spcPct val="200000"/>
              </a:lnSpc>
            </a:pPr>
            <a:r>
              <a:rPr lang="en-SG" dirty="0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&lt;p id=“</a:t>
            </a:r>
            <a:r>
              <a:rPr lang="en-SG" dirty="0" err="1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ext_f</a:t>
            </a:r>
            <a:r>
              <a:rPr lang="en-SG" dirty="0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”&gt;6_Zand_ALB_20493&lt;/p&gt;&lt;p id=“</a:t>
            </a:r>
            <a:r>
              <a:rPr lang="en-SG" dirty="0" err="1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ql</a:t>
            </a:r>
            <a:r>
              <a:rPr lang="en-SG" dirty="0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”&gt;NONE&lt;/p&gt;&lt;p&gt;294+Jusin </a:t>
            </a:r>
            <a:r>
              <a:rPr lang="en-SG" dirty="0" err="1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Colba</a:t>
            </a:r>
            <a:r>
              <a:rPr lang="en-SG" dirty="0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&lt;/p&gt;</a:t>
            </a:r>
          </a:p>
          <a:p>
            <a:pPr lvl="2">
              <a:lnSpc>
                <a:spcPct val="200000"/>
              </a:lnSpc>
            </a:pPr>
            <a:r>
              <a:rPr lang="en-SG" dirty="0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&lt;p id=“</a:t>
            </a:r>
            <a:r>
              <a:rPr lang="en-SG" dirty="0" err="1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ext_f</a:t>
            </a:r>
            <a:r>
              <a:rPr lang="en-SG" dirty="0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”&gt;9_Louis_BEL_20493&lt;/p&gt;&lt;p id=“</a:t>
            </a:r>
            <a:r>
              <a:rPr lang="en-SG" dirty="0" err="1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ql</a:t>
            </a:r>
            <a:r>
              <a:rPr lang="en-SG" dirty="0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”&gt;959600&lt;/p&gt;&lt;p&gt;678+Bailey D&lt;/p&gt;</a:t>
            </a:r>
          </a:p>
          <a:p>
            <a:pPr lvl="2">
              <a:lnSpc>
                <a:spcPct val="200000"/>
              </a:lnSpc>
            </a:pPr>
            <a:r>
              <a:rPr lang="en-SG" dirty="0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&lt;p id=“</a:t>
            </a:r>
            <a:r>
              <a:rPr lang="en-SG" dirty="0" err="1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ext_f</a:t>
            </a:r>
            <a:r>
              <a:rPr lang="en-SG" dirty="0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”&gt;94_G+Rett_ALB_20493&lt;/p&gt;&lt;p id=“</a:t>
            </a:r>
            <a:r>
              <a:rPr lang="en-SG" dirty="0" err="1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ql</a:t>
            </a:r>
            <a:r>
              <a:rPr lang="en-SG" dirty="0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”&gt;0&lt;/p&gt;&lt;p&gt;294+Jusin </a:t>
            </a:r>
            <a:r>
              <a:rPr lang="en-SG" dirty="0" err="1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Colba</a:t>
            </a:r>
            <a:r>
              <a:rPr lang="en-SG" dirty="0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1687671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84f256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84f256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Emphasize on skill deprecation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Emphasize on understand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4744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84f256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84f256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Emphasize on skill deprecation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Emphasize on understand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0432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84f256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84f256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Emphasize on skill deprecation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Emphasize on understand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5930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84f256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84f256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Emphasize on skill deprecation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Emphasize on understand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3111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282C2C"/>
            </a:gs>
            <a:gs pos="100000">
              <a:srgbClr val="282C2C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0"/>
            <a:ext cx="85206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  <a:latin typeface="Muli Regular"/>
                <a:ea typeface="Muli Regular"/>
                <a:cs typeface="Muli Regular"/>
                <a:sym typeface="Muli Regular"/>
              </a:rPr>
              <a:t>Python</a:t>
            </a:r>
            <a:endParaRPr dirty="0">
              <a:solidFill>
                <a:srgbClr val="FFFFFF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128375" y="2700826"/>
            <a:ext cx="3044100" cy="4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F3F3F3"/>
                </a:solidFill>
                <a:latin typeface="Muli Regular"/>
                <a:ea typeface="Muli Regular"/>
                <a:cs typeface="Muli Regular"/>
                <a:sym typeface="Muli Regular"/>
              </a:rPr>
              <a:t>for data science</a:t>
            </a:r>
            <a:endParaRPr sz="2000" dirty="0">
              <a:solidFill>
                <a:srgbClr val="F3F3F3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369250" y="1957050"/>
            <a:ext cx="3044100" cy="4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F3F3F3"/>
                </a:solidFill>
                <a:latin typeface="Muli Regular"/>
                <a:ea typeface="Muli Regular"/>
                <a:cs typeface="Muli Regular"/>
                <a:sym typeface="Muli Regular"/>
              </a:rPr>
              <a:t>Introducing</a:t>
            </a:r>
            <a:endParaRPr sz="2000" dirty="0">
              <a:solidFill>
                <a:srgbClr val="F3F3F3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4" grpId="1"/>
      <p:bldP spid="55" grpId="0" build="p"/>
      <p:bldP spid="55" grpId="1" build="p"/>
      <p:bldP spid="56" grpId="0" build="p"/>
      <p:bldP spid="56" grpI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1;p14">
            <a:extLst>
              <a:ext uri="{FF2B5EF4-FFF2-40B4-BE49-F238E27FC236}">
                <a16:creationId xmlns:a16="http://schemas.microsoft.com/office/drawing/2014/main" id="{4E80415A-4CF5-40DC-87D2-76A01B7DCDCC}"/>
              </a:ext>
            </a:extLst>
          </p:cNvPr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InputMono Thin" panose="02000409020000090004" pitchFamily="49" charset="0"/>
              <a:ea typeface="Lato Light"/>
              <a:cs typeface="Lato Light"/>
              <a:sym typeface="Lato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E15FF6-BAA8-414D-BE85-6A7A2DBC7F8C}"/>
              </a:ext>
            </a:extLst>
          </p:cNvPr>
          <p:cNvSpPr txBox="1"/>
          <p:nvPr/>
        </p:nvSpPr>
        <p:spPr>
          <a:xfrm>
            <a:off x="0" y="2054423"/>
            <a:ext cx="9144000" cy="3077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accent5">
                    <a:lumMod val="20000"/>
                    <a:lumOff val="80000"/>
                  </a:schemeClr>
                </a:solidFill>
                <a:latin typeface="InputMono Thin" panose="02000409020000090004" pitchFamily="49" charset="0"/>
              </a:rPr>
              <a:t>Go-to Solution for Generic Problems</a:t>
            </a:r>
          </a:p>
        </p:txBody>
      </p:sp>
      <p:sp>
        <p:nvSpPr>
          <p:cNvPr id="61" name="Google Shape;61;p14"/>
          <p:cNvSpPr txBox="1"/>
          <p:nvPr/>
        </p:nvSpPr>
        <p:spPr>
          <a:xfrm>
            <a:off x="0" y="2362200"/>
            <a:ext cx="91440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 dirty="0">
                <a:solidFill>
                  <a:schemeClr val="lt1"/>
                </a:solidFill>
                <a:latin typeface="InputMono Thin" panose="02000409020000090004" pitchFamily="49" charset="0"/>
                <a:ea typeface="Lato Light"/>
                <a:cs typeface="Lato Light"/>
                <a:sym typeface="Lato Light"/>
              </a:rPr>
              <a:t>Excel</a:t>
            </a:r>
            <a:endParaRPr sz="1800" dirty="0">
              <a:solidFill>
                <a:schemeClr val="lt1"/>
              </a:solidFill>
              <a:latin typeface="InputMono Thin" panose="02000409020000090004" pitchFamily="49" charset="0"/>
              <a:ea typeface="Lato Light"/>
              <a:cs typeface="Lato Light"/>
              <a:sym typeface="Lato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AE143-E278-4B46-91AE-A28283E8D857}"/>
              </a:ext>
            </a:extLst>
          </p:cNvPr>
          <p:cNvSpPr txBox="1"/>
          <p:nvPr/>
        </p:nvSpPr>
        <p:spPr>
          <a:xfrm>
            <a:off x="0" y="2443688"/>
            <a:ext cx="9144000" cy="3077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accent5">
                    <a:lumMod val="20000"/>
                    <a:lumOff val="80000"/>
                  </a:schemeClr>
                </a:solidFill>
                <a:latin typeface="InputMono Thin" panose="02000409020000090004" pitchFamily="49" charset="0"/>
              </a:rPr>
              <a:t>Quick to learn and pick 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97A925-8104-48C5-88A7-90847113B6C0}"/>
              </a:ext>
            </a:extLst>
          </p:cNvPr>
          <p:cNvSpPr txBox="1"/>
          <p:nvPr/>
        </p:nvSpPr>
        <p:spPr>
          <a:xfrm>
            <a:off x="0" y="2832953"/>
            <a:ext cx="9144000" cy="3077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accent5">
                    <a:lumMod val="20000"/>
                    <a:lumOff val="80000"/>
                  </a:schemeClr>
                </a:solidFill>
                <a:latin typeface="InputMono Thin" panose="02000409020000090004" pitchFamily="49" charset="0"/>
              </a:rPr>
              <a:t>Almost everyone knows how to use 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A5F185-6A02-4954-BC8A-8A85E77AA34C}"/>
              </a:ext>
            </a:extLst>
          </p:cNvPr>
          <p:cNvSpPr txBox="1"/>
          <p:nvPr/>
        </p:nvSpPr>
        <p:spPr>
          <a:xfrm>
            <a:off x="0" y="2054423"/>
            <a:ext cx="9144000" cy="307777"/>
          </a:xfrm>
          <a:prstGeom prst="rect">
            <a:avLst/>
          </a:prstGeom>
          <a:solidFill>
            <a:srgbClr val="01916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accent5">
                    <a:lumMod val="20000"/>
                    <a:lumOff val="80000"/>
                  </a:schemeClr>
                </a:solidFill>
                <a:latin typeface="InputMono Thin" panose="02000409020000090004" pitchFamily="49" charset="0"/>
              </a:rPr>
              <a:t>Versatile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08ADB0-E82B-4029-B39A-5BAF6D480114}"/>
              </a:ext>
            </a:extLst>
          </p:cNvPr>
          <p:cNvSpPr txBox="1"/>
          <p:nvPr/>
        </p:nvSpPr>
        <p:spPr>
          <a:xfrm>
            <a:off x="0" y="2443688"/>
            <a:ext cx="9144000" cy="307777"/>
          </a:xfrm>
          <a:prstGeom prst="rect">
            <a:avLst/>
          </a:prstGeom>
          <a:solidFill>
            <a:srgbClr val="01916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accent5">
                    <a:lumMod val="20000"/>
                    <a:lumOff val="80000"/>
                  </a:schemeClr>
                </a:solidFill>
                <a:latin typeface="InputMono Thin" panose="02000409020000090004" pitchFamily="49" charset="0"/>
              </a:rPr>
              <a:t>Simple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A961B8-43CC-4271-B7AD-6A50D1653423}"/>
              </a:ext>
            </a:extLst>
          </p:cNvPr>
          <p:cNvSpPr txBox="1"/>
          <p:nvPr/>
        </p:nvSpPr>
        <p:spPr>
          <a:xfrm>
            <a:off x="0" y="2832953"/>
            <a:ext cx="9144000" cy="307777"/>
          </a:xfrm>
          <a:prstGeom prst="rect">
            <a:avLst/>
          </a:prstGeom>
          <a:solidFill>
            <a:srgbClr val="01916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accent5">
                    <a:lumMod val="20000"/>
                    <a:lumOff val="80000"/>
                  </a:schemeClr>
                </a:solidFill>
                <a:latin typeface="InputMono Thin" panose="02000409020000090004" pitchFamily="49" charset="0"/>
              </a:rPr>
              <a:t>Popular</a:t>
            </a:r>
          </a:p>
        </p:txBody>
      </p:sp>
    </p:spTree>
    <p:extLst>
      <p:ext uri="{BB962C8B-B14F-4D97-AF65-F5344CB8AC3E}">
        <p14:creationId xmlns:p14="http://schemas.microsoft.com/office/powerpoint/2010/main" val="3602904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898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0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61" grpId="0"/>
      <p:bldP spid="61" grpId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1;p14">
            <a:extLst>
              <a:ext uri="{FF2B5EF4-FFF2-40B4-BE49-F238E27FC236}">
                <a16:creationId xmlns:a16="http://schemas.microsoft.com/office/drawing/2014/main" id="{4E80415A-4CF5-40DC-87D2-76A01B7DCDCC}"/>
              </a:ext>
            </a:extLst>
          </p:cNvPr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  <a:latin typeface="InputMono Thin" panose="02000409020000090004" pitchFamily="49" charset="0"/>
              <a:ea typeface="Lato Light"/>
              <a:cs typeface="Lato Light"/>
              <a:sym typeface="Lato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E15FF6-BAA8-414D-BE85-6A7A2DBC7F8C}"/>
              </a:ext>
            </a:extLst>
          </p:cNvPr>
          <p:cNvSpPr txBox="1"/>
          <p:nvPr/>
        </p:nvSpPr>
        <p:spPr>
          <a:xfrm>
            <a:off x="0" y="2054423"/>
            <a:ext cx="914400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  <a:latin typeface="InputMono Thin" panose="02000409020000090004" pitchFamily="49" charset="0"/>
              </a:rPr>
              <a:t>Open Source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AE143-E278-4B46-91AE-A28283E8D857}"/>
              </a:ext>
            </a:extLst>
          </p:cNvPr>
          <p:cNvSpPr txBox="1"/>
          <p:nvPr/>
        </p:nvSpPr>
        <p:spPr>
          <a:xfrm>
            <a:off x="0" y="2443688"/>
            <a:ext cx="914400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  <a:latin typeface="InputMono Thin" panose="02000409020000090004" pitchFamily="49" charset="0"/>
              </a:rPr>
              <a:t>One of the easiest Languages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97A925-8104-48C5-88A7-90847113B6C0}"/>
              </a:ext>
            </a:extLst>
          </p:cNvPr>
          <p:cNvSpPr txBox="1"/>
          <p:nvPr/>
        </p:nvSpPr>
        <p:spPr>
          <a:xfrm>
            <a:off x="0" y="2832953"/>
            <a:ext cx="914400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  <a:latin typeface="InputMono Thin" panose="02000409020000090004" pitchFamily="49" charset="0"/>
              </a:rPr>
              <a:t>Programming Workflow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A5F185-6A02-4954-BC8A-8A85E77AA34C}"/>
              </a:ext>
            </a:extLst>
          </p:cNvPr>
          <p:cNvSpPr txBox="1"/>
          <p:nvPr/>
        </p:nvSpPr>
        <p:spPr>
          <a:xfrm>
            <a:off x="0" y="2054423"/>
            <a:ext cx="9144000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  <a:latin typeface="InputMono Thin" panose="02000409020000090004" pitchFamily="49" charset="0"/>
              </a:rPr>
              <a:t>Community Backing</a:t>
            </a:r>
          </a:p>
        </p:txBody>
      </p:sp>
      <p:sp>
        <p:nvSpPr>
          <p:cNvPr id="61" name="Google Shape;61;p14"/>
          <p:cNvSpPr txBox="1"/>
          <p:nvPr/>
        </p:nvSpPr>
        <p:spPr>
          <a:xfrm>
            <a:off x="0" y="2413853"/>
            <a:ext cx="91440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 dirty="0">
                <a:solidFill>
                  <a:schemeClr val="bg1"/>
                </a:solidFill>
                <a:latin typeface="InputMono Thin" panose="02000409020000090004" pitchFamily="49" charset="0"/>
                <a:ea typeface="Lato Light"/>
                <a:cs typeface="Lato Light"/>
                <a:sym typeface="Lato Light"/>
              </a:rPr>
              <a:t>Python &amp; R</a:t>
            </a:r>
            <a:endParaRPr sz="1800" dirty="0">
              <a:solidFill>
                <a:schemeClr val="bg1"/>
              </a:solidFill>
              <a:latin typeface="InputMono Thin" panose="02000409020000090004" pitchFamily="49" charset="0"/>
              <a:ea typeface="Lato Light"/>
              <a:cs typeface="Lato Light"/>
              <a:sym typeface="Lato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08ADB0-E82B-4029-B39A-5BAF6D480114}"/>
              </a:ext>
            </a:extLst>
          </p:cNvPr>
          <p:cNvSpPr txBox="1"/>
          <p:nvPr/>
        </p:nvSpPr>
        <p:spPr>
          <a:xfrm>
            <a:off x="0" y="2443687"/>
            <a:ext cx="9144000" cy="30777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  <a:latin typeface="InputMono Thin" panose="02000409020000090004" pitchFamily="49" charset="0"/>
              </a:rPr>
              <a:t>Simple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A961B8-43CC-4271-B7AD-6A50D1653423}"/>
              </a:ext>
            </a:extLst>
          </p:cNvPr>
          <p:cNvSpPr txBox="1"/>
          <p:nvPr/>
        </p:nvSpPr>
        <p:spPr>
          <a:xfrm>
            <a:off x="0" y="2832953"/>
            <a:ext cx="9144000" cy="30777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  <a:latin typeface="InputMono Thin" panose="02000409020000090004" pitchFamily="49" charset="0"/>
              </a:rPr>
              <a:t>Strict</a:t>
            </a:r>
          </a:p>
        </p:txBody>
      </p:sp>
    </p:spTree>
    <p:extLst>
      <p:ext uri="{BB962C8B-B14F-4D97-AF65-F5344CB8AC3E}">
        <p14:creationId xmlns:p14="http://schemas.microsoft.com/office/powerpoint/2010/main" val="4652216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81481E-6 L 0 -0.1898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0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6" grpId="0" animBg="1"/>
      <p:bldP spid="7" grpId="0" animBg="1"/>
      <p:bldP spid="8" grpId="0" animBg="1"/>
      <p:bldP spid="61" grpId="0"/>
      <p:bldP spid="61" grpId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85000"/>
                <a:lumOff val="15000"/>
              </a:schemeClr>
            </a:gs>
            <a:gs pos="100000">
              <a:schemeClr val="bg2">
                <a:lumMod val="50000"/>
              </a:schemeClr>
            </a:gs>
          </a:gsLst>
          <a:lin ang="5400012" scaled="0"/>
        </a:gra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dirty="0">
                <a:solidFill>
                  <a:schemeClr val="bg1"/>
                </a:solidFill>
                <a:latin typeface="Tisa Offc Serif Pro" panose="02010504030101020102" pitchFamily="2" charset="0"/>
              </a:rPr>
              <a:t>Prospects</a:t>
            </a:r>
            <a:endParaRPr sz="2400" dirty="0">
              <a:solidFill>
                <a:schemeClr val="bg1"/>
              </a:solidFill>
              <a:latin typeface="Tisa Offc Serif Pro" panose="02010504030101020102" pitchFamily="2" charset="0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2C8BB901-6EF4-4377-A446-E2921CBE8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341700"/>
              </p:ext>
            </p:extLst>
          </p:nvPr>
        </p:nvGraphicFramePr>
        <p:xfrm>
          <a:off x="-1" y="526471"/>
          <a:ext cx="9144000" cy="4617032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845128">
                  <a:extLst>
                    <a:ext uri="{9D8B030D-6E8A-4147-A177-3AD203B41FA5}">
                      <a16:colId xmlns:a16="http://schemas.microsoft.com/office/drawing/2014/main" val="485542492"/>
                    </a:ext>
                  </a:extLst>
                </a:gridCol>
                <a:gridCol w="3726872">
                  <a:extLst>
                    <a:ext uri="{9D8B030D-6E8A-4147-A177-3AD203B41FA5}">
                      <a16:colId xmlns:a16="http://schemas.microsoft.com/office/drawing/2014/main" val="3619305136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4004930378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491818361"/>
                    </a:ext>
                  </a:extLst>
                </a:gridCol>
              </a:tblGrid>
              <a:tr h="577129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Segoe UI Semibold" panose="020B0702040204020203" pitchFamily="34" charset="0"/>
                          <a:ea typeface="Yu Gothic UI" panose="020B0500000000000000" pitchFamily="34" charset="-128"/>
                          <a:cs typeface="Segoe UI Semibold" panose="020B0702040204020203" pitchFamily="34" charset="0"/>
                        </a:rPr>
                        <a:t>Project Lifetime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latin typeface="Segoe UI Semibold" panose="020B0702040204020203" pitchFamily="34" charset="0"/>
                        <a:ea typeface="Yu Gothic UI" panose="020B0500000000000000" pitchFamily="34" charset="-128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Segoe UI Semibold" panose="020B0702040204020203" pitchFamily="34" charset="0"/>
                          <a:ea typeface="Yu Gothic UI" panose="020B0500000000000000" pitchFamily="34" charset="-128"/>
                          <a:cs typeface="Segoe UI Semibold" panose="020B0702040204020203" pitchFamily="34" charset="0"/>
                        </a:rPr>
                        <a:t>Python &amp; 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Segoe UI Semibold" panose="020B0702040204020203" pitchFamily="34" charset="0"/>
                          <a:ea typeface="Yu Gothic UI" panose="020B0500000000000000" pitchFamily="34" charset="-128"/>
                          <a:cs typeface="Segoe UI Semibold" panose="020B0702040204020203" pitchFamily="34" charset="0"/>
                        </a:rPr>
                        <a:t>Excel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2753144"/>
                  </a:ext>
                </a:extLst>
              </a:tr>
              <a:tr h="577129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dirty="0">
                          <a:latin typeface="Segoe UI Semibold" panose="020B0702040204020203" pitchFamily="34" charset="0"/>
                          <a:ea typeface="Yu Gothic UI" panose="020B0500000000000000" pitchFamily="34" charset="-128"/>
                          <a:cs typeface="Segoe UI Semibold" panose="020B0702040204020203" pitchFamily="34" charset="0"/>
                        </a:rPr>
                        <a:t>Big &amp; Slow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dirty="0">
                          <a:latin typeface="Segoe UI Semibold" panose="020B0702040204020203" pitchFamily="34" charset="0"/>
                          <a:ea typeface="Yu Gothic UI" panose="020B0500000000000000" pitchFamily="34" charset="-128"/>
                          <a:cs typeface="Segoe UI Semibold" panose="020B0702040204020203" pitchFamily="34" charset="0"/>
                        </a:rPr>
                        <a:t>Machine Learning</a:t>
                      </a:r>
                    </a:p>
                  </a:txBody>
                  <a:tcPr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dirty="0">
                          <a:latin typeface="Segoe UI Semibold" panose="020B0702040204020203" pitchFamily="34" charset="0"/>
                          <a:ea typeface="Yu Gothic UI" panose="020B0500000000000000" pitchFamily="34" charset="-128"/>
                          <a:cs typeface="Segoe UI Semibold" panose="020B0702040204020203" pitchFamily="34" charset="0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SG" dirty="0">
                        <a:latin typeface="Segoe UI Semibold" panose="020B0702040204020203" pitchFamily="34" charset="0"/>
                        <a:ea typeface="Yu Gothic UI" panose="020B0500000000000000" pitchFamily="34" charset="-128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035850"/>
                  </a:ext>
                </a:extLst>
              </a:tr>
              <a:tr h="577129">
                <a:tc vMerge="1">
                  <a:txBody>
                    <a:bodyPr/>
                    <a:lstStyle/>
                    <a:p>
                      <a:pPr algn="ctr"/>
                      <a:endParaRPr lang="en-SG" dirty="0">
                        <a:latin typeface="Yu Gothic UI" panose="020B0500000000000000" pitchFamily="34" charset="-128"/>
                        <a:ea typeface="Yu Gothic UI" panose="020B05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Segoe UI Semibold" panose="020B0702040204020203" pitchFamily="34" charset="0"/>
                          <a:ea typeface="Yu Gothic UI" panose="020B0500000000000000" pitchFamily="34" charset="-128"/>
                          <a:cs typeface="Segoe UI Semibold" panose="020B0702040204020203" pitchFamily="34" charset="0"/>
                        </a:rPr>
                        <a:t>Data Manipulation Functions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dirty="0">
                          <a:latin typeface="Segoe UI Semibold" panose="020B0702040204020203" pitchFamily="34" charset="0"/>
                          <a:ea typeface="Yu Gothic UI" panose="020B0500000000000000" pitchFamily="34" charset="-128"/>
                          <a:cs typeface="Segoe UI Semibold" panose="020B0702040204020203" pitchFamily="34" charset="0"/>
                        </a:rPr>
                        <a:t>✓✓</a:t>
                      </a:r>
                    </a:p>
                  </a:txBody>
                  <a:tcPr anchor="ctr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dirty="0">
                          <a:latin typeface="Segoe UI Semibold" panose="020B0702040204020203" pitchFamily="34" charset="0"/>
                          <a:ea typeface="Yu Gothic UI" panose="020B0500000000000000" pitchFamily="34" charset="-128"/>
                          <a:cs typeface="Segoe UI Semibold" panose="020B0702040204020203" pitchFamily="34" charset="0"/>
                        </a:rPr>
                        <a:t>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310205"/>
                  </a:ext>
                </a:extLst>
              </a:tr>
              <a:tr h="577129">
                <a:tc vMerge="1">
                  <a:txBody>
                    <a:bodyPr/>
                    <a:lstStyle/>
                    <a:p>
                      <a:pPr algn="ctr"/>
                      <a:endParaRPr lang="en-SG" dirty="0">
                        <a:latin typeface="Yu Gothic UI" panose="020B0500000000000000" pitchFamily="34" charset="-128"/>
                        <a:ea typeface="Yu Gothic UI" panose="020B05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Segoe UI Semibold" panose="020B0702040204020203" pitchFamily="34" charset="0"/>
                          <a:ea typeface="Yu Gothic UI" panose="020B0500000000000000" pitchFamily="34" charset="-128"/>
                          <a:cs typeface="Segoe UI Semibold" panose="020B0702040204020203" pitchFamily="34" charset="0"/>
                        </a:rPr>
                        <a:t>Data Visualization Tools</a:t>
                      </a:r>
                    </a:p>
                  </a:txBody>
                  <a:tcPr anchor="ctr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dirty="0">
                          <a:latin typeface="Segoe UI Semibold" panose="020B0702040204020203" pitchFamily="34" charset="0"/>
                          <a:ea typeface="Yu Gothic UI" panose="020B0500000000000000" pitchFamily="34" charset="-128"/>
                          <a:cs typeface="Segoe UI Semibold" panose="020B0702040204020203" pitchFamily="34" charset="0"/>
                        </a:rPr>
                        <a:t>✓✓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dirty="0">
                          <a:latin typeface="Segoe UI Semibold" panose="020B0702040204020203" pitchFamily="34" charset="0"/>
                          <a:ea typeface="Yu Gothic UI" panose="020B0500000000000000" pitchFamily="34" charset="-128"/>
                          <a:cs typeface="Segoe UI Semibold" panose="020B0702040204020203" pitchFamily="34" charset="0"/>
                        </a:rPr>
                        <a:t>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6235962"/>
                  </a:ext>
                </a:extLst>
              </a:tr>
              <a:tr h="577129">
                <a:tc vMerge="1">
                  <a:txBody>
                    <a:bodyPr/>
                    <a:lstStyle/>
                    <a:p>
                      <a:pPr algn="ctr"/>
                      <a:endParaRPr lang="en-SG" dirty="0">
                        <a:latin typeface="Yu Gothic UI" panose="020B0500000000000000" pitchFamily="34" charset="-128"/>
                        <a:ea typeface="Yu Gothic UI" panose="020B05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Segoe UI Semibold" panose="020B0702040204020203" pitchFamily="34" charset="0"/>
                          <a:ea typeface="Yu Gothic UI" panose="020B0500000000000000" pitchFamily="34" charset="-128"/>
                          <a:cs typeface="Segoe UI Semibold" panose="020B0702040204020203" pitchFamily="34" charset="0"/>
                        </a:rPr>
                        <a:t>Extensibility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dirty="0">
                          <a:latin typeface="Segoe UI Semibold" panose="020B0702040204020203" pitchFamily="34" charset="0"/>
                          <a:ea typeface="Yu Gothic UI" panose="020B0500000000000000" pitchFamily="34" charset="-128"/>
                          <a:cs typeface="Segoe UI Semibold" panose="020B0702040204020203" pitchFamily="34" charset="0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SG" dirty="0">
                        <a:latin typeface="Segoe UI Semibold" panose="020B0702040204020203" pitchFamily="34" charset="0"/>
                        <a:ea typeface="Yu Gothic UI" panose="020B0500000000000000" pitchFamily="34" charset="-128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59618"/>
                  </a:ext>
                </a:extLst>
              </a:tr>
              <a:tr h="577129">
                <a:tc rowSpan="3"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Segoe UI Semibold" panose="020B0702040204020203" pitchFamily="34" charset="0"/>
                          <a:ea typeface="Yu Gothic UI" panose="020B0500000000000000" pitchFamily="34" charset="-128"/>
                          <a:cs typeface="Segoe UI Semibold" panose="020B0702040204020203" pitchFamily="34" charset="0"/>
                        </a:rPr>
                        <a:t>Small &amp; Quick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Segoe UI Semibold" panose="020B0702040204020203" pitchFamily="34" charset="0"/>
                          <a:ea typeface="Yu Gothic UI" panose="020B0500000000000000" pitchFamily="34" charset="-128"/>
                          <a:cs typeface="Segoe UI Semibold" panose="020B0702040204020203" pitchFamily="34" charset="0"/>
                        </a:rPr>
                        <a:t>Data Manipulation Functions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dirty="0">
                          <a:latin typeface="Segoe UI Semibold" panose="020B0702040204020203" pitchFamily="34" charset="0"/>
                          <a:ea typeface="Yu Gothic UI" panose="020B0500000000000000" pitchFamily="34" charset="-128"/>
                          <a:cs typeface="Segoe UI Semibold" panose="020B0702040204020203" pitchFamily="34" charset="0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dirty="0">
                          <a:latin typeface="Segoe UI Semibold" panose="020B0702040204020203" pitchFamily="34" charset="0"/>
                          <a:ea typeface="Yu Gothic UI" panose="020B0500000000000000" pitchFamily="34" charset="-128"/>
                          <a:cs typeface="Segoe UI Semibold" panose="020B0702040204020203" pitchFamily="34" charset="0"/>
                        </a:rPr>
                        <a:t>✓✓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5435119"/>
                  </a:ext>
                </a:extLst>
              </a:tr>
              <a:tr h="577129">
                <a:tc vMerge="1">
                  <a:txBody>
                    <a:bodyPr/>
                    <a:lstStyle/>
                    <a:p>
                      <a:pPr algn="ctr"/>
                      <a:endParaRPr lang="en-SG" dirty="0">
                        <a:latin typeface="Yu Gothic UI" panose="020B0500000000000000" pitchFamily="34" charset="-128"/>
                        <a:ea typeface="Yu Gothic UI" panose="020B05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Segoe UI Semibold" panose="020B0702040204020203" pitchFamily="34" charset="0"/>
                          <a:ea typeface="Yu Gothic UI" panose="020B0500000000000000" pitchFamily="34" charset="-128"/>
                          <a:cs typeface="Segoe UI Semibold" panose="020B0702040204020203" pitchFamily="34" charset="0"/>
                        </a:rPr>
                        <a:t>Data Visualization Tools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dirty="0">
                          <a:latin typeface="Segoe UI Semibold" panose="020B0702040204020203" pitchFamily="34" charset="0"/>
                          <a:ea typeface="Yu Gothic UI" panose="020B0500000000000000" pitchFamily="34" charset="-128"/>
                          <a:cs typeface="Segoe UI Semibold" panose="020B0702040204020203" pitchFamily="34" charset="0"/>
                        </a:rPr>
                        <a:t>✓✓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dirty="0">
                          <a:latin typeface="Segoe UI Semibold" panose="020B0702040204020203" pitchFamily="34" charset="0"/>
                          <a:ea typeface="Yu Gothic UI" panose="020B0500000000000000" pitchFamily="34" charset="-128"/>
                          <a:cs typeface="Segoe UI Semibold" panose="020B0702040204020203" pitchFamily="34" charset="0"/>
                        </a:rPr>
                        <a:t>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3989978"/>
                  </a:ext>
                </a:extLst>
              </a:tr>
              <a:tr h="577129">
                <a:tc vMerge="1">
                  <a:txBody>
                    <a:bodyPr/>
                    <a:lstStyle/>
                    <a:p>
                      <a:pPr algn="ctr"/>
                      <a:endParaRPr lang="en-SG" dirty="0">
                        <a:latin typeface="Yu Gothic UI" panose="020B0500000000000000" pitchFamily="34" charset="-128"/>
                        <a:ea typeface="Yu Gothic UI" panose="020B05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Segoe UI Semibold" panose="020B0702040204020203" pitchFamily="34" charset="0"/>
                          <a:ea typeface="Yu Gothic UI" panose="020B0500000000000000" pitchFamily="34" charset="-128"/>
                          <a:cs typeface="Segoe UI Semibold" panose="020B0702040204020203" pitchFamily="34" charset="0"/>
                        </a:rPr>
                        <a:t>Data Input &amp; 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latin typeface="Segoe UI Semibold" panose="020B0702040204020203" pitchFamily="34" charset="0"/>
                        <a:ea typeface="Yu Gothic UI" panose="020B0500000000000000" pitchFamily="34" charset="-128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dirty="0">
                          <a:latin typeface="Segoe UI Semibold" panose="020B0702040204020203" pitchFamily="34" charset="0"/>
                          <a:ea typeface="Yu Gothic UI" panose="020B0500000000000000" pitchFamily="34" charset="-128"/>
                          <a:cs typeface="Segoe UI Semibold" panose="020B0702040204020203" pitchFamily="34" charset="0"/>
                        </a:rPr>
                        <a:t>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71732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22600"/>
            </a:gs>
            <a:gs pos="100000">
              <a:srgbClr val="422600"/>
            </a:gs>
          </a:gsLst>
          <a:lin ang="0" scaled="0"/>
          <a:tileRect/>
        </a:gra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627529" y="0"/>
            <a:ext cx="797859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2"/>
            <a:r>
              <a:rPr lang="en-SG" sz="36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Lato Light"/>
                <a:sym typeface="Lato Light"/>
              </a:rPr>
              <a:t>Introduction to Python Syntax</a:t>
            </a:r>
          </a:p>
        </p:txBody>
      </p:sp>
    </p:spTree>
    <p:extLst>
      <p:ext uri="{BB962C8B-B14F-4D97-AF65-F5344CB8AC3E}">
        <p14:creationId xmlns:p14="http://schemas.microsoft.com/office/powerpoint/2010/main" val="403054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1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uiExpand="1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5E5B38-2864-49F5-9CC9-A026F39FC792}"/>
              </a:ext>
            </a:extLst>
          </p:cNvPr>
          <p:cNvGrpSpPr/>
          <p:nvPr/>
        </p:nvGrpSpPr>
        <p:grpSpPr>
          <a:xfrm>
            <a:off x="0" y="0"/>
            <a:ext cx="9144000" cy="5143501"/>
            <a:chOff x="0" y="0"/>
            <a:chExt cx="9144000" cy="5143501"/>
          </a:xfrm>
        </p:grpSpPr>
        <p:sp>
          <p:nvSpPr>
            <p:cNvPr id="61" name="Google Shape;61;p14"/>
            <p:cNvSpPr txBox="1"/>
            <p:nvPr/>
          </p:nvSpPr>
          <p:spPr>
            <a:xfrm>
              <a:off x="495300" y="0"/>
              <a:ext cx="8648700" cy="51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fontAlgn="base"/>
              <a:endParaRPr lang="en-SG" sz="105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Lato Light"/>
                <a:sym typeface="Lato Light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6B9EED7-880A-4451-A4FB-7CF14110350B}"/>
                </a:ext>
              </a:extLst>
            </p:cNvPr>
            <p:cNvSpPr txBox="1"/>
            <p:nvPr/>
          </p:nvSpPr>
          <p:spPr>
            <a:xfrm>
              <a:off x="0" y="1"/>
              <a:ext cx="495299" cy="514350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endParaRPr lang="en-SG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F2F6956-FEB3-4C56-98BF-C80A99A1474C}"/>
              </a:ext>
            </a:extLst>
          </p:cNvPr>
          <p:cNvSpPr/>
          <p:nvPr/>
        </p:nvSpPr>
        <p:spPr>
          <a:xfrm>
            <a:off x="495299" y="0"/>
            <a:ext cx="8648701" cy="5143499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r>
              <a:rPr lang="en-SG" sz="1800" dirty="0">
                <a:solidFill>
                  <a:srgbClr val="FFFFFF"/>
                </a:solidFill>
                <a:latin typeface="Consolas" panose="020B0609020204030204" pitchFamily="49" charset="0"/>
              </a:rPr>
              <a:t>Just like Math, you can assign a number as a letter</a:t>
            </a:r>
          </a:p>
          <a:p>
            <a:endParaRPr lang="en-SG" sz="1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pl-PL" sz="1800" dirty="0">
                <a:solidFill>
                  <a:srgbClr val="FFFFFF"/>
                </a:solidFill>
                <a:latin typeface="Consolas" panose="020B0609020204030204" pitchFamily="49" charset="0"/>
              </a:rPr>
              <a:t>x=</a:t>
            </a:r>
            <a:r>
              <a:rPr lang="pl-PL" sz="1800" dirty="0">
                <a:solidFill>
                  <a:srgbClr val="D36363"/>
                </a:solidFill>
                <a:latin typeface="Consolas" panose="020B0609020204030204" pitchFamily="49" charset="0"/>
              </a:rPr>
              <a:t>2</a:t>
            </a:r>
            <a:br>
              <a:rPr lang="pl-PL" sz="1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pl-PL" sz="1800" dirty="0">
                <a:solidFill>
                  <a:srgbClr val="FFFFFF"/>
                </a:solidFill>
                <a:latin typeface="Consolas" panose="020B0609020204030204" pitchFamily="49" charset="0"/>
              </a:rPr>
              <a:t>y=</a:t>
            </a:r>
            <a:r>
              <a:rPr lang="pl-PL" sz="1800" dirty="0">
                <a:solidFill>
                  <a:srgbClr val="D36363"/>
                </a:solidFill>
                <a:latin typeface="Consolas" panose="020B0609020204030204" pitchFamily="49" charset="0"/>
              </a:rPr>
              <a:t>4</a:t>
            </a:r>
            <a:br>
              <a:rPr lang="pl-PL" sz="1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pl-PL" sz="1800" dirty="0">
                <a:solidFill>
                  <a:srgbClr val="FFFFFF"/>
                </a:solidFill>
                <a:latin typeface="Consolas" panose="020B0609020204030204" pitchFamily="49" charset="0"/>
              </a:rPr>
              <a:t>z=x</a:t>
            </a:r>
            <a:endParaRPr lang="en-SG" sz="1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endParaRPr lang="en-SG" sz="1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SG" sz="1800" dirty="0">
                <a:solidFill>
                  <a:srgbClr val="FFFFFF"/>
                </a:solidFill>
                <a:latin typeface="Consolas" panose="020B0609020204030204" pitchFamily="49" charset="0"/>
              </a:rPr>
              <a:t>The result is as you’d expect</a:t>
            </a:r>
            <a:endParaRPr lang="en-SG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3375C0-61B1-4463-93DA-F906F8238FAF}"/>
              </a:ext>
            </a:extLst>
          </p:cNvPr>
          <p:cNvSpPr/>
          <p:nvPr/>
        </p:nvSpPr>
        <p:spPr>
          <a:xfrm>
            <a:off x="495298" y="0"/>
            <a:ext cx="86487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>
                <a:solidFill>
                  <a:srgbClr val="FFFFFF"/>
                </a:solidFill>
                <a:latin typeface="Consolas" panose="020B0609020204030204" pitchFamily="49" charset="0"/>
              </a:rPr>
              <a:t>Assignment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729436832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5E5B38-2864-49F5-9CC9-A026F39FC792}"/>
              </a:ext>
            </a:extLst>
          </p:cNvPr>
          <p:cNvGrpSpPr/>
          <p:nvPr/>
        </p:nvGrpSpPr>
        <p:grpSpPr>
          <a:xfrm>
            <a:off x="0" y="0"/>
            <a:ext cx="9144000" cy="5143501"/>
            <a:chOff x="0" y="0"/>
            <a:chExt cx="9144000" cy="5143501"/>
          </a:xfrm>
        </p:grpSpPr>
        <p:sp>
          <p:nvSpPr>
            <p:cNvPr id="61" name="Google Shape;61;p14"/>
            <p:cNvSpPr txBox="1"/>
            <p:nvPr/>
          </p:nvSpPr>
          <p:spPr>
            <a:xfrm>
              <a:off x="495300" y="0"/>
              <a:ext cx="8648700" cy="51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fontAlgn="base"/>
              <a:endParaRPr lang="en-SG" sz="105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Lato Light"/>
                <a:sym typeface="Lato Light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6B9EED7-880A-4451-A4FB-7CF14110350B}"/>
                </a:ext>
              </a:extLst>
            </p:cNvPr>
            <p:cNvSpPr txBox="1"/>
            <p:nvPr/>
          </p:nvSpPr>
          <p:spPr>
            <a:xfrm>
              <a:off x="0" y="1"/>
              <a:ext cx="495299" cy="514350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endParaRPr lang="en-SG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F2F6956-FEB3-4C56-98BF-C80A99A1474C}"/>
              </a:ext>
            </a:extLst>
          </p:cNvPr>
          <p:cNvSpPr/>
          <p:nvPr/>
        </p:nvSpPr>
        <p:spPr>
          <a:xfrm>
            <a:off x="495299" y="-2"/>
            <a:ext cx="8648701" cy="5143499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r>
              <a:rPr lang="en-SG" sz="1800" dirty="0">
                <a:solidFill>
                  <a:srgbClr val="FFFFFF"/>
                </a:solidFill>
                <a:latin typeface="Consolas" panose="020B0609020204030204" pitchFamily="49" charset="0"/>
              </a:rPr>
              <a:t>However, in programming, you can assign a whole word</a:t>
            </a:r>
          </a:p>
          <a:p>
            <a:endParaRPr lang="en-SG" sz="1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first_number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D36363"/>
                </a:solidFill>
                <a:latin typeface="Consolas" panose="020B0609020204030204" pitchFamily="49" charset="0"/>
              </a:rPr>
              <a:t>2</a:t>
            </a:r>
            <a:b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second_number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D36363"/>
                </a:solidFill>
                <a:latin typeface="Consolas" panose="020B0609020204030204" pitchFamily="49" charset="0"/>
              </a:rPr>
              <a:t>4</a:t>
            </a:r>
            <a:b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first_number_again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first_number</a:t>
            </a:r>
            <a:endParaRPr lang="en-US" sz="1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71394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5E5B38-2864-49F5-9CC9-A026F39FC792}"/>
              </a:ext>
            </a:extLst>
          </p:cNvPr>
          <p:cNvGrpSpPr/>
          <p:nvPr/>
        </p:nvGrpSpPr>
        <p:grpSpPr>
          <a:xfrm>
            <a:off x="0" y="0"/>
            <a:ext cx="9144000" cy="5143501"/>
            <a:chOff x="0" y="0"/>
            <a:chExt cx="9144000" cy="5143501"/>
          </a:xfrm>
        </p:grpSpPr>
        <p:sp>
          <p:nvSpPr>
            <p:cNvPr id="61" name="Google Shape;61;p14"/>
            <p:cNvSpPr txBox="1"/>
            <p:nvPr/>
          </p:nvSpPr>
          <p:spPr>
            <a:xfrm>
              <a:off x="495300" y="0"/>
              <a:ext cx="8648700" cy="51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fontAlgn="base"/>
              <a:endParaRPr lang="en-SG" sz="105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Lato Light"/>
                <a:sym typeface="Lato Light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6B9EED7-880A-4451-A4FB-7CF14110350B}"/>
                </a:ext>
              </a:extLst>
            </p:cNvPr>
            <p:cNvSpPr txBox="1"/>
            <p:nvPr/>
          </p:nvSpPr>
          <p:spPr>
            <a:xfrm>
              <a:off x="0" y="1"/>
              <a:ext cx="495299" cy="514350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endParaRPr lang="en-SG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F2F6956-FEB3-4C56-98BF-C80A99A1474C}"/>
              </a:ext>
            </a:extLst>
          </p:cNvPr>
          <p:cNvSpPr/>
          <p:nvPr/>
        </p:nvSpPr>
        <p:spPr>
          <a:xfrm>
            <a:off x="495299" y="-2"/>
            <a:ext cx="8648701" cy="5143499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A number isn’t fixed, you can re-assign it.</a:t>
            </a:r>
          </a:p>
          <a:p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Remember, it’s always right to left!</a:t>
            </a:r>
          </a:p>
          <a:p>
            <a:endParaRPr lang="en-SG" sz="1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first_number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D36363"/>
                </a:solidFill>
                <a:latin typeface="Consolas" panose="020B0609020204030204" pitchFamily="49" charset="0"/>
              </a:rPr>
              <a:t>1</a:t>
            </a:r>
            <a:b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second_number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D36363"/>
                </a:solidFill>
                <a:latin typeface="Consolas" panose="020B0609020204030204" pitchFamily="49" charset="0"/>
              </a:rPr>
              <a:t>10</a:t>
            </a:r>
            <a:b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first_number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second_number</a:t>
            </a:r>
            <a:endParaRPr lang="en-SG" sz="1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54973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5E5B38-2864-49F5-9CC9-A026F39FC792}"/>
              </a:ext>
            </a:extLst>
          </p:cNvPr>
          <p:cNvGrpSpPr/>
          <p:nvPr/>
        </p:nvGrpSpPr>
        <p:grpSpPr>
          <a:xfrm>
            <a:off x="0" y="0"/>
            <a:ext cx="9144000" cy="5143501"/>
            <a:chOff x="0" y="0"/>
            <a:chExt cx="9144000" cy="5143501"/>
          </a:xfrm>
        </p:grpSpPr>
        <p:sp>
          <p:nvSpPr>
            <p:cNvPr id="61" name="Google Shape;61;p14"/>
            <p:cNvSpPr txBox="1"/>
            <p:nvPr/>
          </p:nvSpPr>
          <p:spPr>
            <a:xfrm>
              <a:off x="495300" y="0"/>
              <a:ext cx="8648700" cy="51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fontAlgn="base"/>
              <a:endParaRPr lang="en-SG" sz="105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Lato Light"/>
                <a:sym typeface="Lato Light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6B9EED7-880A-4451-A4FB-7CF14110350B}"/>
                </a:ext>
              </a:extLst>
            </p:cNvPr>
            <p:cNvSpPr txBox="1"/>
            <p:nvPr/>
          </p:nvSpPr>
          <p:spPr>
            <a:xfrm>
              <a:off x="0" y="1"/>
              <a:ext cx="495299" cy="514350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endParaRPr lang="en-SG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F2F6956-FEB3-4C56-98BF-C80A99A1474C}"/>
              </a:ext>
            </a:extLst>
          </p:cNvPr>
          <p:cNvSpPr/>
          <p:nvPr/>
        </p:nvSpPr>
        <p:spPr>
          <a:xfrm>
            <a:off x="495299" y="-2"/>
            <a:ext cx="8648701" cy="5143499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Just like </a:t>
            </a:r>
            <a:r>
              <a:rPr lang="en-US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maths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, we can do very simple operations</a:t>
            </a:r>
          </a:p>
          <a:p>
            <a:endParaRPr lang="en-US" sz="1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pl-PL" sz="1800" dirty="0">
                <a:solidFill>
                  <a:srgbClr val="FFFFFF"/>
                </a:solidFill>
                <a:latin typeface="Consolas" panose="020B0609020204030204" pitchFamily="49" charset="0"/>
              </a:rPr>
              <a:t>x=</a:t>
            </a:r>
            <a:r>
              <a:rPr lang="pl-PL" sz="1800" dirty="0">
                <a:solidFill>
                  <a:srgbClr val="D36363"/>
                </a:solidFill>
                <a:latin typeface="Consolas" panose="020B0609020204030204" pitchFamily="49" charset="0"/>
              </a:rPr>
              <a:t>2</a:t>
            </a:r>
            <a:r>
              <a:rPr lang="pl-PL" sz="1800" dirty="0">
                <a:solidFill>
                  <a:srgbClr val="FFFFFF"/>
                </a:solidFill>
                <a:latin typeface="Consolas" panose="020B0609020204030204" pitchFamily="49" charset="0"/>
              </a:rPr>
              <a:t>+</a:t>
            </a:r>
            <a:r>
              <a:rPr lang="pl-PL" sz="1800" dirty="0">
                <a:solidFill>
                  <a:srgbClr val="D36363"/>
                </a:solidFill>
                <a:latin typeface="Consolas" panose="020B0609020204030204" pitchFamily="49" charset="0"/>
              </a:rPr>
              <a:t>2</a:t>
            </a:r>
            <a:br>
              <a:rPr lang="pl-PL" sz="1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pl-PL" sz="1800" dirty="0">
                <a:solidFill>
                  <a:srgbClr val="FFFFFF"/>
                </a:solidFill>
                <a:latin typeface="Consolas" panose="020B0609020204030204" pitchFamily="49" charset="0"/>
              </a:rPr>
              <a:t>y=</a:t>
            </a:r>
            <a:r>
              <a:rPr lang="pl-PL" sz="1800" dirty="0">
                <a:solidFill>
                  <a:srgbClr val="D36363"/>
                </a:solidFill>
                <a:latin typeface="Consolas" panose="020B0609020204030204" pitchFamily="49" charset="0"/>
              </a:rPr>
              <a:t>4</a:t>
            </a:r>
            <a:r>
              <a:rPr lang="pl-PL" sz="1800" dirty="0">
                <a:solidFill>
                  <a:srgbClr val="FFFFFF"/>
                </a:solidFill>
                <a:latin typeface="Consolas" panose="020B0609020204030204" pitchFamily="49" charset="0"/>
              </a:rPr>
              <a:t>*x</a:t>
            </a:r>
            <a:br>
              <a:rPr lang="pl-PL" sz="1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pl-PL" sz="1800" dirty="0">
                <a:solidFill>
                  <a:srgbClr val="FFFFFF"/>
                </a:solidFill>
                <a:latin typeface="Consolas" panose="020B0609020204030204" pitchFamily="49" charset="0"/>
              </a:rPr>
              <a:t>z=x/</a:t>
            </a:r>
            <a:r>
              <a:rPr lang="pl-PL" sz="1800" dirty="0">
                <a:solidFill>
                  <a:srgbClr val="D36363"/>
                </a:solidFill>
                <a:latin typeface="Consolas" panose="020B0609020204030204" pitchFamily="49" charset="0"/>
              </a:rPr>
              <a:t>9</a:t>
            </a:r>
            <a:endParaRPr lang="en-SG" sz="1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255C04-2595-42F5-9BF8-A6354DCD8E51}"/>
              </a:ext>
            </a:extLst>
          </p:cNvPr>
          <p:cNvSpPr/>
          <p:nvPr/>
        </p:nvSpPr>
        <p:spPr>
          <a:xfrm>
            <a:off x="495298" y="0"/>
            <a:ext cx="86487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>
                <a:solidFill>
                  <a:srgbClr val="FFFFFF"/>
                </a:solidFill>
                <a:latin typeface="Consolas" panose="020B0609020204030204" pitchFamily="49" charset="0"/>
              </a:rPr>
              <a:t>Operations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2336507894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5E5B38-2864-49F5-9CC9-A026F39FC792}"/>
              </a:ext>
            </a:extLst>
          </p:cNvPr>
          <p:cNvGrpSpPr/>
          <p:nvPr/>
        </p:nvGrpSpPr>
        <p:grpSpPr>
          <a:xfrm>
            <a:off x="0" y="0"/>
            <a:ext cx="9144000" cy="5143501"/>
            <a:chOff x="0" y="0"/>
            <a:chExt cx="9144000" cy="5143501"/>
          </a:xfrm>
        </p:grpSpPr>
        <p:sp>
          <p:nvSpPr>
            <p:cNvPr id="61" name="Google Shape;61;p14"/>
            <p:cNvSpPr txBox="1"/>
            <p:nvPr/>
          </p:nvSpPr>
          <p:spPr>
            <a:xfrm>
              <a:off x="495300" y="0"/>
              <a:ext cx="8648700" cy="51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fontAlgn="base"/>
              <a:endParaRPr lang="en-SG" sz="105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Lato Light"/>
                <a:sym typeface="Lato Light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6B9EED7-880A-4451-A4FB-7CF14110350B}"/>
                </a:ext>
              </a:extLst>
            </p:cNvPr>
            <p:cNvSpPr txBox="1"/>
            <p:nvPr/>
          </p:nvSpPr>
          <p:spPr>
            <a:xfrm>
              <a:off x="0" y="1"/>
              <a:ext cx="495299" cy="514350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endParaRPr lang="en-SG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F2F6956-FEB3-4C56-98BF-C80A99A1474C}"/>
              </a:ext>
            </a:extLst>
          </p:cNvPr>
          <p:cNvSpPr/>
          <p:nvPr/>
        </p:nvSpPr>
        <p:spPr>
          <a:xfrm>
            <a:off x="495299" y="-2"/>
            <a:ext cx="8648701" cy="5143499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It can be as complex as you want, it follows</a:t>
            </a:r>
          </a:p>
          <a:p>
            <a:endParaRPr lang="en-US" sz="1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s-ES" sz="1800" dirty="0">
                <a:solidFill>
                  <a:srgbClr val="FFFFFF"/>
                </a:solidFill>
                <a:latin typeface="Consolas" panose="020B0609020204030204" pitchFamily="49" charset="0"/>
              </a:rPr>
              <a:t>x=</a:t>
            </a:r>
            <a:r>
              <a:rPr lang="es-ES" sz="1800" dirty="0">
                <a:solidFill>
                  <a:srgbClr val="D36363"/>
                </a:solidFill>
                <a:latin typeface="Consolas" panose="020B0609020204030204" pitchFamily="49" charset="0"/>
              </a:rPr>
              <a:t>2</a:t>
            </a:r>
            <a:r>
              <a:rPr lang="es-ES" sz="1800" dirty="0">
                <a:solidFill>
                  <a:srgbClr val="FFFFFF"/>
                </a:solidFill>
                <a:latin typeface="Consolas" panose="020B0609020204030204" pitchFamily="49" charset="0"/>
              </a:rPr>
              <a:t>+</a:t>
            </a:r>
            <a:r>
              <a:rPr lang="es-ES" sz="1800" dirty="0">
                <a:solidFill>
                  <a:srgbClr val="D36363"/>
                </a:solidFill>
                <a:latin typeface="Consolas" panose="020B0609020204030204" pitchFamily="49" charset="0"/>
              </a:rPr>
              <a:t>2</a:t>
            </a:r>
            <a:br>
              <a:rPr lang="es-ES" sz="1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s-ES" sz="1800" dirty="0">
                <a:solidFill>
                  <a:srgbClr val="FFFFFF"/>
                </a:solidFill>
                <a:latin typeface="Consolas" panose="020B0609020204030204" pitchFamily="49" charset="0"/>
              </a:rPr>
              <a:t>y=(</a:t>
            </a:r>
            <a:r>
              <a:rPr lang="es-ES" sz="1800" dirty="0">
                <a:solidFill>
                  <a:srgbClr val="D36363"/>
                </a:solidFill>
                <a:latin typeface="Consolas" panose="020B0609020204030204" pitchFamily="49" charset="0"/>
              </a:rPr>
              <a:t>4</a:t>
            </a:r>
            <a:r>
              <a:rPr lang="es-ES" sz="1800" dirty="0">
                <a:solidFill>
                  <a:srgbClr val="FFFFFF"/>
                </a:solidFill>
                <a:latin typeface="Consolas" panose="020B0609020204030204" pitchFamily="49" charset="0"/>
              </a:rPr>
              <a:t>*x)/(2+x)</a:t>
            </a:r>
            <a:endParaRPr lang="en-US" sz="1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833141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5E5B38-2864-49F5-9CC9-A026F39FC792}"/>
              </a:ext>
            </a:extLst>
          </p:cNvPr>
          <p:cNvGrpSpPr/>
          <p:nvPr/>
        </p:nvGrpSpPr>
        <p:grpSpPr>
          <a:xfrm>
            <a:off x="0" y="0"/>
            <a:ext cx="9144000" cy="5143501"/>
            <a:chOff x="0" y="0"/>
            <a:chExt cx="9144000" cy="5143501"/>
          </a:xfrm>
        </p:grpSpPr>
        <p:sp>
          <p:nvSpPr>
            <p:cNvPr id="61" name="Google Shape;61;p14"/>
            <p:cNvSpPr txBox="1"/>
            <p:nvPr/>
          </p:nvSpPr>
          <p:spPr>
            <a:xfrm>
              <a:off x="495300" y="0"/>
              <a:ext cx="8648700" cy="51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fontAlgn="base"/>
              <a:endParaRPr lang="en-SG" sz="105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Lato Light"/>
                <a:sym typeface="Lato Light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6B9EED7-880A-4451-A4FB-7CF14110350B}"/>
                </a:ext>
              </a:extLst>
            </p:cNvPr>
            <p:cNvSpPr txBox="1"/>
            <p:nvPr/>
          </p:nvSpPr>
          <p:spPr>
            <a:xfrm>
              <a:off x="0" y="1"/>
              <a:ext cx="495299" cy="514350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endParaRPr lang="en-SG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F2F6956-FEB3-4C56-98BF-C80A99A1474C}"/>
              </a:ext>
            </a:extLst>
          </p:cNvPr>
          <p:cNvSpPr/>
          <p:nvPr/>
        </p:nvSpPr>
        <p:spPr>
          <a:xfrm>
            <a:off x="495299" y="-2"/>
            <a:ext cx="8648701" cy="5143499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Let’s translate a very simple function into Python!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03A7D2-585D-4550-AB6C-BEBB432504BC}"/>
              </a:ext>
            </a:extLst>
          </p:cNvPr>
          <p:cNvSpPr/>
          <p:nvPr/>
        </p:nvSpPr>
        <p:spPr>
          <a:xfrm>
            <a:off x="495298" y="0"/>
            <a:ext cx="86487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>
                <a:solidFill>
                  <a:srgbClr val="FFFFFF"/>
                </a:solidFill>
                <a:latin typeface="Consolas" panose="020B0609020204030204" pitchFamily="49" charset="0"/>
              </a:rPr>
              <a:t>Functions</a:t>
            </a:r>
            <a:endParaRPr lang="en-SG" sz="3200" dirty="0"/>
          </a:p>
        </p:txBody>
      </p:sp>
      <p:sp>
        <p:nvSpPr>
          <p:cNvPr id="5" name="Function">
            <a:extLst>
              <a:ext uri="{FF2B5EF4-FFF2-40B4-BE49-F238E27FC236}">
                <a16:creationId xmlns:a16="http://schemas.microsoft.com/office/drawing/2014/main" id="{5C8DF795-DDD0-4EB3-B2D6-04E431DE0E18}"/>
              </a:ext>
            </a:extLst>
          </p:cNvPr>
          <p:cNvSpPr txBox="1"/>
          <p:nvPr/>
        </p:nvSpPr>
        <p:spPr>
          <a:xfrm>
            <a:off x="495298" y="2788542"/>
            <a:ext cx="8648702" cy="235495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SG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f(x) = 2x</a:t>
            </a:r>
            <a:endParaRPr lang="en-US" sz="40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SG" sz="3200" dirty="0"/>
          </a:p>
        </p:txBody>
      </p:sp>
      <p:sp>
        <p:nvSpPr>
          <p:cNvPr id="8" name="Function">
            <a:extLst>
              <a:ext uri="{FF2B5EF4-FFF2-40B4-BE49-F238E27FC236}">
                <a16:creationId xmlns:a16="http://schemas.microsoft.com/office/drawing/2014/main" id="{E240763D-ECAE-40F2-B320-A26D2C03C4EE}"/>
              </a:ext>
            </a:extLst>
          </p:cNvPr>
          <p:cNvSpPr txBox="1"/>
          <p:nvPr/>
        </p:nvSpPr>
        <p:spPr>
          <a:xfrm>
            <a:off x="495298" y="1394271"/>
            <a:ext cx="8648702" cy="235495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200000"/>
              </a:lnSpc>
            </a:pPr>
            <a:r>
              <a:rPr lang="en-SG" sz="2400" dirty="0">
                <a:solidFill>
                  <a:schemeClr val="bg1"/>
                </a:solidFill>
                <a:latin typeface="BIZ UDPMincho Medium" panose="02020500000000000000" pitchFamily="18" charset="-128"/>
                <a:ea typeface="BIZ UDPMincho Medium" panose="02020500000000000000" pitchFamily="18" charset="-128"/>
              </a:rPr>
              <a:t>Name is f</a:t>
            </a:r>
            <a:endParaRPr lang="en-US" sz="2400" dirty="0">
              <a:solidFill>
                <a:schemeClr val="bg1"/>
              </a:solidFill>
              <a:latin typeface="BIZ UDPMincho Medium" panose="02020500000000000000" pitchFamily="18" charset="-128"/>
              <a:ea typeface="BIZ UDPMincho Medium" panose="02020500000000000000" pitchFamily="18" charset="-128"/>
            </a:endParaRP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/>
                </a:solidFill>
                <a:latin typeface="BIZ UDPMincho Medium" panose="02020500000000000000" pitchFamily="18" charset="-128"/>
                <a:ea typeface="BIZ UDPMincho Medium" panose="02020500000000000000" pitchFamily="18" charset="-128"/>
              </a:rPr>
              <a:t>Takes in a number called x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/>
                </a:solidFill>
                <a:latin typeface="BIZ UDPMincho Medium" panose="02020500000000000000" pitchFamily="18" charset="-128"/>
                <a:ea typeface="BIZ UDPMincho Medium" panose="02020500000000000000" pitchFamily="18" charset="-128"/>
              </a:rPr>
              <a:t>Multiplies </a:t>
            </a:r>
            <a:r>
              <a:rPr lang="en-US" sz="2400" b="1" u="sng" dirty="0">
                <a:solidFill>
                  <a:schemeClr val="bg1"/>
                </a:solidFill>
                <a:latin typeface="BIZ UDPMincho Medium" panose="02020500000000000000" pitchFamily="18" charset="-128"/>
                <a:ea typeface="BIZ UDPMincho Medium" panose="02020500000000000000" pitchFamily="18" charset="-128"/>
              </a:rPr>
              <a:t>x</a:t>
            </a:r>
            <a:r>
              <a:rPr lang="en-US" sz="2400" dirty="0">
                <a:solidFill>
                  <a:schemeClr val="bg1"/>
                </a:solidFill>
                <a:latin typeface="BIZ UDPMincho Medium" panose="02020500000000000000" pitchFamily="18" charset="-128"/>
                <a:ea typeface="BIZ UDPMincho Medium" panose="02020500000000000000" pitchFamily="18" charset="-128"/>
              </a:rPr>
              <a:t> by 2 and returns it</a:t>
            </a:r>
            <a:endParaRPr lang="en-SG" sz="1800" dirty="0">
              <a:latin typeface="BIZ UDPMincho Medium" panose="02020500000000000000" pitchFamily="18" charset="-128"/>
              <a:ea typeface="BIZ UDPMincho Medium" panose="02020500000000000000" pitchFamily="18" charset="-128"/>
            </a:endParaRPr>
          </a:p>
        </p:txBody>
      </p:sp>
      <p:sp>
        <p:nvSpPr>
          <p:cNvPr id="9" name="Function">
            <a:extLst>
              <a:ext uri="{FF2B5EF4-FFF2-40B4-BE49-F238E27FC236}">
                <a16:creationId xmlns:a16="http://schemas.microsoft.com/office/drawing/2014/main" id="{014485FE-9CAD-4AA4-8431-CA7D5FE25D02}"/>
              </a:ext>
            </a:extLst>
          </p:cNvPr>
          <p:cNvSpPr txBox="1"/>
          <p:nvPr/>
        </p:nvSpPr>
        <p:spPr>
          <a:xfrm>
            <a:off x="495297" y="1"/>
            <a:ext cx="8648700" cy="51435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3200" dirty="0">
                <a:solidFill>
                  <a:srgbClr val="FCC28C"/>
                </a:solidFill>
                <a:latin typeface="Consolas" panose="020B0609020204030204" pitchFamily="49" charset="0"/>
              </a:rPr>
              <a:t>def</a:t>
            </a:r>
            <a:r>
              <a:rPr lang="en-US" sz="3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FFAA"/>
                </a:solidFill>
                <a:latin typeface="Consolas" panose="020B0609020204030204" pitchFamily="49" charset="0"/>
              </a:rPr>
              <a:t>f</a:t>
            </a:r>
            <a:r>
              <a:rPr lang="en-US" sz="3200" dirty="0">
                <a:solidFill>
                  <a:srgbClr val="FFFFFF"/>
                </a:solidFill>
                <a:latin typeface="Consolas" panose="020B0609020204030204" pitchFamily="49" charset="0"/>
              </a:rPr>
              <a:t>(x):</a:t>
            </a:r>
            <a:br>
              <a:rPr lang="en-US" sz="32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3200" dirty="0">
                <a:solidFill>
                  <a:srgbClr val="FFFFFF"/>
                </a:solidFill>
                <a:latin typeface="Consolas" panose="020B0609020204030204" pitchFamily="49" charset="0"/>
              </a:rPr>
              <a:t>	</a:t>
            </a:r>
            <a:r>
              <a:rPr lang="en-US" sz="3200" dirty="0">
                <a:solidFill>
                  <a:srgbClr val="FCC28C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D36363"/>
                </a:solidFill>
                <a:latin typeface="Consolas" panose="020B0609020204030204" pitchFamily="49" charset="0"/>
              </a:rPr>
              <a:t>2</a:t>
            </a:r>
            <a:r>
              <a:rPr lang="en-US" sz="3200" dirty="0">
                <a:solidFill>
                  <a:srgbClr val="FFFFFF"/>
                </a:solidFill>
                <a:latin typeface="Consolas" panose="020B0609020204030204" pitchFamily="49" charset="0"/>
              </a:rPr>
              <a:t>*x</a:t>
            </a:r>
            <a:endParaRPr lang="en-US" sz="32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6475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 L -3.33333E-6 -0.527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38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34568E-6 L -3.33333E-6 -0.5898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95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decel="10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2" accel="10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5" grpId="0"/>
      <p:bldP spid="8" grpId="2"/>
      <p:bldP spid="8" grpId="3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you won’t and shouldn’t memorise the semantics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SG" sz="1800" dirty="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knowing that it’s possible is the goal</a:t>
            </a:r>
            <a:endParaRPr sz="2000" b="1" dirty="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1146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1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5E5B38-2864-49F5-9CC9-A026F39FC792}"/>
              </a:ext>
            </a:extLst>
          </p:cNvPr>
          <p:cNvGrpSpPr/>
          <p:nvPr/>
        </p:nvGrpSpPr>
        <p:grpSpPr>
          <a:xfrm>
            <a:off x="0" y="0"/>
            <a:ext cx="9144000" cy="5143501"/>
            <a:chOff x="0" y="0"/>
            <a:chExt cx="9144000" cy="5143501"/>
          </a:xfrm>
        </p:grpSpPr>
        <p:sp>
          <p:nvSpPr>
            <p:cNvPr id="61" name="Google Shape;61;p14"/>
            <p:cNvSpPr txBox="1"/>
            <p:nvPr/>
          </p:nvSpPr>
          <p:spPr>
            <a:xfrm>
              <a:off x="495300" y="0"/>
              <a:ext cx="8648700" cy="51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fontAlgn="base"/>
              <a:endParaRPr lang="en-SG" sz="105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Lato Light"/>
                <a:sym typeface="Lato Light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6B9EED7-880A-4451-A4FB-7CF14110350B}"/>
                </a:ext>
              </a:extLst>
            </p:cNvPr>
            <p:cNvSpPr txBox="1"/>
            <p:nvPr/>
          </p:nvSpPr>
          <p:spPr>
            <a:xfrm>
              <a:off x="0" y="1"/>
              <a:ext cx="495299" cy="514350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endParaRPr lang="en-SG" dirty="0"/>
            </a:p>
          </p:txBody>
        </p:sp>
      </p:grpSp>
      <p:sp>
        <p:nvSpPr>
          <p:cNvPr id="5" name="Function">
            <a:extLst>
              <a:ext uri="{FF2B5EF4-FFF2-40B4-BE49-F238E27FC236}">
                <a16:creationId xmlns:a16="http://schemas.microsoft.com/office/drawing/2014/main" id="{5C8DF795-DDD0-4EB3-B2D6-04E431DE0E18}"/>
              </a:ext>
            </a:extLst>
          </p:cNvPr>
          <p:cNvSpPr txBox="1"/>
          <p:nvPr/>
        </p:nvSpPr>
        <p:spPr>
          <a:xfrm>
            <a:off x="495297" y="-496640"/>
            <a:ext cx="8648702" cy="235495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g(w, z) = w</a:t>
            </a:r>
            <a:r>
              <a:rPr lang="en-SG" sz="4000" baseline="30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endParaRPr lang="en-SG" sz="3200" baseline="30000" dirty="0"/>
          </a:p>
        </p:txBody>
      </p:sp>
      <p:sp>
        <p:nvSpPr>
          <p:cNvPr id="8" name="Function">
            <a:extLst>
              <a:ext uri="{FF2B5EF4-FFF2-40B4-BE49-F238E27FC236}">
                <a16:creationId xmlns:a16="http://schemas.microsoft.com/office/drawing/2014/main" id="{E240763D-ECAE-40F2-B320-A26D2C03C4EE}"/>
              </a:ext>
            </a:extLst>
          </p:cNvPr>
          <p:cNvSpPr txBox="1"/>
          <p:nvPr/>
        </p:nvSpPr>
        <p:spPr>
          <a:xfrm>
            <a:off x="495298" y="1394268"/>
            <a:ext cx="8648702" cy="235495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200000"/>
              </a:lnSpc>
            </a:pPr>
            <a:r>
              <a:rPr lang="en-SG" sz="2400" dirty="0">
                <a:solidFill>
                  <a:schemeClr val="bg1"/>
                </a:solidFill>
                <a:latin typeface="BIZ UDPMincho Medium" panose="02020500000000000000" pitchFamily="18" charset="-128"/>
                <a:ea typeface="BIZ UDPMincho Medium" panose="02020500000000000000" pitchFamily="18" charset="-128"/>
              </a:rPr>
              <a:t>Name is g</a:t>
            </a:r>
            <a:endParaRPr lang="en-US" sz="2400" dirty="0">
              <a:solidFill>
                <a:schemeClr val="bg1"/>
              </a:solidFill>
              <a:latin typeface="BIZ UDPMincho Medium" panose="02020500000000000000" pitchFamily="18" charset="-128"/>
              <a:ea typeface="BIZ UDPMincho Medium" panose="02020500000000000000" pitchFamily="18" charset="-128"/>
            </a:endParaRP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/>
                </a:solidFill>
                <a:latin typeface="BIZ UDPMincho Medium" panose="02020500000000000000" pitchFamily="18" charset="-128"/>
                <a:ea typeface="BIZ UDPMincho Medium" panose="02020500000000000000" pitchFamily="18" charset="-128"/>
              </a:rPr>
              <a:t>Takes in 2 numbers called w and z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/>
                </a:solidFill>
                <a:latin typeface="BIZ UDPMincho Medium" panose="02020500000000000000" pitchFamily="18" charset="-128"/>
                <a:ea typeface="BIZ UDPMincho Medium" panose="02020500000000000000" pitchFamily="18" charset="-128"/>
              </a:rPr>
              <a:t>Takes the power of </a:t>
            </a:r>
            <a:r>
              <a:rPr lang="en-US" sz="2400" b="1" u="sng" dirty="0">
                <a:solidFill>
                  <a:schemeClr val="bg1"/>
                </a:solidFill>
                <a:latin typeface="BIZ UDPMincho Medium" panose="02020500000000000000" pitchFamily="18" charset="-128"/>
                <a:ea typeface="BIZ UDPMincho Medium" panose="02020500000000000000" pitchFamily="18" charset="-128"/>
              </a:rPr>
              <a:t>z</a:t>
            </a:r>
            <a:r>
              <a:rPr lang="en-US" sz="2400" dirty="0">
                <a:solidFill>
                  <a:schemeClr val="bg1"/>
                </a:solidFill>
                <a:latin typeface="BIZ UDPMincho Medium" panose="02020500000000000000" pitchFamily="18" charset="-128"/>
                <a:ea typeface="BIZ UDPMincho Medium" panose="02020500000000000000" pitchFamily="18" charset="-128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BIZ UDPMincho Medium" panose="02020500000000000000" pitchFamily="18" charset="-128"/>
                <a:ea typeface="BIZ UDPMincho Medium" panose="02020500000000000000" pitchFamily="18" charset="-128"/>
              </a:rPr>
              <a:t>w.r.t.</a:t>
            </a:r>
            <a:r>
              <a:rPr lang="en-US" sz="2400" dirty="0">
                <a:solidFill>
                  <a:schemeClr val="bg1"/>
                </a:solidFill>
                <a:latin typeface="BIZ UDPMincho Medium" panose="02020500000000000000" pitchFamily="18" charset="-128"/>
                <a:ea typeface="BIZ UDPMincho Medium" panose="02020500000000000000" pitchFamily="18" charset="-128"/>
              </a:rPr>
              <a:t> </a:t>
            </a:r>
            <a:r>
              <a:rPr lang="en-US" sz="2400" b="1" u="sng" dirty="0">
                <a:solidFill>
                  <a:schemeClr val="bg1"/>
                </a:solidFill>
                <a:latin typeface="BIZ UDPMincho Medium" panose="02020500000000000000" pitchFamily="18" charset="-128"/>
                <a:ea typeface="BIZ UDPMincho Medium" panose="02020500000000000000" pitchFamily="18" charset="-128"/>
              </a:rPr>
              <a:t>w</a:t>
            </a:r>
            <a:r>
              <a:rPr lang="en-US" sz="2400" dirty="0">
                <a:solidFill>
                  <a:schemeClr val="bg1"/>
                </a:solidFill>
                <a:latin typeface="BIZ UDPMincho Medium" panose="02020500000000000000" pitchFamily="18" charset="-128"/>
                <a:ea typeface="BIZ UDPMincho Medium" panose="02020500000000000000" pitchFamily="18" charset="-128"/>
              </a:rPr>
              <a:t> and returns it</a:t>
            </a:r>
            <a:endParaRPr lang="en-SG" sz="1800" b="1" u="sng" dirty="0">
              <a:latin typeface="BIZ UDPMincho Medium" panose="02020500000000000000" pitchFamily="18" charset="-128"/>
              <a:ea typeface="BIZ UDPMincho Medium" panose="02020500000000000000" pitchFamily="18" charset="-128"/>
            </a:endParaRPr>
          </a:p>
        </p:txBody>
      </p:sp>
      <p:sp>
        <p:nvSpPr>
          <p:cNvPr id="9" name="Function">
            <a:extLst>
              <a:ext uri="{FF2B5EF4-FFF2-40B4-BE49-F238E27FC236}">
                <a16:creationId xmlns:a16="http://schemas.microsoft.com/office/drawing/2014/main" id="{50C3BA2D-6DD1-408C-9567-3480EE63D023}"/>
              </a:ext>
            </a:extLst>
          </p:cNvPr>
          <p:cNvSpPr txBox="1"/>
          <p:nvPr/>
        </p:nvSpPr>
        <p:spPr>
          <a:xfrm>
            <a:off x="495296" y="-8"/>
            <a:ext cx="8648705" cy="514350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3200" dirty="0">
                <a:solidFill>
                  <a:srgbClr val="FCC28C"/>
                </a:solidFill>
                <a:latin typeface="Consolas" panose="020B0609020204030204" pitchFamily="49" charset="0"/>
              </a:rPr>
              <a:t>def</a:t>
            </a:r>
            <a:r>
              <a:rPr lang="en-US" sz="3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FFAA"/>
                </a:solidFill>
                <a:latin typeface="Consolas" panose="020B0609020204030204" pitchFamily="49" charset="0"/>
              </a:rPr>
              <a:t>g</a:t>
            </a:r>
            <a:r>
              <a:rPr lang="en-US" sz="3200" dirty="0">
                <a:solidFill>
                  <a:srgbClr val="FFFFFF"/>
                </a:solidFill>
                <a:latin typeface="Consolas" panose="020B0609020204030204" pitchFamily="49" charset="0"/>
              </a:rPr>
              <a:t>(w, z):</a:t>
            </a:r>
            <a:br>
              <a:rPr lang="en-US" sz="32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3200" dirty="0">
                <a:solidFill>
                  <a:srgbClr val="FFFFFF"/>
                </a:solidFill>
                <a:latin typeface="Consolas" panose="020B0609020204030204" pitchFamily="49" charset="0"/>
              </a:rPr>
              <a:t>	</a:t>
            </a:r>
            <a:r>
              <a:rPr lang="en-US" sz="3200" dirty="0">
                <a:solidFill>
                  <a:srgbClr val="FCC28C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>
                <a:solidFill>
                  <a:srgbClr val="FFFFFF"/>
                </a:solidFill>
                <a:latin typeface="Consolas" panose="020B0609020204030204" pitchFamily="49" charset="0"/>
              </a:rPr>
              <a:t> w ** z</a:t>
            </a:r>
            <a:endParaRPr lang="en-US" sz="32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7959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ac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5E5B38-2864-49F5-9CC9-A026F39FC792}"/>
              </a:ext>
            </a:extLst>
          </p:cNvPr>
          <p:cNvGrpSpPr/>
          <p:nvPr/>
        </p:nvGrpSpPr>
        <p:grpSpPr>
          <a:xfrm>
            <a:off x="0" y="0"/>
            <a:ext cx="9144000" cy="5143501"/>
            <a:chOff x="0" y="0"/>
            <a:chExt cx="9144000" cy="5143501"/>
          </a:xfrm>
        </p:grpSpPr>
        <p:sp>
          <p:nvSpPr>
            <p:cNvPr id="61" name="Google Shape;61;p14"/>
            <p:cNvSpPr txBox="1"/>
            <p:nvPr/>
          </p:nvSpPr>
          <p:spPr>
            <a:xfrm>
              <a:off x="495300" y="0"/>
              <a:ext cx="8648700" cy="51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fontAlgn="base"/>
              <a:endParaRPr lang="en-SG" sz="105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Lato Light"/>
                <a:sym typeface="Lato Light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6B9EED7-880A-4451-A4FB-7CF14110350B}"/>
                </a:ext>
              </a:extLst>
            </p:cNvPr>
            <p:cNvSpPr txBox="1"/>
            <p:nvPr/>
          </p:nvSpPr>
          <p:spPr>
            <a:xfrm>
              <a:off x="0" y="1"/>
              <a:ext cx="495299" cy="514350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endParaRPr lang="en-SG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F2F6956-FEB3-4C56-98BF-C80A99A1474C}"/>
              </a:ext>
            </a:extLst>
          </p:cNvPr>
          <p:cNvSpPr/>
          <p:nvPr/>
        </p:nvSpPr>
        <p:spPr>
          <a:xfrm>
            <a:off x="495299" y="-2"/>
            <a:ext cx="8648701" cy="5143499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endParaRPr lang="en-US" sz="1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Function">
            <a:extLst>
              <a:ext uri="{FF2B5EF4-FFF2-40B4-BE49-F238E27FC236}">
                <a16:creationId xmlns:a16="http://schemas.microsoft.com/office/drawing/2014/main" id="{5C8DF795-DDD0-4EB3-B2D6-04E431DE0E18}"/>
              </a:ext>
            </a:extLst>
          </p:cNvPr>
          <p:cNvSpPr txBox="1"/>
          <p:nvPr/>
        </p:nvSpPr>
        <p:spPr>
          <a:xfrm>
            <a:off x="495297" y="-496640"/>
            <a:ext cx="8648702" cy="235495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size_of_3D_matrix(</a:t>
            </a:r>
            <a:r>
              <a:rPr lang="en-US" sz="32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x_size</a:t>
            </a:r>
            <a:r>
              <a:rPr lang="en-US" sz="3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32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y_size</a:t>
            </a:r>
            <a:r>
              <a:rPr lang="en-US" sz="3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32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z_size</a:t>
            </a:r>
            <a:r>
              <a:rPr lang="en-US" sz="3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 =</a:t>
            </a:r>
          </a:p>
          <a:p>
            <a:pPr algn="ctr"/>
            <a:r>
              <a:rPr lang="en-US" sz="32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x_size</a:t>
            </a:r>
            <a:r>
              <a:rPr lang="en-US" sz="3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* </a:t>
            </a:r>
            <a:r>
              <a:rPr lang="en-US" sz="32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y_size</a:t>
            </a:r>
            <a:r>
              <a:rPr lang="en-US" sz="3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* </a:t>
            </a:r>
            <a:r>
              <a:rPr lang="en-US" sz="32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z_size</a:t>
            </a:r>
            <a:endParaRPr lang="en-US" sz="32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Function">
            <a:extLst>
              <a:ext uri="{FF2B5EF4-FFF2-40B4-BE49-F238E27FC236}">
                <a16:creationId xmlns:a16="http://schemas.microsoft.com/office/drawing/2014/main" id="{E240763D-ECAE-40F2-B320-A26D2C03C4EE}"/>
              </a:ext>
            </a:extLst>
          </p:cNvPr>
          <p:cNvSpPr txBox="1"/>
          <p:nvPr/>
        </p:nvSpPr>
        <p:spPr>
          <a:xfrm>
            <a:off x="495298" y="1394268"/>
            <a:ext cx="8648702" cy="235495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200000"/>
              </a:lnSpc>
            </a:pPr>
            <a:r>
              <a:rPr lang="en-SG" sz="2400" dirty="0">
                <a:solidFill>
                  <a:schemeClr val="bg1"/>
                </a:solidFill>
                <a:latin typeface="BIZ UDPMincho Medium" panose="02020500000000000000" pitchFamily="18" charset="-128"/>
                <a:ea typeface="BIZ UDPMincho Medium" panose="02020500000000000000" pitchFamily="18" charset="-128"/>
              </a:rPr>
              <a:t>Name is size_of_3D_matrix</a:t>
            </a:r>
            <a:endParaRPr lang="en-US" sz="2400" dirty="0">
              <a:solidFill>
                <a:schemeClr val="bg1"/>
              </a:solidFill>
              <a:latin typeface="BIZ UDPMincho Medium" panose="02020500000000000000" pitchFamily="18" charset="-128"/>
              <a:ea typeface="BIZ UDPMincho Medium" panose="02020500000000000000" pitchFamily="18" charset="-128"/>
            </a:endParaRP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/>
                </a:solidFill>
                <a:latin typeface="BIZ UDPMincho Medium" panose="02020500000000000000" pitchFamily="18" charset="-128"/>
                <a:ea typeface="BIZ UDPMincho Medium" panose="02020500000000000000" pitchFamily="18" charset="-128"/>
              </a:rPr>
              <a:t>Takes in 3 numbers called </a:t>
            </a:r>
            <a:r>
              <a:rPr lang="en-US" sz="2400" dirty="0" err="1">
                <a:solidFill>
                  <a:schemeClr val="bg1"/>
                </a:solidFill>
                <a:latin typeface="BIZ UDPMincho Medium" panose="02020500000000000000" pitchFamily="18" charset="-128"/>
                <a:ea typeface="BIZ UDPMincho Medium" panose="02020500000000000000" pitchFamily="18" charset="-128"/>
              </a:rPr>
              <a:t>x_size</a:t>
            </a:r>
            <a:r>
              <a:rPr lang="en-US" sz="2400" dirty="0">
                <a:solidFill>
                  <a:schemeClr val="bg1"/>
                </a:solidFill>
                <a:latin typeface="BIZ UDPMincho Medium" panose="02020500000000000000" pitchFamily="18" charset="-128"/>
                <a:ea typeface="BIZ UDPMincho Medium" panose="02020500000000000000" pitchFamily="18" charset="-128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BIZ UDPMincho Medium" panose="02020500000000000000" pitchFamily="18" charset="-128"/>
                <a:ea typeface="BIZ UDPMincho Medium" panose="02020500000000000000" pitchFamily="18" charset="-128"/>
              </a:rPr>
              <a:t>y_size</a:t>
            </a:r>
            <a:r>
              <a:rPr lang="en-US" sz="2400" dirty="0">
                <a:solidFill>
                  <a:schemeClr val="bg1"/>
                </a:solidFill>
                <a:latin typeface="BIZ UDPMincho Medium" panose="02020500000000000000" pitchFamily="18" charset="-128"/>
                <a:ea typeface="BIZ UDPMincho Medium" panose="02020500000000000000" pitchFamily="18" charset="-128"/>
              </a:rPr>
              <a:t> and </a:t>
            </a:r>
            <a:r>
              <a:rPr lang="en-US" sz="2400" dirty="0" err="1">
                <a:solidFill>
                  <a:schemeClr val="bg1"/>
                </a:solidFill>
                <a:latin typeface="BIZ UDPMincho Medium" panose="02020500000000000000" pitchFamily="18" charset="-128"/>
                <a:ea typeface="BIZ UDPMincho Medium" panose="02020500000000000000" pitchFamily="18" charset="-128"/>
              </a:rPr>
              <a:t>z_size</a:t>
            </a:r>
            <a:r>
              <a:rPr lang="en-US" sz="2400" dirty="0">
                <a:solidFill>
                  <a:schemeClr val="bg1"/>
                </a:solidFill>
                <a:latin typeface="BIZ UDPMincho Medium" panose="02020500000000000000" pitchFamily="18" charset="-128"/>
                <a:ea typeface="BIZ UDPMincho Medium" panose="02020500000000000000" pitchFamily="18" charset="-128"/>
              </a:rPr>
              <a:t> Multiplies all numbers together and returns it</a:t>
            </a:r>
            <a:endParaRPr lang="en-SG" sz="1800" dirty="0">
              <a:latin typeface="BIZ UDPMincho Medium" panose="02020500000000000000" pitchFamily="18" charset="-128"/>
              <a:ea typeface="BIZ UDPMincho Medium" panose="02020500000000000000" pitchFamily="18" charset="-128"/>
            </a:endParaRPr>
          </a:p>
        </p:txBody>
      </p:sp>
      <p:sp>
        <p:nvSpPr>
          <p:cNvPr id="9" name="Function">
            <a:extLst>
              <a:ext uri="{FF2B5EF4-FFF2-40B4-BE49-F238E27FC236}">
                <a16:creationId xmlns:a16="http://schemas.microsoft.com/office/drawing/2014/main" id="{7D8C32F5-06CF-4511-9862-17039C1E34D2}"/>
              </a:ext>
            </a:extLst>
          </p:cNvPr>
          <p:cNvSpPr txBox="1"/>
          <p:nvPr/>
        </p:nvSpPr>
        <p:spPr>
          <a:xfrm>
            <a:off x="495296" y="-10093"/>
            <a:ext cx="8648699" cy="51435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2400" dirty="0">
                <a:solidFill>
                  <a:srgbClr val="FCC28C"/>
                </a:solidFill>
                <a:latin typeface="Consolas" panose="020B0609020204030204" pitchFamily="49" charset="0"/>
              </a:rPr>
              <a:t>def</a:t>
            </a:r>
            <a:r>
              <a:rPr lang="en-US" sz="2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FFAA"/>
                </a:solidFill>
                <a:latin typeface="Consolas" panose="020B0609020204030204" pitchFamily="49" charset="0"/>
              </a:rPr>
              <a:t>size_of_3D_matrix</a:t>
            </a:r>
            <a:r>
              <a:rPr lang="en-US" sz="240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x_size</a:t>
            </a:r>
            <a:r>
              <a:rPr lang="en-US" sz="2400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y_size</a:t>
            </a:r>
            <a:r>
              <a:rPr lang="en-US" sz="2400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z_size</a:t>
            </a:r>
            <a:r>
              <a:rPr lang="en-US" sz="2400" dirty="0">
                <a:solidFill>
                  <a:srgbClr val="FFFFFF"/>
                </a:solidFill>
                <a:latin typeface="Consolas" panose="020B0609020204030204" pitchFamily="49" charset="0"/>
              </a:rPr>
              <a:t>):</a:t>
            </a:r>
            <a:br>
              <a:rPr lang="en-US" sz="24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FFFFF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FCC28C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x_size</a:t>
            </a:r>
            <a:r>
              <a:rPr lang="en-US" sz="2400" dirty="0">
                <a:solidFill>
                  <a:srgbClr val="FFFFFF"/>
                </a:solidFill>
                <a:latin typeface="Consolas" panose="020B0609020204030204" pitchFamily="49" charset="0"/>
              </a:rPr>
              <a:t> * </a:t>
            </a:r>
            <a:r>
              <a:rPr lang="en-US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y_size</a:t>
            </a:r>
            <a:r>
              <a:rPr lang="en-US" sz="2400" dirty="0">
                <a:solidFill>
                  <a:srgbClr val="FFFFFF"/>
                </a:solidFill>
                <a:latin typeface="Consolas" panose="020B0609020204030204" pitchFamily="49" charset="0"/>
              </a:rPr>
              <a:t> * </a:t>
            </a:r>
            <a:r>
              <a:rPr lang="en-US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z_size</a:t>
            </a:r>
            <a:endParaRPr lang="en-US" sz="24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7614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ac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5E5B38-2864-49F5-9CC9-A026F39FC792}"/>
              </a:ext>
            </a:extLst>
          </p:cNvPr>
          <p:cNvGrpSpPr/>
          <p:nvPr/>
        </p:nvGrpSpPr>
        <p:grpSpPr>
          <a:xfrm>
            <a:off x="0" y="0"/>
            <a:ext cx="9144000" cy="5143501"/>
            <a:chOff x="0" y="0"/>
            <a:chExt cx="9144000" cy="5143501"/>
          </a:xfrm>
        </p:grpSpPr>
        <p:sp>
          <p:nvSpPr>
            <p:cNvPr id="61" name="Google Shape;61;p14"/>
            <p:cNvSpPr txBox="1"/>
            <p:nvPr/>
          </p:nvSpPr>
          <p:spPr>
            <a:xfrm>
              <a:off x="495300" y="0"/>
              <a:ext cx="8648700" cy="51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fontAlgn="base"/>
              <a:endParaRPr lang="en-SG" sz="105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Lato Light"/>
                <a:sym typeface="Lato Light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6B9EED7-880A-4451-A4FB-7CF14110350B}"/>
                </a:ext>
              </a:extLst>
            </p:cNvPr>
            <p:cNvSpPr txBox="1"/>
            <p:nvPr/>
          </p:nvSpPr>
          <p:spPr>
            <a:xfrm>
              <a:off x="0" y="1"/>
              <a:ext cx="495299" cy="5143500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endParaRPr lang="en-SG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F2F6956-FEB3-4C56-98BF-C80A99A1474C}"/>
              </a:ext>
            </a:extLst>
          </p:cNvPr>
          <p:cNvSpPr/>
          <p:nvPr/>
        </p:nvSpPr>
        <p:spPr>
          <a:xfrm>
            <a:off x="495299" y="-2"/>
            <a:ext cx="8648701" cy="5143499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Before we go further, what are the values?</a:t>
            </a:r>
          </a:p>
          <a:p>
            <a:endParaRPr lang="en-US" sz="1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We can </a:t>
            </a:r>
            <a:r>
              <a:rPr lang="en-US" sz="1800" dirty="0">
                <a:solidFill>
                  <a:srgbClr val="FCC28C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() the results or we can use Spyder’s Variable Explorer</a:t>
            </a:r>
            <a:endParaRPr lang="en-US" sz="1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255C04-2595-42F5-9BF8-A6354DCD8E51}"/>
              </a:ext>
            </a:extLst>
          </p:cNvPr>
          <p:cNvSpPr/>
          <p:nvPr/>
        </p:nvSpPr>
        <p:spPr>
          <a:xfrm>
            <a:off x="495298" y="0"/>
            <a:ext cx="86487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>
                <a:solidFill>
                  <a:srgbClr val="FFFFFF"/>
                </a:solidFill>
                <a:latin typeface="Consolas" panose="020B0609020204030204" pitchFamily="49" charset="0"/>
              </a:rPr>
              <a:t>Getting Feedback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1963240141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5E5B38-2864-49F5-9CC9-A026F39FC792}"/>
              </a:ext>
            </a:extLst>
          </p:cNvPr>
          <p:cNvGrpSpPr/>
          <p:nvPr/>
        </p:nvGrpSpPr>
        <p:grpSpPr>
          <a:xfrm>
            <a:off x="0" y="0"/>
            <a:ext cx="9144000" cy="5143501"/>
            <a:chOff x="0" y="0"/>
            <a:chExt cx="9144000" cy="5143501"/>
          </a:xfrm>
        </p:grpSpPr>
        <p:sp>
          <p:nvSpPr>
            <p:cNvPr id="61" name="Google Shape;61;p14"/>
            <p:cNvSpPr txBox="1"/>
            <p:nvPr/>
          </p:nvSpPr>
          <p:spPr>
            <a:xfrm>
              <a:off x="495300" y="0"/>
              <a:ext cx="8648700" cy="51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fontAlgn="base"/>
              <a:endParaRPr lang="en-SG" sz="105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Lato Light"/>
                <a:sym typeface="Lato Light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6B9EED7-880A-4451-A4FB-7CF14110350B}"/>
                </a:ext>
              </a:extLst>
            </p:cNvPr>
            <p:cNvSpPr txBox="1"/>
            <p:nvPr/>
          </p:nvSpPr>
          <p:spPr>
            <a:xfrm>
              <a:off x="0" y="1"/>
              <a:ext cx="495299" cy="5143500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endParaRPr lang="en-SG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F2F6956-FEB3-4C56-98BF-C80A99A1474C}"/>
              </a:ext>
            </a:extLst>
          </p:cNvPr>
          <p:cNvSpPr/>
          <p:nvPr/>
        </p:nvSpPr>
        <p:spPr>
          <a:xfrm>
            <a:off x="495299" y="-2"/>
            <a:ext cx="8648701" cy="5143499"/>
          </a:xfrm>
          <a:prstGeom prst="rect">
            <a:avLst/>
          </a:prstGeom>
        </p:spPr>
        <p:txBody>
          <a:bodyPr wrap="square" anchor="t">
            <a:no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You can pretty much print anything</a:t>
            </a:r>
          </a:p>
          <a:p>
            <a:endParaRPr lang="en-US" sz="1800" dirty="0">
              <a:solidFill>
                <a:srgbClr val="FCC28C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FCC28C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CC28C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SG" sz="1800" dirty="0">
                <a:solidFill>
                  <a:srgbClr val="A2FCA2"/>
                </a:solidFill>
                <a:latin typeface="Consolas" panose="020B0609020204030204" pitchFamily="49" charset="0"/>
              </a:rPr>
              <a:t>"hello"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FCC28C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SG" sz="1800" dirty="0">
                <a:solidFill>
                  <a:srgbClr val="A2FCA2"/>
                </a:solidFill>
                <a:latin typeface="Consolas" panose="020B0609020204030204" pitchFamily="49" charset="0"/>
              </a:rPr>
              <a:t>10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x = 100 * 35</a:t>
            </a:r>
          </a:p>
          <a:p>
            <a:r>
              <a:rPr lang="en-US" sz="1800" dirty="0">
                <a:solidFill>
                  <a:srgbClr val="FCC28C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(x)</a:t>
            </a:r>
          </a:p>
          <a:p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800" dirty="0">
                <a:solidFill>
                  <a:srgbClr val="FCC28C"/>
                </a:solidFill>
                <a:latin typeface="Consolas" panose="020B0609020204030204" pitchFamily="49" charset="0"/>
              </a:rPr>
              <a:t>def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FFAA"/>
                </a:solidFill>
                <a:latin typeface="Consolas" panose="020B0609020204030204" pitchFamily="49" charset="0"/>
              </a:rPr>
              <a:t>f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(x):</a:t>
            </a:r>
            <a:b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FCC28C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D36363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*x</a:t>
            </a:r>
          </a:p>
          <a:p>
            <a:pPr lvl="0"/>
            <a:endParaRPr lang="en-US" sz="1800" dirty="0">
              <a:solidFill>
                <a:srgbClr val="FFFFFF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1800" dirty="0">
                <a:solidFill>
                  <a:srgbClr val="FCC28C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(f(</a:t>
            </a:r>
            <a:r>
              <a:rPr lang="en-SG" sz="1800" dirty="0">
                <a:solidFill>
                  <a:srgbClr val="A2FCA2"/>
                </a:solidFill>
                <a:latin typeface="Consolas" panose="020B0609020204030204" pitchFamily="49" charset="0"/>
              </a:rPr>
              <a:t>10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552887845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5E5B38-2864-49F5-9CC9-A026F39FC792}"/>
              </a:ext>
            </a:extLst>
          </p:cNvPr>
          <p:cNvGrpSpPr/>
          <p:nvPr/>
        </p:nvGrpSpPr>
        <p:grpSpPr>
          <a:xfrm>
            <a:off x="0" y="0"/>
            <a:ext cx="9144000" cy="5143501"/>
            <a:chOff x="0" y="0"/>
            <a:chExt cx="9144000" cy="5143501"/>
          </a:xfrm>
        </p:grpSpPr>
        <p:sp>
          <p:nvSpPr>
            <p:cNvPr id="61" name="Google Shape;61;p14"/>
            <p:cNvSpPr txBox="1"/>
            <p:nvPr/>
          </p:nvSpPr>
          <p:spPr>
            <a:xfrm>
              <a:off x="495300" y="0"/>
              <a:ext cx="8648700" cy="51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fontAlgn="base"/>
              <a:endParaRPr lang="en-SG" sz="105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Lato Light"/>
                <a:sym typeface="Lato Light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6B9EED7-880A-4451-A4FB-7CF14110350B}"/>
                </a:ext>
              </a:extLst>
            </p:cNvPr>
            <p:cNvSpPr txBox="1"/>
            <p:nvPr/>
          </p:nvSpPr>
          <p:spPr>
            <a:xfrm>
              <a:off x="0" y="1"/>
              <a:ext cx="495299" cy="514350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endParaRPr lang="en-SG" dirty="0"/>
            </a:p>
          </p:txBody>
        </p:sp>
      </p:grpSp>
      <p:sp>
        <p:nvSpPr>
          <p:cNvPr id="5" name="Function">
            <a:extLst>
              <a:ext uri="{FF2B5EF4-FFF2-40B4-BE49-F238E27FC236}">
                <a16:creationId xmlns:a16="http://schemas.microsoft.com/office/drawing/2014/main" id="{5C8DF795-DDD0-4EB3-B2D6-04E431DE0E18}"/>
              </a:ext>
            </a:extLst>
          </p:cNvPr>
          <p:cNvSpPr txBox="1"/>
          <p:nvPr/>
        </p:nvSpPr>
        <p:spPr>
          <a:xfrm>
            <a:off x="495297" y="-496640"/>
            <a:ext cx="8648702" cy="235495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SG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cost</a:t>
            </a:r>
            <a:r>
              <a:rPr lang="pl-PL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SG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base</a:t>
            </a:r>
            <a:r>
              <a:rPr lang="pl-PL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 =</a:t>
            </a:r>
            <a:r>
              <a:rPr lang="en-SG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ln(base)</a:t>
            </a:r>
            <a:r>
              <a:rPr lang="pl-PL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en-SG" sz="3200" baseline="30000" dirty="0"/>
          </a:p>
        </p:txBody>
      </p:sp>
      <p:sp>
        <p:nvSpPr>
          <p:cNvPr id="8" name="Function Def">
            <a:extLst>
              <a:ext uri="{FF2B5EF4-FFF2-40B4-BE49-F238E27FC236}">
                <a16:creationId xmlns:a16="http://schemas.microsoft.com/office/drawing/2014/main" id="{E240763D-ECAE-40F2-B320-A26D2C03C4EE}"/>
              </a:ext>
            </a:extLst>
          </p:cNvPr>
          <p:cNvSpPr txBox="1"/>
          <p:nvPr/>
        </p:nvSpPr>
        <p:spPr>
          <a:xfrm>
            <a:off x="495298" y="1394268"/>
            <a:ext cx="8648702" cy="235495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200000"/>
              </a:lnSpc>
            </a:pPr>
            <a:r>
              <a:rPr lang="en-SG" sz="2400" dirty="0">
                <a:solidFill>
                  <a:schemeClr val="bg1"/>
                </a:solidFill>
                <a:latin typeface="BIZ UDPMincho Medium" panose="02020500000000000000" pitchFamily="18" charset="-128"/>
                <a:ea typeface="BIZ UDPMincho Medium" panose="02020500000000000000" pitchFamily="18" charset="-128"/>
              </a:rPr>
              <a:t>Name is cost</a:t>
            </a:r>
            <a:endParaRPr lang="en-US" sz="2400" dirty="0">
              <a:solidFill>
                <a:schemeClr val="bg1"/>
              </a:solidFill>
              <a:latin typeface="BIZ UDPMincho Medium" panose="02020500000000000000" pitchFamily="18" charset="-128"/>
              <a:ea typeface="BIZ UDPMincho Medium" panose="02020500000000000000" pitchFamily="18" charset="-128"/>
            </a:endParaRP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/>
                </a:solidFill>
                <a:latin typeface="BIZ UDPMincho Medium" panose="02020500000000000000" pitchFamily="18" charset="-128"/>
                <a:ea typeface="BIZ UDPMincho Medium" panose="02020500000000000000" pitchFamily="18" charset="-128"/>
              </a:rPr>
              <a:t>Takes in a number called base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/>
                </a:solidFill>
                <a:latin typeface="BIZ UDPMincho Medium" panose="02020500000000000000" pitchFamily="18" charset="-128"/>
                <a:ea typeface="BIZ UDPMincho Medium" panose="02020500000000000000" pitchFamily="18" charset="-128"/>
              </a:rPr>
              <a:t>Takes the natural log of </a:t>
            </a:r>
            <a:r>
              <a:rPr lang="en-US" sz="2400" u="sng" dirty="0">
                <a:solidFill>
                  <a:schemeClr val="bg1"/>
                </a:solidFill>
                <a:latin typeface="BIZ UDPMincho Medium" panose="02020500000000000000" pitchFamily="18" charset="-128"/>
                <a:ea typeface="BIZ UDPMincho Medium" panose="02020500000000000000" pitchFamily="18" charset="-128"/>
              </a:rPr>
              <a:t>base</a:t>
            </a:r>
            <a:r>
              <a:rPr lang="en-US" sz="2400" dirty="0">
                <a:solidFill>
                  <a:schemeClr val="bg1"/>
                </a:solidFill>
                <a:latin typeface="BIZ UDPMincho Medium" panose="02020500000000000000" pitchFamily="18" charset="-128"/>
                <a:ea typeface="BIZ UDPMincho Medium" panose="02020500000000000000" pitchFamily="18" charset="-128"/>
              </a:rPr>
              <a:t> and returns it</a:t>
            </a:r>
            <a:endParaRPr lang="en-SG" sz="1800" b="1" u="sng" dirty="0">
              <a:latin typeface="BIZ UDPMincho Medium" panose="02020500000000000000" pitchFamily="18" charset="-128"/>
              <a:ea typeface="BIZ UDPMincho Medium" panose="02020500000000000000" pitchFamily="18" charset="-128"/>
            </a:endParaRPr>
          </a:p>
        </p:txBody>
      </p:sp>
      <p:sp>
        <p:nvSpPr>
          <p:cNvPr id="9" name="Function Fail">
            <a:extLst>
              <a:ext uri="{FF2B5EF4-FFF2-40B4-BE49-F238E27FC236}">
                <a16:creationId xmlns:a16="http://schemas.microsoft.com/office/drawing/2014/main" id="{50C3BA2D-6DD1-408C-9567-3480EE63D023}"/>
              </a:ext>
            </a:extLst>
          </p:cNvPr>
          <p:cNvSpPr txBox="1"/>
          <p:nvPr/>
        </p:nvSpPr>
        <p:spPr>
          <a:xfrm>
            <a:off x="495296" y="-8"/>
            <a:ext cx="8648705" cy="514350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32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# This doesn’t work</a:t>
            </a:r>
            <a:endParaRPr lang="en-US" sz="3200" dirty="0">
              <a:solidFill>
                <a:srgbClr val="FCC28C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FCC28C"/>
                </a:solidFill>
                <a:latin typeface="Consolas" panose="020B0609020204030204" pitchFamily="49" charset="0"/>
              </a:rPr>
              <a:t>def</a:t>
            </a:r>
            <a:r>
              <a:rPr lang="en-US" sz="3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FFAA"/>
                </a:solidFill>
                <a:latin typeface="Consolas" panose="020B0609020204030204" pitchFamily="49" charset="0"/>
              </a:rPr>
              <a:t>cost</a:t>
            </a:r>
            <a:r>
              <a:rPr lang="en-US" sz="3200" dirty="0">
                <a:solidFill>
                  <a:srgbClr val="FFFFFF"/>
                </a:solidFill>
                <a:latin typeface="Consolas" panose="020B0609020204030204" pitchFamily="49" charset="0"/>
              </a:rPr>
              <a:t>(base):</a:t>
            </a:r>
            <a:br>
              <a:rPr lang="en-US" sz="32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3200" dirty="0">
                <a:solidFill>
                  <a:srgbClr val="FFFFFF"/>
                </a:solidFill>
                <a:latin typeface="Consolas" panose="020B0609020204030204" pitchFamily="49" charset="0"/>
              </a:rPr>
              <a:t>	</a:t>
            </a:r>
            <a:r>
              <a:rPr lang="en-US" sz="3200" dirty="0">
                <a:solidFill>
                  <a:srgbClr val="FCC28C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>
                <a:solidFill>
                  <a:srgbClr val="FFFFFF"/>
                </a:solidFill>
                <a:latin typeface="Consolas" panose="020B0609020204030204" pitchFamily="49" charset="0"/>
              </a:rPr>
              <a:t> ln(base)</a:t>
            </a:r>
            <a:endParaRPr lang="en-US" sz="32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Function Pass">
            <a:extLst>
              <a:ext uri="{FF2B5EF4-FFF2-40B4-BE49-F238E27FC236}">
                <a16:creationId xmlns:a16="http://schemas.microsoft.com/office/drawing/2014/main" id="{5E97D362-1A3A-4A0E-BC78-DF1FD3CB1EB4}"/>
              </a:ext>
            </a:extLst>
          </p:cNvPr>
          <p:cNvSpPr txBox="1"/>
          <p:nvPr/>
        </p:nvSpPr>
        <p:spPr>
          <a:xfrm>
            <a:off x="495294" y="-10"/>
            <a:ext cx="8648705" cy="514350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32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# This does</a:t>
            </a:r>
          </a:p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import </a:t>
            </a:r>
            <a:r>
              <a:rPr lang="en-US" sz="3200" dirty="0" err="1">
                <a:solidFill>
                  <a:schemeClr val="accent6"/>
                </a:solidFill>
                <a:latin typeface="Consolas" panose="020B0609020204030204" pitchFamily="49" charset="0"/>
              </a:rPr>
              <a:t>numpy</a:t>
            </a:r>
            <a:endParaRPr lang="en-US" sz="32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FCC28C"/>
                </a:solidFill>
                <a:latin typeface="Consolas" panose="020B0609020204030204" pitchFamily="49" charset="0"/>
              </a:rPr>
              <a:t>def</a:t>
            </a:r>
            <a:r>
              <a:rPr lang="en-US" sz="3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FFAA"/>
                </a:solidFill>
                <a:latin typeface="Consolas" panose="020B0609020204030204" pitchFamily="49" charset="0"/>
              </a:rPr>
              <a:t>cost</a:t>
            </a:r>
            <a:r>
              <a:rPr lang="en-US" sz="3200" dirty="0">
                <a:solidFill>
                  <a:srgbClr val="FFFFFF"/>
                </a:solidFill>
                <a:latin typeface="Consolas" panose="020B0609020204030204" pitchFamily="49" charset="0"/>
              </a:rPr>
              <a:t>(base):</a:t>
            </a:r>
            <a:br>
              <a:rPr lang="en-US" sz="32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3200" dirty="0">
                <a:solidFill>
                  <a:srgbClr val="FFFFFF"/>
                </a:solidFill>
                <a:latin typeface="Consolas" panose="020B0609020204030204" pitchFamily="49" charset="0"/>
              </a:rPr>
              <a:t>	</a:t>
            </a:r>
            <a:r>
              <a:rPr lang="en-US" sz="3200" dirty="0">
                <a:solidFill>
                  <a:srgbClr val="FCC28C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>
                <a:solidFill>
                  <a:srgbClr val="FFFFFF"/>
                </a:solidFill>
                <a:latin typeface="Consolas" panose="020B0609020204030204" pitchFamily="49" charset="0"/>
              </a:rPr>
              <a:t> numpy.log(base)</a:t>
            </a:r>
            <a:endParaRPr lang="en-US" sz="32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8225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ac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2" ac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  <p:bldP spid="9" grpId="1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5E5B38-2864-49F5-9CC9-A026F39FC792}"/>
              </a:ext>
            </a:extLst>
          </p:cNvPr>
          <p:cNvGrpSpPr/>
          <p:nvPr/>
        </p:nvGrpSpPr>
        <p:grpSpPr>
          <a:xfrm>
            <a:off x="0" y="0"/>
            <a:ext cx="9144000" cy="5143501"/>
            <a:chOff x="0" y="0"/>
            <a:chExt cx="9144000" cy="5143501"/>
          </a:xfrm>
        </p:grpSpPr>
        <p:sp>
          <p:nvSpPr>
            <p:cNvPr id="61" name="Google Shape;61;p14"/>
            <p:cNvSpPr txBox="1"/>
            <p:nvPr/>
          </p:nvSpPr>
          <p:spPr>
            <a:xfrm>
              <a:off x="495300" y="0"/>
              <a:ext cx="8648700" cy="51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fontAlgn="base"/>
              <a:endParaRPr lang="en-SG" sz="105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Lato Light"/>
                <a:sym typeface="Lato Light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6B9EED7-880A-4451-A4FB-7CF14110350B}"/>
                </a:ext>
              </a:extLst>
            </p:cNvPr>
            <p:cNvSpPr txBox="1"/>
            <p:nvPr/>
          </p:nvSpPr>
          <p:spPr>
            <a:xfrm>
              <a:off x="0" y="1"/>
              <a:ext cx="495299" cy="514350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endParaRPr lang="en-SG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F2F6956-FEB3-4C56-98BF-C80A99A1474C}"/>
              </a:ext>
            </a:extLst>
          </p:cNvPr>
          <p:cNvSpPr/>
          <p:nvPr/>
        </p:nvSpPr>
        <p:spPr>
          <a:xfrm>
            <a:off x="495299" y="-2"/>
            <a:ext cx="8648701" cy="5143499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Packages like 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</a:rPr>
              <a:t>numpy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are like boxes.</a:t>
            </a:r>
          </a:p>
          <a:p>
            <a:endParaRPr lang="en-US" sz="1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To open a box, you use the dot operator.</a:t>
            </a:r>
          </a:p>
          <a:p>
            <a:endParaRPr lang="en-US" sz="1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</a:rPr>
              <a:t>numpy.zeros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(10)</a:t>
            </a:r>
            <a:endParaRPr lang="en-US" sz="1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255C04-2595-42F5-9BF8-A6354DCD8E51}"/>
              </a:ext>
            </a:extLst>
          </p:cNvPr>
          <p:cNvSpPr/>
          <p:nvPr/>
        </p:nvSpPr>
        <p:spPr>
          <a:xfrm>
            <a:off x="495298" y="0"/>
            <a:ext cx="86487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>
                <a:solidFill>
                  <a:srgbClr val="FFFFFF"/>
                </a:solidFill>
                <a:latin typeface="Consolas" panose="020B0609020204030204" pitchFamily="49" charset="0"/>
              </a:rPr>
              <a:t>Packages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10780216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5E5B38-2864-49F5-9CC9-A026F39FC792}"/>
              </a:ext>
            </a:extLst>
          </p:cNvPr>
          <p:cNvGrpSpPr/>
          <p:nvPr/>
        </p:nvGrpSpPr>
        <p:grpSpPr>
          <a:xfrm>
            <a:off x="0" y="0"/>
            <a:ext cx="9144000" cy="5143501"/>
            <a:chOff x="0" y="0"/>
            <a:chExt cx="9144000" cy="5143501"/>
          </a:xfrm>
        </p:grpSpPr>
        <p:sp>
          <p:nvSpPr>
            <p:cNvPr id="61" name="Google Shape;61;p14"/>
            <p:cNvSpPr txBox="1"/>
            <p:nvPr/>
          </p:nvSpPr>
          <p:spPr>
            <a:xfrm>
              <a:off x="495300" y="0"/>
              <a:ext cx="8648700" cy="51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fontAlgn="base"/>
              <a:endParaRPr lang="en-SG" sz="105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Lato Light"/>
                <a:sym typeface="Lato Light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6B9EED7-880A-4451-A4FB-7CF14110350B}"/>
                </a:ext>
              </a:extLst>
            </p:cNvPr>
            <p:cNvSpPr txBox="1"/>
            <p:nvPr/>
          </p:nvSpPr>
          <p:spPr>
            <a:xfrm>
              <a:off x="0" y="1"/>
              <a:ext cx="495299" cy="514350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endParaRPr lang="en-SG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F2F6956-FEB3-4C56-98BF-C80A99A1474C}"/>
              </a:ext>
            </a:extLst>
          </p:cNvPr>
          <p:cNvSpPr/>
          <p:nvPr/>
        </p:nvSpPr>
        <p:spPr>
          <a:xfrm>
            <a:off x="495299" y="-2"/>
            <a:ext cx="8648701" cy="5143499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Some boxes have boxes in them.</a:t>
            </a:r>
          </a:p>
          <a:p>
            <a:endParaRPr lang="en-US" sz="1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</a:rPr>
              <a:t>numpy.random.randint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(10)</a:t>
            </a:r>
            <a:endParaRPr lang="en-US" sz="1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540227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5E5B38-2864-49F5-9CC9-A026F39FC792}"/>
              </a:ext>
            </a:extLst>
          </p:cNvPr>
          <p:cNvGrpSpPr/>
          <p:nvPr/>
        </p:nvGrpSpPr>
        <p:grpSpPr>
          <a:xfrm>
            <a:off x="0" y="0"/>
            <a:ext cx="9144000" cy="5143501"/>
            <a:chOff x="0" y="0"/>
            <a:chExt cx="9144000" cy="5143501"/>
          </a:xfrm>
        </p:grpSpPr>
        <p:sp>
          <p:nvSpPr>
            <p:cNvPr id="61" name="Google Shape;61;p14"/>
            <p:cNvSpPr txBox="1"/>
            <p:nvPr/>
          </p:nvSpPr>
          <p:spPr>
            <a:xfrm>
              <a:off x="495300" y="0"/>
              <a:ext cx="8648700" cy="51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fontAlgn="base"/>
              <a:endParaRPr lang="en-SG" sz="105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Lato Light"/>
                <a:sym typeface="Lato Light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6B9EED7-880A-4451-A4FB-7CF14110350B}"/>
                </a:ext>
              </a:extLst>
            </p:cNvPr>
            <p:cNvSpPr txBox="1"/>
            <p:nvPr/>
          </p:nvSpPr>
          <p:spPr>
            <a:xfrm>
              <a:off x="0" y="1"/>
              <a:ext cx="495299" cy="514350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endParaRPr lang="en-SG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F2F6956-FEB3-4C56-98BF-C80A99A1474C}"/>
              </a:ext>
            </a:extLst>
          </p:cNvPr>
          <p:cNvSpPr/>
          <p:nvPr/>
        </p:nvSpPr>
        <p:spPr>
          <a:xfrm>
            <a:off x="495299" y="-2"/>
            <a:ext cx="8648701" cy="5143499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We will be focusing on the packages 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</a:rPr>
              <a:t>numpy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and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pandas</a:t>
            </a:r>
            <a:endParaRPr lang="en-US" sz="1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268657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75000"/>
              </a:schemeClr>
            </a:gs>
            <a:gs pos="100000">
              <a:schemeClr val="accent5">
                <a:lumMod val="50000"/>
              </a:schemeClr>
            </a:gs>
          </a:gsLst>
          <a:lin ang="0" scaled="0"/>
          <a:tileRect/>
        </a:gra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627529" y="0"/>
            <a:ext cx="797859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2"/>
            <a:r>
              <a:rPr lang="en-SG" sz="36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Lato Light"/>
                <a:sym typeface="Lato Light"/>
              </a:rPr>
              <a:t>Introduction to Data </a:t>
            </a:r>
            <a:r>
              <a:rPr lang="en-SG" sz="3600" dirty="0" err="1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Lato Light"/>
                <a:sym typeface="Lato Light"/>
              </a:rPr>
              <a:t>Preperation</a:t>
            </a:r>
            <a:endParaRPr lang="en-SG" sz="36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  <a:cs typeface="Lato Light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57338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1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uiExpand="1" build="allAtOnce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5E5B38-2864-49F5-9CC9-A026F39FC792}"/>
              </a:ext>
            </a:extLst>
          </p:cNvPr>
          <p:cNvGrpSpPr/>
          <p:nvPr/>
        </p:nvGrpSpPr>
        <p:grpSpPr>
          <a:xfrm>
            <a:off x="0" y="0"/>
            <a:ext cx="9144000" cy="5143501"/>
            <a:chOff x="0" y="0"/>
            <a:chExt cx="9144000" cy="5143501"/>
          </a:xfrm>
        </p:grpSpPr>
        <p:sp>
          <p:nvSpPr>
            <p:cNvPr id="61" name="Google Shape;61;p14"/>
            <p:cNvSpPr txBox="1"/>
            <p:nvPr/>
          </p:nvSpPr>
          <p:spPr>
            <a:xfrm>
              <a:off x="495300" y="0"/>
              <a:ext cx="8648700" cy="51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fontAlgn="base"/>
              <a:endParaRPr lang="en-SG" sz="105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Lato Light"/>
                <a:sym typeface="Lato Light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6B9EED7-880A-4451-A4FB-7CF14110350B}"/>
                </a:ext>
              </a:extLst>
            </p:cNvPr>
            <p:cNvSpPr txBox="1"/>
            <p:nvPr/>
          </p:nvSpPr>
          <p:spPr>
            <a:xfrm>
              <a:off x="0" y="1"/>
              <a:ext cx="495299" cy="51435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SG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F2F6956-FEB3-4C56-98BF-C80A99A1474C}"/>
              </a:ext>
            </a:extLst>
          </p:cNvPr>
          <p:cNvSpPr/>
          <p:nvPr/>
        </p:nvSpPr>
        <p:spPr>
          <a:xfrm>
            <a:off x="495299" y="-2"/>
            <a:ext cx="8648701" cy="5143499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It’s difficult to memorize function names</a:t>
            </a:r>
          </a:p>
          <a:p>
            <a:endParaRPr lang="en-US" sz="1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It’s easy to know that a function exists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255C04-2595-42F5-9BF8-A6354DCD8E51}"/>
              </a:ext>
            </a:extLst>
          </p:cNvPr>
          <p:cNvSpPr/>
          <p:nvPr/>
        </p:nvSpPr>
        <p:spPr>
          <a:xfrm>
            <a:off x="495298" y="0"/>
            <a:ext cx="86487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>
                <a:solidFill>
                  <a:srgbClr val="FFFFFF"/>
                </a:solidFill>
                <a:latin typeface="Consolas" panose="020B0609020204030204" pitchFamily="49" charset="0"/>
              </a:rPr>
              <a:t>The Essence of Data Preparation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244060092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 dirty="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a reason to program</a:t>
            </a:r>
          </a:p>
        </p:txBody>
      </p:sp>
      <p:sp>
        <p:nvSpPr>
          <p:cNvPr id="3" name="Google Shape;61;p14">
            <a:extLst>
              <a:ext uri="{FF2B5EF4-FFF2-40B4-BE49-F238E27FC236}">
                <a16:creationId xmlns:a16="http://schemas.microsoft.com/office/drawing/2014/main" id="{D67F62B7-5726-4502-A2F1-A7C3EF8531CA}"/>
              </a:ext>
            </a:extLst>
          </p:cNvPr>
          <p:cNvSpPr txBox="1"/>
          <p:nvPr/>
        </p:nvSpPr>
        <p:spPr>
          <a:xfrm>
            <a:off x="0" y="242047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 dirty="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a reason to not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1" grpId="1"/>
      <p:bldP spid="3" grpId="0"/>
      <p:bldP spid="3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5E5B38-2864-49F5-9CC9-A026F39FC792}"/>
              </a:ext>
            </a:extLst>
          </p:cNvPr>
          <p:cNvGrpSpPr/>
          <p:nvPr/>
        </p:nvGrpSpPr>
        <p:grpSpPr>
          <a:xfrm>
            <a:off x="0" y="0"/>
            <a:ext cx="9144000" cy="5143501"/>
            <a:chOff x="0" y="0"/>
            <a:chExt cx="9144000" cy="5143501"/>
          </a:xfrm>
        </p:grpSpPr>
        <p:sp>
          <p:nvSpPr>
            <p:cNvPr id="61" name="Google Shape;61;p14"/>
            <p:cNvSpPr txBox="1"/>
            <p:nvPr/>
          </p:nvSpPr>
          <p:spPr>
            <a:xfrm>
              <a:off x="495300" y="0"/>
              <a:ext cx="8648700" cy="51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fontAlgn="base"/>
              <a:endParaRPr lang="en-SG" sz="105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Lato Light"/>
                <a:sym typeface="Lato Light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6B9EED7-880A-4451-A4FB-7CF14110350B}"/>
                </a:ext>
              </a:extLst>
            </p:cNvPr>
            <p:cNvSpPr txBox="1"/>
            <p:nvPr/>
          </p:nvSpPr>
          <p:spPr>
            <a:xfrm>
              <a:off x="0" y="1"/>
              <a:ext cx="495299" cy="51435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SG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F2F6956-FEB3-4C56-98BF-C80A99A1474C}"/>
              </a:ext>
            </a:extLst>
          </p:cNvPr>
          <p:cNvSpPr/>
          <p:nvPr/>
        </p:nvSpPr>
        <p:spPr>
          <a:xfrm>
            <a:off x="495299" y="-2"/>
            <a:ext cx="8648701" cy="5143499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>
              <a:buClr>
                <a:schemeClr val="bg1"/>
              </a:buClr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import -&gt; prepare -&gt; do stuff -&gt; export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D2CB0F-338A-4F1F-82D3-722E66B65664}"/>
              </a:ext>
            </a:extLst>
          </p:cNvPr>
          <p:cNvSpPr/>
          <p:nvPr/>
        </p:nvSpPr>
        <p:spPr>
          <a:xfrm>
            <a:off x="495299" y="2350075"/>
            <a:ext cx="8648701" cy="443343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>
              <a:buClr>
                <a:schemeClr val="bg1"/>
              </a:buClr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google -&gt; google  -&gt; google   -&gt; google</a:t>
            </a:r>
          </a:p>
        </p:txBody>
      </p:sp>
    </p:spTree>
    <p:extLst>
      <p:ext uri="{BB962C8B-B14F-4D97-AF65-F5344CB8AC3E}">
        <p14:creationId xmlns:p14="http://schemas.microsoft.com/office/powerpoint/2010/main" val="524334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5E5B38-2864-49F5-9CC9-A026F39FC792}"/>
              </a:ext>
            </a:extLst>
          </p:cNvPr>
          <p:cNvGrpSpPr/>
          <p:nvPr/>
        </p:nvGrpSpPr>
        <p:grpSpPr>
          <a:xfrm>
            <a:off x="0" y="0"/>
            <a:ext cx="9144000" cy="5143501"/>
            <a:chOff x="0" y="0"/>
            <a:chExt cx="9144000" cy="5143501"/>
          </a:xfrm>
        </p:grpSpPr>
        <p:sp>
          <p:nvSpPr>
            <p:cNvPr id="61" name="Google Shape;61;p14"/>
            <p:cNvSpPr txBox="1"/>
            <p:nvPr/>
          </p:nvSpPr>
          <p:spPr>
            <a:xfrm>
              <a:off x="495300" y="0"/>
              <a:ext cx="8648700" cy="51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fontAlgn="base"/>
              <a:r>
                <a:rPr lang="en-SG" sz="1800" dirty="0">
                  <a:solidFill>
                    <a:schemeClr val="bg1"/>
                  </a:solidFill>
                  <a:latin typeface="Consolas" panose="020B0609020204030204" pitchFamily="49" charset="0"/>
                  <a:ea typeface="Microsoft JhengHei UI Light" panose="020B0304030504040204" pitchFamily="34" charset="-120"/>
                  <a:cs typeface="Lato Light"/>
                  <a:sym typeface="Lato Light"/>
                </a:rPr>
                <a:t>CSV: Comma Separated Values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6B9EED7-880A-4451-A4FB-7CF14110350B}"/>
                </a:ext>
              </a:extLst>
            </p:cNvPr>
            <p:cNvSpPr txBox="1"/>
            <p:nvPr/>
          </p:nvSpPr>
          <p:spPr>
            <a:xfrm>
              <a:off x="0" y="1"/>
              <a:ext cx="495299" cy="51435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SG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F2F6956-FEB3-4C56-98BF-C80A99A1474C}"/>
              </a:ext>
            </a:extLst>
          </p:cNvPr>
          <p:cNvSpPr/>
          <p:nvPr/>
        </p:nvSpPr>
        <p:spPr>
          <a:xfrm>
            <a:off x="495299" y="-2"/>
            <a:ext cx="8648701" cy="5143499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>
              <a:buClr>
                <a:schemeClr val="bg1"/>
              </a:buClr>
            </a:pPr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267B01-D6DD-4B7A-A840-C1B502BD9043}"/>
              </a:ext>
            </a:extLst>
          </p:cNvPr>
          <p:cNvSpPr/>
          <p:nvPr/>
        </p:nvSpPr>
        <p:spPr>
          <a:xfrm>
            <a:off x="495298" y="0"/>
            <a:ext cx="86487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>
                <a:solidFill>
                  <a:srgbClr val="FFFFFF"/>
                </a:solidFill>
                <a:latin typeface="Consolas" panose="020B0609020204030204" pitchFamily="49" charset="0"/>
              </a:rPr>
              <a:t>Importing &amp; Exporting CSV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2613362389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5E5B38-2864-49F5-9CC9-A026F39FC792}"/>
              </a:ext>
            </a:extLst>
          </p:cNvPr>
          <p:cNvGrpSpPr/>
          <p:nvPr/>
        </p:nvGrpSpPr>
        <p:grpSpPr>
          <a:xfrm>
            <a:off x="0" y="0"/>
            <a:ext cx="9144000" cy="5143501"/>
            <a:chOff x="0" y="0"/>
            <a:chExt cx="9144000" cy="5143501"/>
          </a:xfrm>
        </p:grpSpPr>
        <p:sp>
          <p:nvSpPr>
            <p:cNvPr id="61" name="Google Shape;61;p14"/>
            <p:cNvSpPr txBox="1"/>
            <p:nvPr/>
          </p:nvSpPr>
          <p:spPr>
            <a:xfrm>
              <a:off x="495300" y="0"/>
              <a:ext cx="8648700" cy="51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fontAlgn="base"/>
              <a:endParaRPr lang="en-SG" sz="18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  <a:cs typeface="Lato Light"/>
                <a:sym typeface="Lato Light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6B9EED7-880A-4451-A4FB-7CF14110350B}"/>
                </a:ext>
              </a:extLst>
            </p:cNvPr>
            <p:cNvSpPr txBox="1"/>
            <p:nvPr/>
          </p:nvSpPr>
          <p:spPr>
            <a:xfrm>
              <a:off x="0" y="1"/>
              <a:ext cx="495299" cy="51435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SG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F2F6956-FEB3-4C56-98BF-C80A99A1474C}"/>
              </a:ext>
            </a:extLst>
          </p:cNvPr>
          <p:cNvSpPr/>
          <p:nvPr/>
        </p:nvSpPr>
        <p:spPr>
          <a:xfrm>
            <a:off x="495299" y="-2"/>
            <a:ext cx="8648701" cy="5143499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>
              <a:buClr>
                <a:schemeClr val="bg1"/>
              </a:buClr>
            </a:pPr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1E023154-D8D6-4F66-AEB6-67C8E12A8A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256899"/>
              </p:ext>
            </p:extLst>
          </p:nvPr>
        </p:nvGraphicFramePr>
        <p:xfrm>
          <a:off x="1524000" y="566684"/>
          <a:ext cx="6095997" cy="401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9947936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7946066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5960456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0632751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87586742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0012986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5547485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55815051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45563717"/>
                    </a:ext>
                  </a:extLst>
                </a:gridCol>
              </a:tblGrid>
              <a:tr h="80202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776612"/>
                  </a:ext>
                </a:extLst>
              </a:tr>
              <a:tr h="80202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8730751"/>
                  </a:ext>
                </a:extLst>
              </a:tr>
              <a:tr h="80202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5679896"/>
                  </a:ext>
                </a:extLst>
              </a:tr>
              <a:tr h="80202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023845"/>
                  </a:ext>
                </a:extLst>
              </a:tr>
              <a:tr h="80202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8111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5851540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5E5B38-2864-49F5-9CC9-A026F39FC792}"/>
              </a:ext>
            </a:extLst>
          </p:cNvPr>
          <p:cNvGrpSpPr/>
          <p:nvPr/>
        </p:nvGrpSpPr>
        <p:grpSpPr>
          <a:xfrm>
            <a:off x="0" y="0"/>
            <a:ext cx="9144000" cy="5143501"/>
            <a:chOff x="0" y="0"/>
            <a:chExt cx="9144000" cy="5143501"/>
          </a:xfrm>
        </p:grpSpPr>
        <p:sp>
          <p:nvSpPr>
            <p:cNvPr id="61" name="Google Shape;61;p14"/>
            <p:cNvSpPr txBox="1"/>
            <p:nvPr/>
          </p:nvSpPr>
          <p:spPr>
            <a:xfrm>
              <a:off x="495300" y="0"/>
              <a:ext cx="8648700" cy="51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fontAlgn="base"/>
              <a:endParaRPr lang="en-SG" sz="18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  <a:cs typeface="Lato Light"/>
                <a:sym typeface="Lato Light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6B9EED7-880A-4451-A4FB-7CF14110350B}"/>
                </a:ext>
              </a:extLst>
            </p:cNvPr>
            <p:cNvSpPr txBox="1"/>
            <p:nvPr/>
          </p:nvSpPr>
          <p:spPr>
            <a:xfrm>
              <a:off x="0" y="1"/>
              <a:ext cx="495299" cy="51435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SG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F2F6956-FEB3-4C56-98BF-C80A99A1474C}"/>
              </a:ext>
            </a:extLst>
          </p:cNvPr>
          <p:cNvSpPr/>
          <p:nvPr/>
        </p:nvSpPr>
        <p:spPr>
          <a:xfrm>
            <a:off x="495299" y="-2"/>
            <a:ext cx="8648701" cy="5143499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>
              <a:buClr>
                <a:schemeClr val="bg1"/>
              </a:buClr>
            </a:pPr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1E023154-D8D6-4F66-AEB6-67C8E12A8A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851501"/>
              </p:ext>
            </p:extLst>
          </p:nvPr>
        </p:nvGraphicFramePr>
        <p:xfrm>
          <a:off x="1524000" y="566684"/>
          <a:ext cx="6095997" cy="401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9947936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7946066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5960456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0632751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87586742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0012986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5547485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55815051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45563717"/>
                    </a:ext>
                  </a:extLst>
                </a:gridCol>
              </a:tblGrid>
              <a:tr h="80202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776612"/>
                  </a:ext>
                </a:extLst>
              </a:tr>
              <a:tr h="80202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8730751"/>
                  </a:ext>
                </a:extLst>
              </a:tr>
              <a:tr h="80202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5679896"/>
                  </a:ext>
                </a:extLst>
              </a:tr>
              <a:tr h="80202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023845"/>
                  </a:ext>
                </a:extLst>
              </a:tr>
              <a:tr h="80202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8111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78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5E5B38-2864-49F5-9CC9-A026F39FC792}"/>
              </a:ext>
            </a:extLst>
          </p:cNvPr>
          <p:cNvGrpSpPr/>
          <p:nvPr/>
        </p:nvGrpSpPr>
        <p:grpSpPr>
          <a:xfrm>
            <a:off x="0" y="0"/>
            <a:ext cx="9144000" cy="5143501"/>
            <a:chOff x="0" y="0"/>
            <a:chExt cx="9144000" cy="5143501"/>
          </a:xfrm>
        </p:grpSpPr>
        <p:sp>
          <p:nvSpPr>
            <p:cNvPr id="61" name="Google Shape;61;p14"/>
            <p:cNvSpPr txBox="1"/>
            <p:nvPr/>
          </p:nvSpPr>
          <p:spPr>
            <a:xfrm>
              <a:off x="495300" y="0"/>
              <a:ext cx="8648700" cy="51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fontAlgn="base"/>
              <a:endParaRPr lang="en-SG" sz="18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  <a:cs typeface="Lato Light"/>
                <a:sym typeface="Lato Light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6B9EED7-880A-4451-A4FB-7CF14110350B}"/>
                </a:ext>
              </a:extLst>
            </p:cNvPr>
            <p:cNvSpPr txBox="1"/>
            <p:nvPr/>
          </p:nvSpPr>
          <p:spPr>
            <a:xfrm>
              <a:off x="0" y="1"/>
              <a:ext cx="495299" cy="51435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SG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F2F6956-FEB3-4C56-98BF-C80A99A1474C}"/>
              </a:ext>
            </a:extLst>
          </p:cNvPr>
          <p:cNvSpPr/>
          <p:nvPr/>
        </p:nvSpPr>
        <p:spPr>
          <a:xfrm>
            <a:off x="495299" y="-2"/>
            <a:ext cx="8648701" cy="5143499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>
              <a:buClr>
                <a:schemeClr val="bg1"/>
              </a:buClr>
            </a:pPr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1E023154-D8D6-4F66-AEB6-67C8E12A8A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270892"/>
              </p:ext>
            </p:extLst>
          </p:nvPr>
        </p:nvGraphicFramePr>
        <p:xfrm>
          <a:off x="1524000" y="566684"/>
          <a:ext cx="6095997" cy="401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9947936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7946066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5960456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0632751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87586742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0012986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5547485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55815051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45563717"/>
                    </a:ext>
                  </a:extLst>
                </a:gridCol>
              </a:tblGrid>
              <a:tr h="80202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SG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|</a:t>
                      </a:r>
                      <a:endParaRPr kumimoji="0" lang="en-SG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SG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|</a:t>
                      </a:r>
                      <a:endParaRPr kumimoji="0" lang="en-SG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SG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|</a:t>
                      </a:r>
                      <a:endParaRPr kumimoji="0" lang="en-SG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SG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|</a:t>
                      </a:r>
                      <a:endParaRPr kumimoji="0" lang="en-SG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776612"/>
                  </a:ext>
                </a:extLst>
              </a:tr>
              <a:tr h="80202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SG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|</a:t>
                      </a:r>
                      <a:endParaRPr kumimoji="0" lang="en-SG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SG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|</a:t>
                      </a:r>
                      <a:endParaRPr kumimoji="0" lang="en-SG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SG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|</a:t>
                      </a:r>
                      <a:endParaRPr kumimoji="0" lang="en-SG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SG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|</a:t>
                      </a:r>
                      <a:endParaRPr kumimoji="0" lang="en-SG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8730751"/>
                  </a:ext>
                </a:extLst>
              </a:tr>
              <a:tr h="80202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SG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|</a:t>
                      </a:r>
                      <a:endParaRPr kumimoji="0" lang="en-SG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SG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|</a:t>
                      </a:r>
                      <a:endParaRPr kumimoji="0" lang="en-SG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SG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|</a:t>
                      </a:r>
                      <a:endParaRPr kumimoji="0" lang="en-SG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SG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|</a:t>
                      </a:r>
                      <a:endParaRPr kumimoji="0" lang="en-SG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5679896"/>
                  </a:ext>
                </a:extLst>
              </a:tr>
              <a:tr h="80202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SG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|</a:t>
                      </a:r>
                      <a:endParaRPr kumimoji="0" lang="en-SG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SG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|</a:t>
                      </a:r>
                      <a:endParaRPr kumimoji="0" lang="en-SG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SG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|</a:t>
                      </a:r>
                      <a:endParaRPr kumimoji="0" lang="en-SG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SG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|</a:t>
                      </a:r>
                      <a:endParaRPr kumimoji="0" lang="en-SG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023845"/>
                  </a:ext>
                </a:extLst>
              </a:tr>
              <a:tr h="80202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SG" sz="2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|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SG" sz="2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|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SG" sz="2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|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SG" sz="2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|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8111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051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5E5B38-2864-49F5-9CC9-A026F39FC792}"/>
              </a:ext>
            </a:extLst>
          </p:cNvPr>
          <p:cNvGrpSpPr/>
          <p:nvPr/>
        </p:nvGrpSpPr>
        <p:grpSpPr>
          <a:xfrm>
            <a:off x="0" y="0"/>
            <a:ext cx="9144000" cy="5143501"/>
            <a:chOff x="0" y="0"/>
            <a:chExt cx="9144000" cy="5143501"/>
          </a:xfrm>
        </p:grpSpPr>
        <p:sp>
          <p:nvSpPr>
            <p:cNvPr id="61" name="Google Shape;61;p14"/>
            <p:cNvSpPr txBox="1"/>
            <p:nvPr/>
          </p:nvSpPr>
          <p:spPr>
            <a:xfrm>
              <a:off x="495300" y="0"/>
              <a:ext cx="8648700" cy="51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fontAlgn="base"/>
              <a:endParaRPr lang="en-SG" sz="18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  <a:cs typeface="Lato Light"/>
                <a:sym typeface="Lato Light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6B9EED7-880A-4451-A4FB-7CF14110350B}"/>
                </a:ext>
              </a:extLst>
            </p:cNvPr>
            <p:cNvSpPr txBox="1"/>
            <p:nvPr/>
          </p:nvSpPr>
          <p:spPr>
            <a:xfrm>
              <a:off x="0" y="1"/>
              <a:ext cx="495299" cy="51435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SG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F2F6956-FEB3-4C56-98BF-C80A99A1474C}"/>
              </a:ext>
            </a:extLst>
          </p:cNvPr>
          <p:cNvSpPr/>
          <p:nvPr/>
        </p:nvSpPr>
        <p:spPr>
          <a:xfrm>
            <a:off x="495299" y="-2"/>
            <a:ext cx="8648701" cy="5143499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>
              <a:buClr>
                <a:schemeClr val="bg1"/>
              </a:buClr>
            </a:pPr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1E023154-D8D6-4F66-AEB6-67C8E12A8A32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566684"/>
          <a:ext cx="6095997" cy="401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9947936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7946066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5960456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0632751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87586742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0012986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5547485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55815051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45563717"/>
                    </a:ext>
                  </a:extLst>
                </a:gridCol>
              </a:tblGrid>
              <a:tr h="80202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SG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;</a:t>
                      </a:r>
                      <a:endParaRPr kumimoji="0" lang="en-SG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SG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;</a:t>
                      </a:r>
                      <a:endParaRPr kumimoji="0" lang="en-SG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SG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;</a:t>
                      </a:r>
                      <a:endParaRPr kumimoji="0" lang="en-SG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776612"/>
                  </a:ext>
                </a:extLst>
              </a:tr>
              <a:tr h="80202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SG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;</a:t>
                      </a:r>
                      <a:endParaRPr kumimoji="0" lang="en-SG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SG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;</a:t>
                      </a:r>
                      <a:endParaRPr kumimoji="0" lang="en-SG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SG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;</a:t>
                      </a:r>
                      <a:endParaRPr kumimoji="0" lang="en-SG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SG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;</a:t>
                      </a:r>
                      <a:endParaRPr kumimoji="0" lang="en-SG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8730751"/>
                  </a:ext>
                </a:extLst>
              </a:tr>
              <a:tr h="80202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SG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;</a:t>
                      </a:r>
                      <a:endParaRPr kumimoji="0" lang="en-SG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SG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;</a:t>
                      </a:r>
                      <a:endParaRPr kumimoji="0" lang="en-SG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SG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;</a:t>
                      </a:r>
                      <a:endParaRPr kumimoji="0" lang="en-SG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SG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;</a:t>
                      </a:r>
                      <a:endParaRPr kumimoji="0" lang="en-SG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5679896"/>
                  </a:ext>
                </a:extLst>
              </a:tr>
              <a:tr h="80202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SG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;</a:t>
                      </a:r>
                      <a:endParaRPr kumimoji="0" lang="en-SG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SG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;</a:t>
                      </a:r>
                      <a:endParaRPr kumimoji="0" lang="en-SG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SG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;</a:t>
                      </a:r>
                      <a:endParaRPr kumimoji="0" lang="en-SG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SG" sz="2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023845"/>
                  </a:ext>
                </a:extLst>
              </a:tr>
              <a:tr h="80202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SG" sz="2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SG" sz="2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SG" sz="2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SG" sz="2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8111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843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5E5B38-2864-49F5-9CC9-A026F39FC792}"/>
              </a:ext>
            </a:extLst>
          </p:cNvPr>
          <p:cNvGrpSpPr/>
          <p:nvPr/>
        </p:nvGrpSpPr>
        <p:grpSpPr>
          <a:xfrm>
            <a:off x="0" y="0"/>
            <a:ext cx="9144000" cy="5143501"/>
            <a:chOff x="0" y="0"/>
            <a:chExt cx="9144000" cy="5143501"/>
          </a:xfrm>
        </p:grpSpPr>
        <p:sp>
          <p:nvSpPr>
            <p:cNvPr id="61" name="Google Shape;61;p14"/>
            <p:cNvSpPr txBox="1"/>
            <p:nvPr/>
          </p:nvSpPr>
          <p:spPr>
            <a:xfrm>
              <a:off x="495300" y="0"/>
              <a:ext cx="8648700" cy="51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fontAlgn="base"/>
              <a:r>
                <a:rPr lang="en-SG" sz="1800" dirty="0">
                  <a:solidFill>
                    <a:srgbClr val="92D050"/>
                  </a:solidFill>
                  <a:latin typeface="Consolas" panose="020B0609020204030204" pitchFamily="49" charset="0"/>
                  <a:ea typeface="Microsoft JhengHei UI Light" panose="020B0304030504040204" pitchFamily="34" charset="-120"/>
                  <a:cs typeface="Lato Light"/>
                  <a:sym typeface="Lato Light"/>
                </a:rPr>
                <a:t>Read, Parse, Import CSV</a:t>
              </a:r>
            </a:p>
            <a:p>
              <a:pPr algn="ctr" fontAlgn="base"/>
              <a:r>
                <a:rPr lang="en-SG" sz="1800" dirty="0" err="1">
                  <a:solidFill>
                    <a:schemeClr val="bg1"/>
                  </a:solidFill>
                  <a:latin typeface="Consolas" panose="020B0609020204030204" pitchFamily="49" charset="0"/>
                  <a:ea typeface="Microsoft JhengHei UI Light" panose="020B0304030504040204" pitchFamily="34" charset="-120"/>
                  <a:cs typeface="Lato Light"/>
                  <a:sym typeface="Lato Light"/>
                </a:rPr>
                <a:t>read_csv</a:t>
              </a:r>
              <a:r>
                <a:rPr lang="en-SG" sz="1800" dirty="0">
                  <a:solidFill>
                    <a:schemeClr val="bg1"/>
                  </a:solidFill>
                  <a:latin typeface="Consolas" panose="020B0609020204030204" pitchFamily="49" charset="0"/>
                  <a:ea typeface="Microsoft JhengHei UI Light" panose="020B0304030504040204" pitchFamily="34" charset="-120"/>
                  <a:cs typeface="Lato Light"/>
                  <a:sym typeface="Lato Light"/>
                </a:rPr>
                <a:t>()</a:t>
              </a:r>
            </a:p>
            <a:p>
              <a:pPr algn="ctr" fontAlgn="base"/>
              <a:endParaRPr lang="en-SG" sz="18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  <a:cs typeface="Lato Light"/>
                <a:sym typeface="Lato Light"/>
              </a:endParaRPr>
            </a:p>
            <a:p>
              <a:pPr algn="ctr" fontAlgn="base"/>
              <a:r>
                <a:rPr lang="en-SG" sz="1800" dirty="0">
                  <a:solidFill>
                    <a:schemeClr val="bg1"/>
                  </a:solidFill>
                  <a:latin typeface="Consolas" panose="020B0609020204030204" pitchFamily="49" charset="0"/>
                  <a:ea typeface="Microsoft JhengHei UI Light" panose="020B0304030504040204" pitchFamily="34" charset="-120"/>
                  <a:cs typeface="Lato Light"/>
                  <a:sym typeface="Lato Light"/>
                </a:rPr>
                <a:t>&amp;</a:t>
              </a:r>
            </a:p>
            <a:p>
              <a:pPr algn="ctr" fontAlgn="base"/>
              <a:endParaRPr lang="en-SG" sz="18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  <a:cs typeface="Lato Light"/>
                <a:sym typeface="Lato Light"/>
              </a:endParaRPr>
            </a:p>
            <a:p>
              <a:pPr algn="ctr" fontAlgn="base"/>
              <a:r>
                <a:rPr lang="en-SG" sz="1800" dirty="0" err="1">
                  <a:solidFill>
                    <a:schemeClr val="bg1"/>
                  </a:solidFill>
                  <a:latin typeface="Consolas" panose="020B0609020204030204" pitchFamily="49" charset="0"/>
                  <a:ea typeface="Microsoft JhengHei UI Light" panose="020B0304030504040204" pitchFamily="34" charset="-120"/>
                  <a:cs typeface="Lato Light"/>
                  <a:sym typeface="Lato Light"/>
                </a:rPr>
                <a:t>write_csv</a:t>
              </a:r>
              <a:r>
                <a:rPr lang="en-SG" sz="1800" dirty="0">
                  <a:solidFill>
                    <a:schemeClr val="bg1"/>
                  </a:solidFill>
                  <a:latin typeface="Consolas" panose="020B0609020204030204" pitchFamily="49" charset="0"/>
                  <a:ea typeface="Microsoft JhengHei UI Light" panose="020B0304030504040204" pitchFamily="34" charset="-120"/>
                  <a:cs typeface="Lato Light"/>
                  <a:sym typeface="Lato Light"/>
                </a:rPr>
                <a:t>()</a:t>
              </a:r>
            </a:p>
            <a:p>
              <a:pPr algn="ctr" fontAlgn="base"/>
              <a:r>
                <a:rPr lang="en-SG" sz="1800" dirty="0">
                  <a:solidFill>
                    <a:srgbClr val="FF0000"/>
                  </a:solidFill>
                  <a:latin typeface="Consolas" panose="020B0609020204030204" pitchFamily="49" charset="0"/>
                  <a:ea typeface="Microsoft JhengHei UI Light" panose="020B0304030504040204" pitchFamily="34" charset="-120"/>
                  <a:cs typeface="Lato Light"/>
                  <a:sym typeface="Lato Light"/>
                </a:rPr>
                <a:t>Write, Export CSV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6B9EED7-880A-4451-A4FB-7CF14110350B}"/>
                </a:ext>
              </a:extLst>
            </p:cNvPr>
            <p:cNvSpPr txBox="1"/>
            <p:nvPr/>
          </p:nvSpPr>
          <p:spPr>
            <a:xfrm>
              <a:off x="0" y="1"/>
              <a:ext cx="495299" cy="51435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SG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F2F6956-FEB3-4C56-98BF-C80A99A1474C}"/>
              </a:ext>
            </a:extLst>
          </p:cNvPr>
          <p:cNvSpPr/>
          <p:nvPr/>
        </p:nvSpPr>
        <p:spPr>
          <a:xfrm>
            <a:off x="495299" y="-2"/>
            <a:ext cx="8648701" cy="5143499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>
              <a:buClr>
                <a:schemeClr val="bg1"/>
              </a:buClr>
            </a:pPr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267B01-D6DD-4B7A-A840-C1B502BD9043}"/>
              </a:ext>
            </a:extLst>
          </p:cNvPr>
          <p:cNvSpPr/>
          <p:nvPr/>
        </p:nvSpPr>
        <p:spPr>
          <a:xfrm>
            <a:off x="495298" y="0"/>
            <a:ext cx="86487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>
                <a:solidFill>
                  <a:srgbClr val="FFFFFF"/>
                </a:solidFill>
                <a:latin typeface="Consolas" panose="020B0609020204030204" pitchFamily="49" charset="0"/>
              </a:rPr>
              <a:t>Importing &amp; Exporting CSV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3320952132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5E5B38-2864-49F5-9CC9-A026F39FC792}"/>
              </a:ext>
            </a:extLst>
          </p:cNvPr>
          <p:cNvGrpSpPr/>
          <p:nvPr/>
        </p:nvGrpSpPr>
        <p:grpSpPr>
          <a:xfrm>
            <a:off x="0" y="0"/>
            <a:ext cx="9144000" cy="5143501"/>
            <a:chOff x="0" y="0"/>
            <a:chExt cx="9144000" cy="5143501"/>
          </a:xfrm>
        </p:grpSpPr>
        <p:sp>
          <p:nvSpPr>
            <p:cNvPr id="61" name="oogle Shape;61;p14"/>
            <p:cNvSpPr txBox="1"/>
            <p:nvPr/>
          </p:nvSpPr>
          <p:spPr>
            <a:xfrm>
              <a:off x="495300" y="0"/>
              <a:ext cx="8648700" cy="51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fontAlgn="base"/>
              <a:endParaRPr lang="en-SG" sz="18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  <a:cs typeface="Lato Light"/>
                <a:sym typeface="Lato Light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6B9EED7-880A-4451-A4FB-7CF14110350B}"/>
                </a:ext>
              </a:extLst>
            </p:cNvPr>
            <p:cNvSpPr txBox="1"/>
            <p:nvPr/>
          </p:nvSpPr>
          <p:spPr>
            <a:xfrm>
              <a:off x="0" y="1"/>
              <a:ext cx="495299" cy="51435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SG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F2F6956-FEB3-4C56-98BF-C80A99A1474C}"/>
              </a:ext>
            </a:extLst>
          </p:cNvPr>
          <p:cNvSpPr/>
          <p:nvPr/>
        </p:nvSpPr>
        <p:spPr>
          <a:xfrm>
            <a:off x="495299" y="-2"/>
            <a:ext cx="8648701" cy="5143499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>
              <a:buClr>
                <a:schemeClr val="bg1"/>
              </a:buClr>
            </a:pPr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267B01-D6DD-4B7A-A840-C1B502BD9043}"/>
              </a:ext>
            </a:extLst>
          </p:cNvPr>
          <p:cNvSpPr/>
          <p:nvPr/>
        </p:nvSpPr>
        <p:spPr>
          <a:xfrm>
            <a:off x="495298" y="0"/>
            <a:ext cx="86487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>
                <a:solidFill>
                  <a:srgbClr val="FFFFFF"/>
                </a:solidFill>
                <a:latin typeface="Consolas" panose="020B0609020204030204" pitchFamily="49" charset="0"/>
              </a:rPr>
              <a:t>Series</a:t>
            </a:r>
            <a:endParaRPr lang="en-SG" sz="32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37E451-07D0-4C75-AF32-32326F4D8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622224"/>
              </p:ext>
            </p:extLst>
          </p:nvPr>
        </p:nvGraphicFramePr>
        <p:xfrm>
          <a:off x="1268975" y="797518"/>
          <a:ext cx="2190956" cy="401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5478">
                  <a:extLst>
                    <a:ext uri="{9D8B030D-6E8A-4147-A177-3AD203B41FA5}">
                      <a16:colId xmlns:a16="http://schemas.microsoft.com/office/drawing/2014/main" val="348573869"/>
                    </a:ext>
                  </a:extLst>
                </a:gridCol>
                <a:gridCol w="1095478">
                  <a:extLst>
                    <a:ext uri="{9D8B030D-6E8A-4147-A177-3AD203B41FA5}">
                      <a16:colId xmlns:a16="http://schemas.microsoft.com/office/drawing/2014/main" val="994793604"/>
                    </a:ext>
                  </a:extLst>
                </a:gridCol>
              </a:tblGrid>
              <a:tr h="802025"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776612"/>
                  </a:ext>
                </a:extLst>
              </a:tr>
              <a:tr h="80202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8730751"/>
                  </a:ext>
                </a:extLst>
              </a:tr>
              <a:tr h="80202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5679896"/>
                  </a:ext>
                </a:extLst>
              </a:tr>
              <a:tr h="80202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23845"/>
                  </a:ext>
                </a:extLst>
              </a:tr>
              <a:tr h="80202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811171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607312E-AF51-4A7C-9857-5C40FDDFB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491873"/>
              </p:ext>
            </p:extLst>
          </p:nvPr>
        </p:nvGraphicFramePr>
        <p:xfrm>
          <a:off x="3754899" y="797518"/>
          <a:ext cx="2190956" cy="401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5478">
                  <a:extLst>
                    <a:ext uri="{9D8B030D-6E8A-4147-A177-3AD203B41FA5}">
                      <a16:colId xmlns:a16="http://schemas.microsoft.com/office/drawing/2014/main" val="348573869"/>
                    </a:ext>
                  </a:extLst>
                </a:gridCol>
                <a:gridCol w="1095478">
                  <a:extLst>
                    <a:ext uri="{9D8B030D-6E8A-4147-A177-3AD203B41FA5}">
                      <a16:colId xmlns:a16="http://schemas.microsoft.com/office/drawing/2014/main" val="994793604"/>
                    </a:ext>
                  </a:extLst>
                </a:gridCol>
              </a:tblGrid>
              <a:tr h="802025"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776612"/>
                  </a:ext>
                </a:extLst>
              </a:tr>
              <a:tr h="80202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8730751"/>
                  </a:ext>
                </a:extLst>
              </a:tr>
              <a:tr h="80202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5679896"/>
                  </a:ext>
                </a:extLst>
              </a:tr>
              <a:tr h="80202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23845"/>
                  </a:ext>
                </a:extLst>
              </a:tr>
              <a:tr h="80202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811171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53674DB-66EB-4D19-B39E-8E3325815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233753"/>
              </p:ext>
            </p:extLst>
          </p:nvPr>
        </p:nvGraphicFramePr>
        <p:xfrm>
          <a:off x="6179368" y="797518"/>
          <a:ext cx="2190956" cy="401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5478">
                  <a:extLst>
                    <a:ext uri="{9D8B030D-6E8A-4147-A177-3AD203B41FA5}">
                      <a16:colId xmlns:a16="http://schemas.microsoft.com/office/drawing/2014/main" val="348573869"/>
                    </a:ext>
                  </a:extLst>
                </a:gridCol>
                <a:gridCol w="1095478">
                  <a:extLst>
                    <a:ext uri="{9D8B030D-6E8A-4147-A177-3AD203B41FA5}">
                      <a16:colId xmlns:a16="http://schemas.microsoft.com/office/drawing/2014/main" val="994793604"/>
                    </a:ext>
                  </a:extLst>
                </a:gridCol>
              </a:tblGrid>
              <a:tr h="802025"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776612"/>
                  </a:ext>
                </a:extLst>
              </a:tr>
              <a:tr h="80202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8730751"/>
                  </a:ext>
                </a:extLst>
              </a:tr>
              <a:tr h="80202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5679896"/>
                  </a:ext>
                </a:extLst>
              </a:tr>
              <a:tr h="80202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23845"/>
                  </a:ext>
                </a:extLst>
              </a:tr>
              <a:tr h="80202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8111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937240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5E5B38-2864-49F5-9CC9-A026F39FC792}"/>
              </a:ext>
            </a:extLst>
          </p:cNvPr>
          <p:cNvGrpSpPr/>
          <p:nvPr/>
        </p:nvGrpSpPr>
        <p:grpSpPr>
          <a:xfrm>
            <a:off x="0" y="0"/>
            <a:ext cx="9144000" cy="5143501"/>
            <a:chOff x="0" y="0"/>
            <a:chExt cx="9144000" cy="5143501"/>
          </a:xfrm>
        </p:grpSpPr>
        <p:sp>
          <p:nvSpPr>
            <p:cNvPr id="61" name="oogle Shape;61;p14"/>
            <p:cNvSpPr txBox="1"/>
            <p:nvPr/>
          </p:nvSpPr>
          <p:spPr>
            <a:xfrm>
              <a:off x="495300" y="0"/>
              <a:ext cx="8648700" cy="51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fontAlgn="base"/>
              <a:endParaRPr lang="en-SG" sz="18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  <a:cs typeface="Lato Light"/>
                <a:sym typeface="Lato Light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6B9EED7-880A-4451-A4FB-7CF14110350B}"/>
                </a:ext>
              </a:extLst>
            </p:cNvPr>
            <p:cNvSpPr txBox="1"/>
            <p:nvPr/>
          </p:nvSpPr>
          <p:spPr>
            <a:xfrm>
              <a:off x="0" y="1"/>
              <a:ext cx="495299" cy="51435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SG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F2F6956-FEB3-4C56-98BF-C80A99A1474C}"/>
              </a:ext>
            </a:extLst>
          </p:cNvPr>
          <p:cNvSpPr/>
          <p:nvPr/>
        </p:nvSpPr>
        <p:spPr>
          <a:xfrm>
            <a:off x="495299" y="-2"/>
            <a:ext cx="8648701" cy="5143499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>
              <a:buClr>
                <a:schemeClr val="bg1"/>
              </a:buClr>
            </a:pPr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267B01-D6DD-4B7A-A840-C1B502BD9043}"/>
              </a:ext>
            </a:extLst>
          </p:cNvPr>
          <p:cNvSpPr/>
          <p:nvPr/>
        </p:nvSpPr>
        <p:spPr>
          <a:xfrm>
            <a:off x="495298" y="0"/>
            <a:ext cx="86487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DataFrame</a:t>
            </a:r>
            <a:endParaRPr lang="en-SG" sz="32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37E451-07D0-4C75-AF32-32326F4D8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743857"/>
              </p:ext>
            </p:extLst>
          </p:nvPr>
        </p:nvGraphicFramePr>
        <p:xfrm>
          <a:off x="1533214" y="797518"/>
          <a:ext cx="6572868" cy="401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5478">
                  <a:extLst>
                    <a:ext uri="{9D8B030D-6E8A-4147-A177-3AD203B41FA5}">
                      <a16:colId xmlns:a16="http://schemas.microsoft.com/office/drawing/2014/main" val="348573869"/>
                    </a:ext>
                  </a:extLst>
                </a:gridCol>
                <a:gridCol w="1095478">
                  <a:extLst>
                    <a:ext uri="{9D8B030D-6E8A-4147-A177-3AD203B41FA5}">
                      <a16:colId xmlns:a16="http://schemas.microsoft.com/office/drawing/2014/main" val="994793604"/>
                    </a:ext>
                  </a:extLst>
                </a:gridCol>
                <a:gridCol w="1095478">
                  <a:extLst>
                    <a:ext uri="{9D8B030D-6E8A-4147-A177-3AD203B41FA5}">
                      <a16:colId xmlns:a16="http://schemas.microsoft.com/office/drawing/2014/main" val="1596045605"/>
                    </a:ext>
                  </a:extLst>
                </a:gridCol>
                <a:gridCol w="1095478">
                  <a:extLst>
                    <a:ext uri="{9D8B030D-6E8A-4147-A177-3AD203B41FA5}">
                      <a16:colId xmlns:a16="http://schemas.microsoft.com/office/drawing/2014/main" val="875867424"/>
                    </a:ext>
                  </a:extLst>
                </a:gridCol>
                <a:gridCol w="1095478">
                  <a:extLst>
                    <a:ext uri="{9D8B030D-6E8A-4147-A177-3AD203B41FA5}">
                      <a16:colId xmlns:a16="http://schemas.microsoft.com/office/drawing/2014/main" val="2555474855"/>
                    </a:ext>
                  </a:extLst>
                </a:gridCol>
                <a:gridCol w="1095478">
                  <a:extLst>
                    <a:ext uri="{9D8B030D-6E8A-4147-A177-3AD203B41FA5}">
                      <a16:colId xmlns:a16="http://schemas.microsoft.com/office/drawing/2014/main" val="3545563717"/>
                    </a:ext>
                  </a:extLst>
                </a:gridCol>
              </a:tblGrid>
              <a:tr h="802025"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776612"/>
                  </a:ext>
                </a:extLst>
              </a:tr>
              <a:tr h="80202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8730751"/>
                  </a:ext>
                </a:extLst>
              </a:tr>
              <a:tr h="80202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5679896"/>
                  </a:ext>
                </a:extLst>
              </a:tr>
              <a:tr h="80202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23845"/>
                  </a:ext>
                </a:extLst>
              </a:tr>
              <a:tr h="80202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8111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212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5E5B38-2864-49F5-9CC9-A026F39FC792}"/>
              </a:ext>
            </a:extLst>
          </p:cNvPr>
          <p:cNvGrpSpPr/>
          <p:nvPr/>
        </p:nvGrpSpPr>
        <p:grpSpPr>
          <a:xfrm>
            <a:off x="0" y="0"/>
            <a:ext cx="9144000" cy="5143501"/>
            <a:chOff x="0" y="0"/>
            <a:chExt cx="9144000" cy="5143501"/>
          </a:xfrm>
        </p:grpSpPr>
        <p:sp>
          <p:nvSpPr>
            <p:cNvPr id="61" name="oogle Shape;61;p14"/>
            <p:cNvSpPr txBox="1"/>
            <p:nvPr/>
          </p:nvSpPr>
          <p:spPr>
            <a:xfrm>
              <a:off x="495300" y="0"/>
              <a:ext cx="8648700" cy="51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fontAlgn="base"/>
              <a:endParaRPr lang="en-SG" sz="18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  <a:cs typeface="Lato Light"/>
                <a:sym typeface="Lato Light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6B9EED7-880A-4451-A4FB-7CF14110350B}"/>
                </a:ext>
              </a:extLst>
            </p:cNvPr>
            <p:cNvSpPr txBox="1"/>
            <p:nvPr/>
          </p:nvSpPr>
          <p:spPr>
            <a:xfrm>
              <a:off x="0" y="1"/>
              <a:ext cx="495299" cy="51435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SG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F2F6956-FEB3-4C56-98BF-C80A99A1474C}"/>
              </a:ext>
            </a:extLst>
          </p:cNvPr>
          <p:cNvSpPr/>
          <p:nvPr/>
        </p:nvSpPr>
        <p:spPr>
          <a:xfrm>
            <a:off x="495299" y="-2"/>
            <a:ext cx="8648701" cy="5143499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>
              <a:buClr>
                <a:schemeClr val="bg1"/>
              </a:buClr>
            </a:pPr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267B01-D6DD-4B7A-A840-C1B502BD9043}"/>
              </a:ext>
            </a:extLst>
          </p:cNvPr>
          <p:cNvSpPr/>
          <p:nvPr/>
        </p:nvSpPr>
        <p:spPr>
          <a:xfrm>
            <a:off x="495298" y="0"/>
            <a:ext cx="86487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DataFrame</a:t>
            </a:r>
            <a:endParaRPr lang="en-SG" sz="32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37E451-07D0-4C75-AF32-32326F4D8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741727"/>
              </p:ext>
            </p:extLst>
          </p:nvPr>
        </p:nvGraphicFramePr>
        <p:xfrm>
          <a:off x="1533214" y="797518"/>
          <a:ext cx="6572868" cy="401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5478">
                  <a:extLst>
                    <a:ext uri="{9D8B030D-6E8A-4147-A177-3AD203B41FA5}">
                      <a16:colId xmlns:a16="http://schemas.microsoft.com/office/drawing/2014/main" val="348573869"/>
                    </a:ext>
                  </a:extLst>
                </a:gridCol>
                <a:gridCol w="1095478">
                  <a:extLst>
                    <a:ext uri="{9D8B030D-6E8A-4147-A177-3AD203B41FA5}">
                      <a16:colId xmlns:a16="http://schemas.microsoft.com/office/drawing/2014/main" val="994793604"/>
                    </a:ext>
                  </a:extLst>
                </a:gridCol>
                <a:gridCol w="1095478">
                  <a:extLst>
                    <a:ext uri="{9D8B030D-6E8A-4147-A177-3AD203B41FA5}">
                      <a16:colId xmlns:a16="http://schemas.microsoft.com/office/drawing/2014/main" val="1596045605"/>
                    </a:ext>
                  </a:extLst>
                </a:gridCol>
                <a:gridCol w="1095478">
                  <a:extLst>
                    <a:ext uri="{9D8B030D-6E8A-4147-A177-3AD203B41FA5}">
                      <a16:colId xmlns:a16="http://schemas.microsoft.com/office/drawing/2014/main" val="875867424"/>
                    </a:ext>
                  </a:extLst>
                </a:gridCol>
                <a:gridCol w="1095478">
                  <a:extLst>
                    <a:ext uri="{9D8B030D-6E8A-4147-A177-3AD203B41FA5}">
                      <a16:colId xmlns:a16="http://schemas.microsoft.com/office/drawing/2014/main" val="2555474855"/>
                    </a:ext>
                  </a:extLst>
                </a:gridCol>
                <a:gridCol w="1095478">
                  <a:extLst>
                    <a:ext uri="{9D8B030D-6E8A-4147-A177-3AD203B41FA5}">
                      <a16:colId xmlns:a16="http://schemas.microsoft.com/office/drawing/2014/main" val="3545563717"/>
                    </a:ext>
                  </a:extLst>
                </a:gridCol>
              </a:tblGrid>
              <a:tr h="802025"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MOVEMENT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LOCATION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HEIGHT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RAIN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776612"/>
                  </a:ext>
                </a:extLst>
              </a:tr>
              <a:tr h="80202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ARG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8730751"/>
                  </a:ext>
                </a:extLst>
              </a:tr>
              <a:tr h="80202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ARG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5679896"/>
                  </a:ext>
                </a:extLst>
              </a:tr>
              <a:tr h="80202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23845"/>
                  </a:ext>
                </a:extLst>
              </a:tr>
              <a:tr h="80202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8111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097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0" y="2433071"/>
            <a:ext cx="9144000" cy="27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 dirty="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Here’s a small scenario</a:t>
            </a:r>
          </a:p>
        </p:txBody>
      </p:sp>
      <p:sp>
        <p:nvSpPr>
          <p:cNvPr id="4" name="Google Shape;61;p14">
            <a:extLst>
              <a:ext uri="{FF2B5EF4-FFF2-40B4-BE49-F238E27FC236}">
                <a16:creationId xmlns:a16="http://schemas.microsoft.com/office/drawing/2014/main" id="{4A074B6E-AC7B-4BFD-813D-C696B0A3F8E2}"/>
              </a:ext>
            </a:extLst>
          </p:cNvPr>
          <p:cNvSpPr txBox="1"/>
          <p:nvPr/>
        </p:nvSpPr>
        <p:spPr>
          <a:xfrm>
            <a:off x="888167" y="1310308"/>
            <a:ext cx="7367666" cy="2522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800" i="1" dirty="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As a data engineer, you’re tasked to create an algorithm that cleans a 1,000 line text file so that it’s easily workable by other engineers,</a:t>
            </a:r>
          </a:p>
          <a:p>
            <a:pPr lvl="0" algn="ctr"/>
            <a:endParaRPr lang="en-US" sz="1800" i="1" dirty="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lvl="0" algn="ctr"/>
            <a:endParaRPr lang="en-US" sz="1800" i="1" dirty="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lvl="0" algn="ctr"/>
            <a:r>
              <a:rPr lang="en-US" sz="1800" i="1" dirty="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Thus, it should be exporting as a CSV format. If this was a one-time task, what would you use?</a:t>
            </a:r>
            <a:endParaRPr lang="en-SG" sz="1800" i="1" dirty="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73850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425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13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1" grpId="2"/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5E5B38-2864-49F5-9CC9-A026F39FC792}"/>
              </a:ext>
            </a:extLst>
          </p:cNvPr>
          <p:cNvGrpSpPr/>
          <p:nvPr/>
        </p:nvGrpSpPr>
        <p:grpSpPr>
          <a:xfrm>
            <a:off x="0" y="0"/>
            <a:ext cx="9144000" cy="5143501"/>
            <a:chOff x="0" y="0"/>
            <a:chExt cx="9144000" cy="5143501"/>
          </a:xfrm>
        </p:grpSpPr>
        <p:sp>
          <p:nvSpPr>
            <p:cNvPr id="61" name="oogle Shape;61;p14"/>
            <p:cNvSpPr txBox="1"/>
            <p:nvPr/>
          </p:nvSpPr>
          <p:spPr>
            <a:xfrm>
              <a:off x="495300" y="0"/>
              <a:ext cx="8648700" cy="51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fontAlgn="base">
                <a:lnSpc>
                  <a:spcPct val="250000"/>
                </a:lnSpc>
              </a:pPr>
              <a:r>
                <a:rPr lang="en-SG" sz="1800" dirty="0">
                  <a:solidFill>
                    <a:schemeClr val="bg1"/>
                  </a:solidFill>
                  <a:latin typeface="Consolas" panose="020B0609020204030204" pitchFamily="49" charset="0"/>
                  <a:ea typeface="Microsoft JhengHei UI Light" panose="020B0304030504040204" pitchFamily="34" charset="-120"/>
                  <a:cs typeface="Lato Light"/>
                  <a:sym typeface="Lato Light"/>
                </a:rPr>
                <a:t>Selecting</a:t>
              </a:r>
            </a:p>
            <a:p>
              <a:pPr algn="ctr" fontAlgn="base">
                <a:lnSpc>
                  <a:spcPct val="250000"/>
                </a:lnSpc>
              </a:pPr>
              <a:r>
                <a:rPr lang="en-SG" sz="1800" dirty="0">
                  <a:solidFill>
                    <a:schemeClr val="bg1"/>
                  </a:solidFill>
                  <a:latin typeface="Consolas" panose="020B0609020204030204" pitchFamily="49" charset="0"/>
                  <a:ea typeface="Microsoft JhengHei UI Light" panose="020B0304030504040204" pitchFamily="34" charset="-120"/>
                  <a:cs typeface="Lato Light"/>
                  <a:sym typeface="Lato Light"/>
                </a:rPr>
                <a:t>Splitting</a:t>
              </a:r>
            </a:p>
            <a:p>
              <a:pPr algn="ctr" fontAlgn="base">
                <a:lnSpc>
                  <a:spcPct val="250000"/>
                </a:lnSpc>
              </a:pPr>
              <a:r>
                <a:rPr lang="en-SG" sz="1800" dirty="0">
                  <a:solidFill>
                    <a:schemeClr val="bg1"/>
                  </a:solidFill>
                  <a:latin typeface="Consolas" panose="020B0609020204030204" pitchFamily="49" charset="0"/>
                  <a:ea typeface="Microsoft JhengHei UI Light" panose="020B0304030504040204" pitchFamily="34" charset="-120"/>
                  <a:cs typeface="Lato Light"/>
                  <a:sym typeface="Lato Light"/>
                </a:rPr>
                <a:t>Aggregating</a:t>
              </a:r>
            </a:p>
            <a:p>
              <a:pPr algn="ctr" fontAlgn="base">
                <a:lnSpc>
                  <a:spcPct val="250000"/>
                </a:lnSpc>
              </a:pPr>
              <a:r>
                <a:rPr lang="en-SG" sz="1800" dirty="0">
                  <a:solidFill>
                    <a:schemeClr val="bg1"/>
                  </a:solidFill>
                  <a:latin typeface="Consolas" panose="020B0609020204030204" pitchFamily="49" charset="0"/>
                  <a:ea typeface="Microsoft JhengHei UI Light" panose="020B0304030504040204" pitchFamily="34" charset="-120"/>
                  <a:cs typeface="Lato Light"/>
                  <a:sym typeface="Lato Light"/>
                </a:rPr>
                <a:t>Unique</a:t>
              </a:r>
            </a:p>
            <a:p>
              <a:pPr algn="ctr" fontAlgn="base">
                <a:lnSpc>
                  <a:spcPct val="250000"/>
                </a:lnSpc>
              </a:pPr>
              <a:r>
                <a:rPr lang="en-SG" sz="1800" dirty="0">
                  <a:solidFill>
                    <a:schemeClr val="bg1"/>
                  </a:solidFill>
                  <a:latin typeface="Consolas" panose="020B0609020204030204" pitchFamily="49" charset="0"/>
                  <a:ea typeface="Microsoft JhengHei UI Light" panose="020B0304030504040204" pitchFamily="34" charset="-120"/>
                  <a:cs typeface="Lato Light"/>
                  <a:sym typeface="Lato Light"/>
                </a:rPr>
                <a:t>Joining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6B9EED7-880A-4451-A4FB-7CF14110350B}"/>
                </a:ext>
              </a:extLst>
            </p:cNvPr>
            <p:cNvSpPr txBox="1"/>
            <p:nvPr/>
          </p:nvSpPr>
          <p:spPr>
            <a:xfrm>
              <a:off x="0" y="1"/>
              <a:ext cx="495299" cy="51435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SG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F2F6956-FEB3-4C56-98BF-C80A99A1474C}"/>
              </a:ext>
            </a:extLst>
          </p:cNvPr>
          <p:cNvSpPr/>
          <p:nvPr/>
        </p:nvSpPr>
        <p:spPr>
          <a:xfrm>
            <a:off x="495299" y="-2"/>
            <a:ext cx="8648701" cy="5143499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>
              <a:buClr>
                <a:schemeClr val="bg1"/>
              </a:buClr>
            </a:pPr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267B01-D6DD-4B7A-A840-C1B502BD9043}"/>
              </a:ext>
            </a:extLst>
          </p:cNvPr>
          <p:cNvSpPr/>
          <p:nvPr/>
        </p:nvSpPr>
        <p:spPr>
          <a:xfrm>
            <a:off x="495298" y="0"/>
            <a:ext cx="86487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>
                <a:solidFill>
                  <a:srgbClr val="FFFFFF"/>
                </a:solidFill>
                <a:latin typeface="Consolas" panose="020B0609020204030204" pitchFamily="49" charset="0"/>
              </a:rPr>
              <a:t>Useful Functions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2560444009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5E5B38-2864-49F5-9CC9-A026F39FC792}"/>
              </a:ext>
            </a:extLst>
          </p:cNvPr>
          <p:cNvGrpSpPr/>
          <p:nvPr/>
        </p:nvGrpSpPr>
        <p:grpSpPr>
          <a:xfrm>
            <a:off x="0" y="0"/>
            <a:ext cx="9144000" cy="5143501"/>
            <a:chOff x="0" y="0"/>
            <a:chExt cx="9144000" cy="5143501"/>
          </a:xfrm>
        </p:grpSpPr>
        <p:sp>
          <p:nvSpPr>
            <p:cNvPr id="61" name="oogle Shape;61;p14"/>
            <p:cNvSpPr txBox="1"/>
            <p:nvPr/>
          </p:nvSpPr>
          <p:spPr>
            <a:xfrm>
              <a:off x="495300" y="0"/>
              <a:ext cx="8648700" cy="51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fontAlgn="base"/>
              <a:endParaRPr lang="en-SG" sz="18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  <a:cs typeface="Lato Light"/>
                <a:sym typeface="Lato Light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6B9EED7-880A-4451-A4FB-7CF14110350B}"/>
                </a:ext>
              </a:extLst>
            </p:cNvPr>
            <p:cNvSpPr txBox="1"/>
            <p:nvPr/>
          </p:nvSpPr>
          <p:spPr>
            <a:xfrm>
              <a:off x="0" y="1"/>
              <a:ext cx="495299" cy="51435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SG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F2F6956-FEB3-4C56-98BF-C80A99A1474C}"/>
              </a:ext>
            </a:extLst>
          </p:cNvPr>
          <p:cNvSpPr/>
          <p:nvPr/>
        </p:nvSpPr>
        <p:spPr>
          <a:xfrm>
            <a:off x="495299" y="-2"/>
            <a:ext cx="8648701" cy="5143499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>
              <a:buClr>
                <a:schemeClr val="bg1"/>
              </a:buClr>
            </a:pPr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37E451-07D0-4C75-AF32-32326F4D8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097480"/>
              </p:ext>
            </p:extLst>
          </p:nvPr>
        </p:nvGraphicFramePr>
        <p:xfrm>
          <a:off x="990598" y="1581147"/>
          <a:ext cx="2258394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399">
                  <a:extLst>
                    <a:ext uri="{9D8B030D-6E8A-4147-A177-3AD203B41FA5}">
                      <a16:colId xmlns:a16="http://schemas.microsoft.com/office/drawing/2014/main" val="348573869"/>
                    </a:ext>
                  </a:extLst>
                </a:gridCol>
                <a:gridCol w="376399">
                  <a:extLst>
                    <a:ext uri="{9D8B030D-6E8A-4147-A177-3AD203B41FA5}">
                      <a16:colId xmlns:a16="http://schemas.microsoft.com/office/drawing/2014/main" val="994793604"/>
                    </a:ext>
                  </a:extLst>
                </a:gridCol>
                <a:gridCol w="376399">
                  <a:extLst>
                    <a:ext uri="{9D8B030D-6E8A-4147-A177-3AD203B41FA5}">
                      <a16:colId xmlns:a16="http://schemas.microsoft.com/office/drawing/2014/main" val="1596045605"/>
                    </a:ext>
                  </a:extLst>
                </a:gridCol>
                <a:gridCol w="376399">
                  <a:extLst>
                    <a:ext uri="{9D8B030D-6E8A-4147-A177-3AD203B41FA5}">
                      <a16:colId xmlns:a16="http://schemas.microsoft.com/office/drawing/2014/main" val="875867424"/>
                    </a:ext>
                  </a:extLst>
                </a:gridCol>
                <a:gridCol w="376399">
                  <a:extLst>
                    <a:ext uri="{9D8B030D-6E8A-4147-A177-3AD203B41FA5}">
                      <a16:colId xmlns:a16="http://schemas.microsoft.com/office/drawing/2014/main" val="2555474855"/>
                    </a:ext>
                  </a:extLst>
                </a:gridCol>
                <a:gridCol w="376399">
                  <a:extLst>
                    <a:ext uri="{9D8B030D-6E8A-4147-A177-3AD203B41FA5}">
                      <a16:colId xmlns:a16="http://schemas.microsoft.com/office/drawing/2014/main" val="3545563717"/>
                    </a:ext>
                  </a:extLst>
                </a:gridCol>
              </a:tblGrid>
              <a:tr h="225175">
                <a:tc>
                  <a:txBody>
                    <a:bodyPr/>
                    <a:lstStyle/>
                    <a:p>
                      <a:pPr algn="ctr"/>
                      <a:endParaRPr lang="en-SG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776612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8730751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5679896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23845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811171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8726CD5-E3DD-447C-8D49-15EECD57C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052348"/>
              </p:ext>
            </p:extLst>
          </p:nvPr>
        </p:nvGraphicFramePr>
        <p:xfrm>
          <a:off x="4760199" y="1786461"/>
          <a:ext cx="752798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399">
                  <a:extLst>
                    <a:ext uri="{9D8B030D-6E8A-4147-A177-3AD203B41FA5}">
                      <a16:colId xmlns:a16="http://schemas.microsoft.com/office/drawing/2014/main" val="348573869"/>
                    </a:ext>
                  </a:extLst>
                </a:gridCol>
                <a:gridCol w="376399">
                  <a:extLst>
                    <a:ext uri="{9D8B030D-6E8A-4147-A177-3AD203B41FA5}">
                      <a16:colId xmlns:a16="http://schemas.microsoft.com/office/drawing/2014/main" val="994793604"/>
                    </a:ext>
                  </a:extLst>
                </a:gridCol>
              </a:tblGrid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8730751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5679896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23845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81117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A72C87A-DC91-479D-9BC7-0D838A239EE2}"/>
              </a:ext>
            </a:extLst>
          </p:cNvPr>
          <p:cNvSpPr txBox="1"/>
          <p:nvPr/>
        </p:nvSpPr>
        <p:spPr>
          <a:xfrm>
            <a:off x="4346845" y="3777498"/>
            <a:ext cx="157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800" dirty="0">
                <a:solidFill>
                  <a:schemeClr val="bg1"/>
                </a:solidFill>
                <a:latin typeface="Consolas" panose="020B0609020204030204" pitchFamily="49" charset="0"/>
              </a:rPr>
              <a:t>df[‘A’]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73058B-782D-411E-B727-63529ACE8597}"/>
              </a:ext>
            </a:extLst>
          </p:cNvPr>
          <p:cNvSpPr txBox="1"/>
          <p:nvPr/>
        </p:nvSpPr>
        <p:spPr>
          <a:xfrm>
            <a:off x="1412985" y="3788494"/>
            <a:ext cx="157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800" dirty="0">
                <a:solidFill>
                  <a:schemeClr val="bg1"/>
                </a:solidFill>
                <a:latin typeface="Consolas" panose="020B0609020204030204" pitchFamily="49" charset="0"/>
              </a:rPr>
              <a:t>df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B54F71-B4B2-4F4A-8CDB-42314FF67A51}"/>
              </a:ext>
            </a:extLst>
          </p:cNvPr>
          <p:cNvSpPr txBox="1"/>
          <p:nvPr/>
        </p:nvSpPr>
        <p:spPr>
          <a:xfrm>
            <a:off x="6651821" y="3777498"/>
            <a:ext cx="187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800" dirty="0">
                <a:solidFill>
                  <a:schemeClr val="bg1"/>
                </a:solidFill>
                <a:latin typeface="Consolas" panose="020B0609020204030204" pitchFamily="49" charset="0"/>
              </a:rPr>
              <a:t>df[[‘A’,‘B’]]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8CD916A-B422-4EA9-9957-80535109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007597"/>
              </p:ext>
            </p:extLst>
          </p:nvPr>
        </p:nvGraphicFramePr>
        <p:xfrm>
          <a:off x="7024205" y="1601870"/>
          <a:ext cx="1129197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399">
                  <a:extLst>
                    <a:ext uri="{9D8B030D-6E8A-4147-A177-3AD203B41FA5}">
                      <a16:colId xmlns:a16="http://schemas.microsoft.com/office/drawing/2014/main" val="348573869"/>
                    </a:ext>
                  </a:extLst>
                </a:gridCol>
                <a:gridCol w="376399">
                  <a:extLst>
                    <a:ext uri="{9D8B030D-6E8A-4147-A177-3AD203B41FA5}">
                      <a16:colId xmlns:a16="http://schemas.microsoft.com/office/drawing/2014/main" val="994793604"/>
                    </a:ext>
                  </a:extLst>
                </a:gridCol>
                <a:gridCol w="376399">
                  <a:extLst>
                    <a:ext uri="{9D8B030D-6E8A-4147-A177-3AD203B41FA5}">
                      <a16:colId xmlns:a16="http://schemas.microsoft.com/office/drawing/2014/main" val="1596045605"/>
                    </a:ext>
                  </a:extLst>
                </a:gridCol>
              </a:tblGrid>
              <a:tr h="225175">
                <a:tc>
                  <a:txBody>
                    <a:bodyPr/>
                    <a:lstStyle/>
                    <a:p>
                      <a:pPr algn="ctr"/>
                      <a:endParaRPr lang="en-SG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323549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8730751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5679896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23845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8111712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D44F4AA7-E918-40D7-8AD1-9DE1D53B894B}"/>
              </a:ext>
            </a:extLst>
          </p:cNvPr>
          <p:cNvSpPr/>
          <p:nvPr/>
        </p:nvSpPr>
        <p:spPr>
          <a:xfrm>
            <a:off x="495298" y="0"/>
            <a:ext cx="86487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>
                <a:solidFill>
                  <a:srgbClr val="FFFFFF"/>
                </a:solidFill>
                <a:latin typeface="Consolas" panose="020B0609020204030204" pitchFamily="49" charset="0"/>
              </a:rPr>
              <a:t>Selecting</a:t>
            </a:r>
            <a:endParaRPr lang="en-SG" sz="3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9E077E-9B60-40BA-B1AF-52250023AFA2}"/>
              </a:ext>
            </a:extLst>
          </p:cNvPr>
          <p:cNvSpPr/>
          <p:nvPr/>
        </p:nvSpPr>
        <p:spPr>
          <a:xfrm>
            <a:off x="495297" y="456979"/>
            <a:ext cx="86487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>
                <a:solidFill>
                  <a:srgbClr val="FFFFFF"/>
                </a:solidFill>
                <a:latin typeface="Consolas" panose="020B0609020204030204" pitchFamily="49" charset="0"/>
              </a:rPr>
              <a:t>Columns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3186369211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5E5B38-2864-49F5-9CC9-A026F39FC792}"/>
              </a:ext>
            </a:extLst>
          </p:cNvPr>
          <p:cNvGrpSpPr/>
          <p:nvPr/>
        </p:nvGrpSpPr>
        <p:grpSpPr>
          <a:xfrm>
            <a:off x="0" y="0"/>
            <a:ext cx="9144000" cy="5143501"/>
            <a:chOff x="0" y="0"/>
            <a:chExt cx="9144000" cy="5143501"/>
          </a:xfrm>
        </p:grpSpPr>
        <p:sp>
          <p:nvSpPr>
            <p:cNvPr id="61" name="oogle Shape;61;p14"/>
            <p:cNvSpPr txBox="1"/>
            <p:nvPr/>
          </p:nvSpPr>
          <p:spPr>
            <a:xfrm>
              <a:off x="495300" y="0"/>
              <a:ext cx="8648700" cy="51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fontAlgn="base"/>
              <a:endParaRPr lang="en-SG" sz="18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  <a:cs typeface="Lato Light"/>
                <a:sym typeface="Lato Light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6B9EED7-880A-4451-A4FB-7CF14110350B}"/>
                </a:ext>
              </a:extLst>
            </p:cNvPr>
            <p:cNvSpPr txBox="1"/>
            <p:nvPr/>
          </p:nvSpPr>
          <p:spPr>
            <a:xfrm>
              <a:off x="0" y="1"/>
              <a:ext cx="495299" cy="51435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SG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F2F6956-FEB3-4C56-98BF-C80A99A1474C}"/>
              </a:ext>
            </a:extLst>
          </p:cNvPr>
          <p:cNvSpPr/>
          <p:nvPr/>
        </p:nvSpPr>
        <p:spPr>
          <a:xfrm>
            <a:off x="495299" y="-2"/>
            <a:ext cx="8648701" cy="5143499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>
              <a:buClr>
                <a:schemeClr val="bg1"/>
              </a:buClr>
            </a:pPr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267B01-D6DD-4B7A-A840-C1B502BD9043}"/>
              </a:ext>
            </a:extLst>
          </p:cNvPr>
          <p:cNvSpPr/>
          <p:nvPr/>
        </p:nvSpPr>
        <p:spPr>
          <a:xfrm>
            <a:off x="495298" y="0"/>
            <a:ext cx="86487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>
                <a:solidFill>
                  <a:srgbClr val="FFFFFF"/>
                </a:solidFill>
                <a:latin typeface="Consolas" panose="020B0609020204030204" pitchFamily="49" charset="0"/>
              </a:rPr>
              <a:t>Selecting</a:t>
            </a:r>
            <a:endParaRPr lang="en-SG" sz="32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37E451-07D0-4C75-AF32-32326F4D8960}"/>
              </a:ext>
            </a:extLst>
          </p:cNvPr>
          <p:cNvGraphicFramePr>
            <a:graphicFrameLocks noGrp="1"/>
          </p:cNvGraphicFramePr>
          <p:nvPr/>
        </p:nvGraphicFramePr>
        <p:xfrm>
          <a:off x="990598" y="1581147"/>
          <a:ext cx="2258394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399">
                  <a:extLst>
                    <a:ext uri="{9D8B030D-6E8A-4147-A177-3AD203B41FA5}">
                      <a16:colId xmlns:a16="http://schemas.microsoft.com/office/drawing/2014/main" val="348573869"/>
                    </a:ext>
                  </a:extLst>
                </a:gridCol>
                <a:gridCol w="376399">
                  <a:extLst>
                    <a:ext uri="{9D8B030D-6E8A-4147-A177-3AD203B41FA5}">
                      <a16:colId xmlns:a16="http://schemas.microsoft.com/office/drawing/2014/main" val="994793604"/>
                    </a:ext>
                  </a:extLst>
                </a:gridCol>
                <a:gridCol w="376399">
                  <a:extLst>
                    <a:ext uri="{9D8B030D-6E8A-4147-A177-3AD203B41FA5}">
                      <a16:colId xmlns:a16="http://schemas.microsoft.com/office/drawing/2014/main" val="1596045605"/>
                    </a:ext>
                  </a:extLst>
                </a:gridCol>
                <a:gridCol w="376399">
                  <a:extLst>
                    <a:ext uri="{9D8B030D-6E8A-4147-A177-3AD203B41FA5}">
                      <a16:colId xmlns:a16="http://schemas.microsoft.com/office/drawing/2014/main" val="875867424"/>
                    </a:ext>
                  </a:extLst>
                </a:gridCol>
                <a:gridCol w="376399">
                  <a:extLst>
                    <a:ext uri="{9D8B030D-6E8A-4147-A177-3AD203B41FA5}">
                      <a16:colId xmlns:a16="http://schemas.microsoft.com/office/drawing/2014/main" val="2555474855"/>
                    </a:ext>
                  </a:extLst>
                </a:gridCol>
                <a:gridCol w="376399">
                  <a:extLst>
                    <a:ext uri="{9D8B030D-6E8A-4147-A177-3AD203B41FA5}">
                      <a16:colId xmlns:a16="http://schemas.microsoft.com/office/drawing/2014/main" val="3545563717"/>
                    </a:ext>
                  </a:extLst>
                </a:gridCol>
              </a:tblGrid>
              <a:tr h="225175">
                <a:tc>
                  <a:txBody>
                    <a:bodyPr/>
                    <a:lstStyle/>
                    <a:p>
                      <a:pPr algn="ctr"/>
                      <a:endParaRPr lang="en-SG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776612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8730751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5679896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23845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81117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A72C87A-DC91-479D-9BC7-0D838A239EE2}"/>
              </a:ext>
            </a:extLst>
          </p:cNvPr>
          <p:cNvSpPr txBox="1"/>
          <p:nvPr/>
        </p:nvSpPr>
        <p:spPr>
          <a:xfrm>
            <a:off x="4063368" y="3777498"/>
            <a:ext cx="157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df.iloc</a:t>
            </a:r>
            <a:r>
              <a:rPr lang="en-SG" sz="1800" dirty="0">
                <a:solidFill>
                  <a:schemeClr val="bg1"/>
                </a:solidFill>
                <a:latin typeface="Consolas" panose="020B0609020204030204" pitchFamily="49" charset="0"/>
              </a:rPr>
              <a:t>[0]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73058B-782D-411E-B727-63529ACE8597}"/>
              </a:ext>
            </a:extLst>
          </p:cNvPr>
          <p:cNvSpPr txBox="1"/>
          <p:nvPr/>
        </p:nvSpPr>
        <p:spPr>
          <a:xfrm>
            <a:off x="1412985" y="3788494"/>
            <a:ext cx="157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800" dirty="0">
                <a:solidFill>
                  <a:schemeClr val="bg1"/>
                </a:solidFill>
                <a:latin typeface="Consolas" panose="020B0609020204030204" pitchFamily="49" charset="0"/>
              </a:rPr>
              <a:t>df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B54F71-B4B2-4F4A-8CDB-42314FF67A51}"/>
              </a:ext>
            </a:extLst>
          </p:cNvPr>
          <p:cNvSpPr txBox="1"/>
          <p:nvPr/>
        </p:nvSpPr>
        <p:spPr>
          <a:xfrm>
            <a:off x="6459606" y="3758620"/>
            <a:ext cx="225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df.iloc</a:t>
            </a:r>
            <a:r>
              <a:rPr lang="en-SG" sz="1800" dirty="0">
                <a:solidFill>
                  <a:schemeClr val="bg1"/>
                </a:solidFill>
                <a:latin typeface="Consolas" panose="020B0609020204030204" pitchFamily="49" charset="0"/>
              </a:rPr>
              <a:t>[[0,3]]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D7DF1C8-70F9-42ED-9A32-98582E0DAD76}"/>
              </a:ext>
            </a:extLst>
          </p:cNvPr>
          <p:cNvGraphicFramePr>
            <a:graphicFrameLocks noGrp="1"/>
          </p:cNvGraphicFramePr>
          <p:nvPr/>
        </p:nvGraphicFramePr>
        <p:xfrm>
          <a:off x="3878652" y="2257911"/>
          <a:ext cx="1881995" cy="79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399">
                  <a:extLst>
                    <a:ext uri="{9D8B030D-6E8A-4147-A177-3AD203B41FA5}">
                      <a16:colId xmlns:a16="http://schemas.microsoft.com/office/drawing/2014/main" val="994793604"/>
                    </a:ext>
                  </a:extLst>
                </a:gridCol>
                <a:gridCol w="376399">
                  <a:extLst>
                    <a:ext uri="{9D8B030D-6E8A-4147-A177-3AD203B41FA5}">
                      <a16:colId xmlns:a16="http://schemas.microsoft.com/office/drawing/2014/main" val="1596045605"/>
                    </a:ext>
                  </a:extLst>
                </a:gridCol>
                <a:gridCol w="376399">
                  <a:extLst>
                    <a:ext uri="{9D8B030D-6E8A-4147-A177-3AD203B41FA5}">
                      <a16:colId xmlns:a16="http://schemas.microsoft.com/office/drawing/2014/main" val="875867424"/>
                    </a:ext>
                  </a:extLst>
                </a:gridCol>
                <a:gridCol w="376399">
                  <a:extLst>
                    <a:ext uri="{9D8B030D-6E8A-4147-A177-3AD203B41FA5}">
                      <a16:colId xmlns:a16="http://schemas.microsoft.com/office/drawing/2014/main" val="2555474855"/>
                    </a:ext>
                  </a:extLst>
                </a:gridCol>
                <a:gridCol w="376399">
                  <a:extLst>
                    <a:ext uri="{9D8B030D-6E8A-4147-A177-3AD203B41FA5}">
                      <a16:colId xmlns:a16="http://schemas.microsoft.com/office/drawing/2014/main" val="3545563717"/>
                    </a:ext>
                  </a:extLst>
                </a:gridCol>
              </a:tblGrid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776612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873075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3E6B843-374C-426D-960D-2375DE177941}"/>
              </a:ext>
            </a:extLst>
          </p:cNvPr>
          <p:cNvGraphicFramePr>
            <a:graphicFrameLocks noGrp="1"/>
          </p:cNvGraphicFramePr>
          <p:nvPr/>
        </p:nvGraphicFramePr>
        <p:xfrm>
          <a:off x="6459605" y="2059791"/>
          <a:ext cx="2258394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399">
                  <a:extLst>
                    <a:ext uri="{9D8B030D-6E8A-4147-A177-3AD203B41FA5}">
                      <a16:colId xmlns:a16="http://schemas.microsoft.com/office/drawing/2014/main" val="348573869"/>
                    </a:ext>
                  </a:extLst>
                </a:gridCol>
                <a:gridCol w="376399">
                  <a:extLst>
                    <a:ext uri="{9D8B030D-6E8A-4147-A177-3AD203B41FA5}">
                      <a16:colId xmlns:a16="http://schemas.microsoft.com/office/drawing/2014/main" val="994793604"/>
                    </a:ext>
                  </a:extLst>
                </a:gridCol>
                <a:gridCol w="376399">
                  <a:extLst>
                    <a:ext uri="{9D8B030D-6E8A-4147-A177-3AD203B41FA5}">
                      <a16:colId xmlns:a16="http://schemas.microsoft.com/office/drawing/2014/main" val="1596045605"/>
                    </a:ext>
                  </a:extLst>
                </a:gridCol>
                <a:gridCol w="376399">
                  <a:extLst>
                    <a:ext uri="{9D8B030D-6E8A-4147-A177-3AD203B41FA5}">
                      <a16:colId xmlns:a16="http://schemas.microsoft.com/office/drawing/2014/main" val="875867424"/>
                    </a:ext>
                  </a:extLst>
                </a:gridCol>
                <a:gridCol w="376399">
                  <a:extLst>
                    <a:ext uri="{9D8B030D-6E8A-4147-A177-3AD203B41FA5}">
                      <a16:colId xmlns:a16="http://schemas.microsoft.com/office/drawing/2014/main" val="2555474855"/>
                    </a:ext>
                  </a:extLst>
                </a:gridCol>
                <a:gridCol w="376399">
                  <a:extLst>
                    <a:ext uri="{9D8B030D-6E8A-4147-A177-3AD203B41FA5}">
                      <a16:colId xmlns:a16="http://schemas.microsoft.com/office/drawing/2014/main" val="3545563717"/>
                    </a:ext>
                  </a:extLst>
                </a:gridCol>
              </a:tblGrid>
              <a:tr h="225175">
                <a:tc>
                  <a:txBody>
                    <a:bodyPr/>
                    <a:lstStyle/>
                    <a:p>
                      <a:pPr algn="ctr"/>
                      <a:endParaRPr lang="en-SG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776612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8730751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3031605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E0436BC2-3EF0-4A9E-887A-9302B685FCC7}"/>
              </a:ext>
            </a:extLst>
          </p:cNvPr>
          <p:cNvSpPr/>
          <p:nvPr/>
        </p:nvSpPr>
        <p:spPr>
          <a:xfrm>
            <a:off x="495297" y="456979"/>
            <a:ext cx="86487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>
                <a:solidFill>
                  <a:srgbClr val="FFFFFF"/>
                </a:solidFill>
                <a:latin typeface="Consolas" panose="020B0609020204030204" pitchFamily="49" charset="0"/>
              </a:rPr>
              <a:t>Rows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3718754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5E5B38-2864-49F5-9CC9-A026F39FC792}"/>
              </a:ext>
            </a:extLst>
          </p:cNvPr>
          <p:cNvGrpSpPr/>
          <p:nvPr/>
        </p:nvGrpSpPr>
        <p:grpSpPr>
          <a:xfrm>
            <a:off x="0" y="0"/>
            <a:ext cx="9144000" cy="5143501"/>
            <a:chOff x="0" y="0"/>
            <a:chExt cx="9144000" cy="5143501"/>
          </a:xfrm>
        </p:grpSpPr>
        <p:sp>
          <p:nvSpPr>
            <p:cNvPr id="61" name="oogle Shape;61;p14"/>
            <p:cNvSpPr txBox="1"/>
            <p:nvPr/>
          </p:nvSpPr>
          <p:spPr>
            <a:xfrm>
              <a:off x="495300" y="0"/>
              <a:ext cx="8648700" cy="51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fontAlgn="base"/>
              <a:endParaRPr lang="en-SG" sz="18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  <a:cs typeface="Lato Light"/>
                <a:sym typeface="Lato Light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6B9EED7-880A-4451-A4FB-7CF14110350B}"/>
                </a:ext>
              </a:extLst>
            </p:cNvPr>
            <p:cNvSpPr txBox="1"/>
            <p:nvPr/>
          </p:nvSpPr>
          <p:spPr>
            <a:xfrm>
              <a:off x="0" y="1"/>
              <a:ext cx="495299" cy="51435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SG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F2F6956-FEB3-4C56-98BF-C80A99A1474C}"/>
              </a:ext>
            </a:extLst>
          </p:cNvPr>
          <p:cNvSpPr/>
          <p:nvPr/>
        </p:nvSpPr>
        <p:spPr>
          <a:xfrm>
            <a:off x="495299" y="-2"/>
            <a:ext cx="8648701" cy="5143499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>
              <a:buClr>
                <a:schemeClr val="bg1"/>
              </a:buClr>
            </a:pPr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267B01-D6DD-4B7A-A840-C1B502BD9043}"/>
              </a:ext>
            </a:extLst>
          </p:cNvPr>
          <p:cNvSpPr/>
          <p:nvPr/>
        </p:nvSpPr>
        <p:spPr>
          <a:xfrm>
            <a:off x="495298" y="0"/>
            <a:ext cx="86487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>
                <a:solidFill>
                  <a:srgbClr val="FFFFFF"/>
                </a:solidFill>
                <a:latin typeface="Consolas" panose="020B0609020204030204" pitchFamily="49" charset="0"/>
              </a:rPr>
              <a:t>Selecting</a:t>
            </a:r>
            <a:endParaRPr lang="en-SG" sz="32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37E451-07D0-4C75-AF32-32326F4D8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980382"/>
              </p:ext>
            </p:extLst>
          </p:nvPr>
        </p:nvGraphicFramePr>
        <p:xfrm>
          <a:off x="990598" y="1581147"/>
          <a:ext cx="2258394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399">
                  <a:extLst>
                    <a:ext uri="{9D8B030D-6E8A-4147-A177-3AD203B41FA5}">
                      <a16:colId xmlns:a16="http://schemas.microsoft.com/office/drawing/2014/main" val="348573869"/>
                    </a:ext>
                  </a:extLst>
                </a:gridCol>
                <a:gridCol w="376399">
                  <a:extLst>
                    <a:ext uri="{9D8B030D-6E8A-4147-A177-3AD203B41FA5}">
                      <a16:colId xmlns:a16="http://schemas.microsoft.com/office/drawing/2014/main" val="994793604"/>
                    </a:ext>
                  </a:extLst>
                </a:gridCol>
                <a:gridCol w="376399">
                  <a:extLst>
                    <a:ext uri="{9D8B030D-6E8A-4147-A177-3AD203B41FA5}">
                      <a16:colId xmlns:a16="http://schemas.microsoft.com/office/drawing/2014/main" val="1596045605"/>
                    </a:ext>
                  </a:extLst>
                </a:gridCol>
                <a:gridCol w="376399">
                  <a:extLst>
                    <a:ext uri="{9D8B030D-6E8A-4147-A177-3AD203B41FA5}">
                      <a16:colId xmlns:a16="http://schemas.microsoft.com/office/drawing/2014/main" val="875867424"/>
                    </a:ext>
                  </a:extLst>
                </a:gridCol>
                <a:gridCol w="376399">
                  <a:extLst>
                    <a:ext uri="{9D8B030D-6E8A-4147-A177-3AD203B41FA5}">
                      <a16:colId xmlns:a16="http://schemas.microsoft.com/office/drawing/2014/main" val="2555474855"/>
                    </a:ext>
                  </a:extLst>
                </a:gridCol>
                <a:gridCol w="376399">
                  <a:extLst>
                    <a:ext uri="{9D8B030D-6E8A-4147-A177-3AD203B41FA5}">
                      <a16:colId xmlns:a16="http://schemas.microsoft.com/office/drawing/2014/main" val="3545563717"/>
                    </a:ext>
                  </a:extLst>
                </a:gridCol>
              </a:tblGrid>
              <a:tr h="225175">
                <a:tc>
                  <a:txBody>
                    <a:bodyPr/>
                    <a:lstStyle/>
                    <a:p>
                      <a:pPr algn="ctr"/>
                      <a:endParaRPr lang="en-SG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776612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8730751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5679896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23845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81117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A72C87A-DC91-479D-9BC7-0D838A239EE2}"/>
              </a:ext>
            </a:extLst>
          </p:cNvPr>
          <p:cNvSpPr txBox="1"/>
          <p:nvPr/>
        </p:nvSpPr>
        <p:spPr>
          <a:xfrm>
            <a:off x="4817023" y="3649994"/>
            <a:ext cx="2860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df.iloc</a:t>
            </a:r>
            <a:r>
              <a:rPr lang="en-SG" sz="1800" dirty="0">
                <a:solidFill>
                  <a:schemeClr val="bg1"/>
                </a:solidFill>
                <a:latin typeface="Consolas" panose="020B0609020204030204" pitchFamily="49" charset="0"/>
              </a:rPr>
              <a:t>[0][[‘A’,‘B’]]</a:t>
            </a:r>
          </a:p>
          <a:p>
            <a:pPr algn="ctr"/>
            <a:r>
              <a:rPr lang="en-SG" sz="1800" dirty="0">
                <a:solidFill>
                  <a:schemeClr val="bg1"/>
                </a:solidFill>
                <a:latin typeface="Consolas" panose="020B0609020204030204" pitchFamily="49" charset="0"/>
              </a:rPr>
              <a:t>df[[‘A’,‘B’]].</a:t>
            </a:r>
            <a:r>
              <a:rPr lang="en-SG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iloc</a:t>
            </a:r>
            <a:r>
              <a:rPr lang="en-SG" sz="1800" dirty="0">
                <a:solidFill>
                  <a:schemeClr val="bg1"/>
                </a:solidFill>
                <a:latin typeface="Consolas" panose="020B0609020204030204" pitchFamily="49" charset="0"/>
              </a:rPr>
              <a:t>[0]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73058B-782D-411E-B727-63529ACE8597}"/>
              </a:ext>
            </a:extLst>
          </p:cNvPr>
          <p:cNvSpPr txBox="1"/>
          <p:nvPr/>
        </p:nvSpPr>
        <p:spPr>
          <a:xfrm>
            <a:off x="1412985" y="3788494"/>
            <a:ext cx="157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800" dirty="0">
                <a:solidFill>
                  <a:schemeClr val="bg1"/>
                </a:solidFill>
                <a:latin typeface="Consolas" panose="020B0609020204030204" pitchFamily="49" charset="0"/>
              </a:rPr>
              <a:t>df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D7DF1C8-70F9-42ED-9A32-98582E0DAD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571459"/>
              </p:ext>
            </p:extLst>
          </p:nvPr>
        </p:nvGraphicFramePr>
        <p:xfrm>
          <a:off x="5895010" y="2238590"/>
          <a:ext cx="752798" cy="79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399">
                  <a:extLst>
                    <a:ext uri="{9D8B030D-6E8A-4147-A177-3AD203B41FA5}">
                      <a16:colId xmlns:a16="http://schemas.microsoft.com/office/drawing/2014/main" val="994793604"/>
                    </a:ext>
                  </a:extLst>
                </a:gridCol>
                <a:gridCol w="376399">
                  <a:extLst>
                    <a:ext uri="{9D8B030D-6E8A-4147-A177-3AD203B41FA5}">
                      <a16:colId xmlns:a16="http://schemas.microsoft.com/office/drawing/2014/main" val="1596045605"/>
                    </a:ext>
                  </a:extLst>
                </a:gridCol>
              </a:tblGrid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776612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8730751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E0436BC2-3EF0-4A9E-887A-9302B685FCC7}"/>
              </a:ext>
            </a:extLst>
          </p:cNvPr>
          <p:cNvSpPr/>
          <p:nvPr/>
        </p:nvSpPr>
        <p:spPr>
          <a:xfrm>
            <a:off x="495297" y="456979"/>
            <a:ext cx="86487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>
                <a:solidFill>
                  <a:srgbClr val="FFFFFF"/>
                </a:solidFill>
                <a:latin typeface="Consolas" panose="020B0609020204030204" pitchFamily="49" charset="0"/>
              </a:rPr>
              <a:t>Cells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4130187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5E5B38-2864-49F5-9CC9-A026F39FC792}"/>
              </a:ext>
            </a:extLst>
          </p:cNvPr>
          <p:cNvGrpSpPr/>
          <p:nvPr/>
        </p:nvGrpSpPr>
        <p:grpSpPr>
          <a:xfrm>
            <a:off x="0" y="0"/>
            <a:ext cx="9144000" cy="5143501"/>
            <a:chOff x="0" y="0"/>
            <a:chExt cx="9144000" cy="5143501"/>
          </a:xfrm>
        </p:grpSpPr>
        <p:sp>
          <p:nvSpPr>
            <p:cNvPr id="61" name="oogle Shape;61;p14"/>
            <p:cNvSpPr txBox="1"/>
            <p:nvPr/>
          </p:nvSpPr>
          <p:spPr>
            <a:xfrm>
              <a:off x="495300" y="0"/>
              <a:ext cx="8648700" cy="51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fontAlgn="base"/>
              <a:endParaRPr lang="en-SG" sz="18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  <a:cs typeface="Lato Light"/>
                <a:sym typeface="Lato Light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6B9EED7-880A-4451-A4FB-7CF14110350B}"/>
                </a:ext>
              </a:extLst>
            </p:cNvPr>
            <p:cNvSpPr txBox="1"/>
            <p:nvPr/>
          </p:nvSpPr>
          <p:spPr>
            <a:xfrm>
              <a:off x="0" y="1"/>
              <a:ext cx="495299" cy="51435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SG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F2F6956-FEB3-4C56-98BF-C80A99A1474C}"/>
              </a:ext>
            </a:extLst>
          </p:cNvPr>
          <p:cNvSpPr/>
          <p:nvPr/>
        </p:nvSpPr>
        <p:spPr>
          <a:xfrm>
            <a:off x="495299" y="-2"/>
            <a:ext cx="8648701" cy="5143499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>
              <a:buClr>
                <a:schemeClr val="bg1"/>
              </a:buClr>
            </a:pPr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267B01-D6DD-4B7A-A840-C1B502BD9043}"/>
              </a:ext>
            </a:extLst>
          </p:cNvPr>
          <p:cNvSpPr/>
          <p:nvPr/>
        </p:nvSpPr>
        <p:spPr>
          <a:xfrm>
            <a:off x="495298" y="0"/>
            <a:ext cx="86487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>
                <a:solidFill>
                  <a:srgbClr val="FFFFFF"/>
                </a:solidFill>
                <a:latin typeface="Consolas" panose="020B0609020204030204" pitchFamily="49" charset="0"/>
              </a:rPr>
              <a:t>Splitting</a:t>
            </a:r>
            <a:endParaRPr lang="en-SG" sz="32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37E451-07D0-4C75-AF32-32326F4D8960}"/>
              </a:ext>
            </a:extLst>
          </p:cNvPr>
          <p:cNvGraphicFramePr>
            <a:graphicFrameLocks noGrp="1"/>
          </p:cNvGraphicFramePr>
          <p:nvPr/>
        </p:nvGraphicFramePr>
        <p:xfrm>
          <a:off x="990597" y="1581147"/>
          <a:ext cx="2107327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327">
                  <a:extLst>
                    <a:ext uri="{9D8B030D-6E8A-4147-A177-3AD203B41FA5}">
                      <a16:colId xmlns:a16="http://schemas.microsoft.com/office/drawing/2014/main" val="348573869"/>
                    </a:ext>
                  </a:extLst>
                </a:gridCol>
                <a:gridCol w="1797000">
                  <a:extLst>
                    <a:ext uri="{9D8B030D-6E8A-4147-A177-3AD203B41FA5}">
                      <a16:colId xmlns:a16="http://schemas.microsoft.com/office/drawing/2014/main" val="994793604"/>
                    </a:ext>
                  </a:extLst>
                </a:gridCol>
              </a:tblGrid>
              <a:tr h="225175">
                <a:tc>
                  <a:txBody>
                    <a:bodyPr/>
                    <a:lstStyle/>
                    <a:p>
                      <a:pPr algn="ctr"/>
                      <a:endParaRPr lang="en-SG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NAME_AGE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776612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JIN_33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8730751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ALBERT_51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5679896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KURT_13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23845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ZEWEN_9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811171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373058B-782D-411E-B727-63529ACE8597}"/>
              </a:ext>
            </a:extLst>
          </p:cNvPr>
          <p:cNvSpPr txBox="1"/>
          <p:nvPr/>
        </p:nvSpPr>
        <p:spPr>
          <a:xfrm>
            <a:off x="1412985" y="3788494"/>
            <a:ext cx="157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800" dirty="0">
                <a:solidFill>
                  <a:schemeClr val="bg1"/>
                </a:solidFill>
                <a:latin typeface="Consolas" panose="020B0609020204030204" pitchFamily="49" charset="0"/>
              </a:rPr>
              <a:t>df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FC0B82F-11B9-4B7C-83F0-0C6A6AF61D5C}"/>
              </a:ext>
            </a:extLst>
          </p:cNvPr>
          <p:cNvGraphicFramePr>
            <a:graphicFrameLocks noGrp="1"/>
          </p:cNvGraphicFramePr>
          <p:nvPr/>
        </p:nvGraphicFramePr>
        <p:xfrm>
          <a:off x="4711657" y="1581147"/>
          <a:ext cx="3070992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762">
                  <a:extLst>
                    <a:ext uri="{9D8B030D-6E8A-4147-A177-3AD203B41FA5}">
                      <a16:colId xmlns:a16="http://schemas.microsoft.com/office/drawing/2014/main" val="348573869"/>
                    </a:ext>
                  </a:extLst>
                </a:gridCol>
                <a:gridCol w="1386615">
                  <a:extLst>
                    <a:ext uri="{9D8B030D-6E8A-4147-A177-3AD203B41FA5}">
                      <a16:colId xmlns:a16="http://schemas.microsoft.com/office/drawing/2014/main" val="994793604"/>
                    </a:ext>
                  </a:extLst>
                </a:gridCol>
                <a:gridCol w="1386615">
                  <a:extLst>
                    <a:ext uri="{9D8B030D-6E8A-4147-A177-3AD203B41FA5}">
                      <a16:colId xmlns:a16="http://schemas.microsoft.com/office/drawing/2014/main" val="2057543008"/>
                    </a:ext>
                  </a:extLst>
                </a:gridCol>
              </a:tblGrid>
              <a:tr h="225175">
                <a:tc>
                  <a:txBody>
                    <a:bodyPr/>
                    <a:lstStyle/>
                    <a:p>
                      <a:pPr algn="ctr"/>
                      <a:endParaRPr lang="en-SG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776612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JIN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8730751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ALBERT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5679896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KURT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23845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ZEWEN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8111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8305485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5E5B38-2864-49F5-9CC9-A026F39FC792}"/>
              </a:ext>
            </a:extLst>
          </p:cNvPr>
          <p:cNvGrpSpPr/>
          <p:nvPr/>
        </p:nvGrpSpPr>
        <p:grpSpPr>
          <a:xfrm>
            <a:off x="0" y="0"/>
            <a:ext cx="9144000" cy="5143501"/>
            <a:chOff x="0" y="0"/>
            <a:chExt cx="9144000" cy="5143501"/>
          </a:xfrm>
        </p:grpSpPr>
        <p:sp>
          <p:nvSpPr>
            <p:cNvPr id="61" name="oogle Shape;61;p14"/>
            <p:cNvSpPr txBox="1"/>
            <p:nvPr/>
          </p:nvSpPr>
          <p:spPr>
            <a:xfrm>
              <a:off x="495300" y="0"/>
              <a:ext cx="8648700" cy="51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fontAlgn="base"/>
              <a:endParaRPr lang="en-SG" sz="18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  <a:cs typeface="Lato Light"/>
                <a:sym typeface="Lato Light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6B9EED7-880A-4451-A4FB-7CF14110350B}"/>
                </a:ext>
              </a:extLst>
            </p:cNvPr>
            <p:cNvSpPr txBox="1"/>
            <p:nvPr/>
          </p:nvSpPr>
          <p:spPr>
            <a:xfrm>
              <a:off x="0" y="1"/>
              <a:ext cx="495299" cy="51435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SG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F2F6956-FEB3-4C56-98BF-C80A99A1474C}"/>
              </a:ext>
            </a:extLst>
          </p:cNvPr>
          <p:cNvSpPr/>
          <p:nvPr/>
        </p:nvSpPr>
        <p:spPr>
          <a:xfrm>
            <a:off x="495299" y="-2"/>
            <a:ext cx="8648701" cy="5143499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>
              <a:buClr>
                <a:schemeClr val="bg1"/>
              </a:buClr>
            </a:pPr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267B01-D6DD-4B7A-A840-C1B502BD9043}"/>
              </a:ext>
            </a:extLst>
          </p:cNvPr>
          <p:cNvSpPr/>
          <p:nvPr/>
        </p:nvSpPr>
        <p:spPr>
          <a:xfrm>
            <a:off x="495298" y="0"/>
            <a:ext cx="86487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>
                <a:solidFill>
                  <a:srgbClr val="FFFFFF"/>
                </a:solidFill>
                <a:latin typeface="Consolas" panose="020B0609020204030204" pitchFamily="49" charset="0"/>
              </a:rPr>
              <a:t>Splitting</a:t>
            </a:r>
            <a:endParaRPr lang="en-SG" sz="32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37E451-07D0-4C75-AF32-32326F4D8960}"/>
              </a:ext>
            </a:extLst>
          </p:cNvPr>
          <p:cNvGraphicFramePr>
            <a:graphicFrameLocks noGrp="1"/>
          </p:cNvGraphicFramePr>
          <p:nvPr/>
        </p:nvGraphicFramePr>
        <p:xfrm>
          <a:off x="990597" y="1581147"/>
          <a:ext cx="2107327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327">
                  <a:extLst>
                    <a:ext uri="{9D8B030D-6E8A-4147-A177-3AD203B41FA5}">
                      <a16:colId xmlns:a16="http://schemas.microsoft.com/office/drawing/2014/main" val="348573869"/>
                    </a:ext>
                  </a:extLst>
                </a:gridCol>
                <a:gridCol w="1797000">
                  <a:extLst>
                    <a:ext uri="{9D8B030D-6E8A-4147-A177-3AD203B41FA5}">
                      <a16:colId xmlns:a16="http://schemas.microsoft.com/office/drawing/2014/main" val="994793604"/>
                    </a:ext>
                  </a:extLst>
                </a:gridCol>
              </a:tblGrid>
              <a:tr h="225175">
                <a:tc>
                  <a:txBody>
                    <a:bodyPr/>
                    <a:lstStyle/>
                    <a:p>
                      <a:pPr algn="ctr"/>
                      <a:endParaRPr lang="en-SG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NAME_AGE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776612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JIN_33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8730751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ALBERT_51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5679896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KURT_13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23845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ZEWEN_9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811171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373058B-782D-411E-B727-63529ACE8597}"/>
              </a:ext>
            </a:extLst>
          </p:cNvPr>
          <p:cNvSpPr txBox="1"/>
          <p:nvPr/>
        </p:nvSpPr>
        <p:spPr>
          <a:xfrm>
            <a:off x="1412985" y="3788494"/>
            <a:ext cx="157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800" dirty="0">
                <a:solidFill>
                  <a:schemeClr val="bg1"/>
                </a:solidFill>
                <a:latin typeface="Consolas" panose="020B0609020204030204" pitchFamily="49" charset="0"/>
              </a:rPr>
              <a:t>df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76C37A-5F85-4A6C-8F57-02BF36380235}"/>
              </a:ext>
            </a:extLst>
          </p:cNvPr>
          <p:cNvSpPr txBox="1"/>
          <p:nvPr/>
        </p:nvSpPr>
        <p:spPr>
          <a:xfrm>
            <a:off x="3507827" y="1971582"/>
            <a:ext cx="52262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temp =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   df[“NAME_AGE”].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str.split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“_”, </a:t>
            </a:r>
            <a:r>
              <a:rPr lang="en-US" sz="18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= 1, </a:t>
            </a:r>
            <a:r>
              <a:rPr lang="en-US" sz="18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expand</a:t>
            </a:r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= True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   )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data[“NAME”] = temp[0] 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data[“AGE”]  = temp[1]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57565D-36FB-49DC-9C6E-62E2702CCE95}"/>
              </a:ext>
            </a:extLst>
          </p:cNvPr>
          <p:cNvSpPr txBox="1"/>
          <p:nvPr/>
        </p:nvSpPr>
        <p:spPr>
          <a:xfrm>
            <a:off x="3559601" y="2519422"/>
            <a:ext cx="5226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“_”, </a:t>
            </a:r>
            <a:r>
              <a:rPr lang="en-US" sz="18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= 1, </a:t>
            </a:r>
            <a:r>
              <a:rPr lang="en-US" sz="18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expand</a:t>
            </a:r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= True</a:t>
            </a:r>
          </a:p>
          <a:p>
            <a:pPr algn="ctr"/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What do these mean?</a:t>
            </a:r>
          </a:p>
        </p:txBody>
      </p:sp>
    </p:spTree>
    <p:extLst>
      <p:ext uri="{BB962C8B-B14F-4D97-AF65-F5344CB8AC3E}">
        <p14:creationId xmlns:p14="http://schemas.microsoft.com/office/powerpoint/2010/main" val="4228217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5E5B38-2864-49F5-9CC9-A026F39FC792}"/>
              </a:ext>
            </a:extLst>
          </p:cNvPr>
          <p:cNvGrpSpPr/>
          <p:nvPr/>
        </p:nvGrpSpPr>
        <p:grpSpPr>
          <a:xfrm>
            <a:off x="0" y="0"/>
            <a:ext cx="9144000" cy="5143501"/>
            <a:chOff x="0" y="0"/>
            <a:chExt cx="9144000" cy="5143501"/>
          </a:xfrm>
        </p:grpSpPr>
        <p:sp>
          <p:nvSpPr>
            <p:cNvPr id="61" name="oogle Shape;61;p14"/>
            <p:cNvSpPr txBox="1"/>
            <p:nvPr/>
          </p:nvSpPr>
          <p:spPr>
            <a:xfrm>
              <a:off x="495300" y="0"/>
              <a:ext cx="8648700" cy="51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fontAlgn="base"/>
              <a:endParaRPr lang="en-SG" sz="18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  <a:cs typeface="Lato Light"/>
                <a:sym typeface="Lato Light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6B9EED7-880A-4451-A4FB-7CF14110350B}"/>
                </a:ext>
              </a:extLst>
            </p:cNvPr>
            <p:cNvSpPr txBox="1"/>
            <p:nvPr/>
          </p:nvSpPr>
          <p:spPr>
            <a:xfrm>
              <a:off x="0" y="1"/>
              <a:ext cx="495299" cy="5143500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endParaRPr lang="en-SG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F2F6956-FEB3-4C56-98BF-C80A99A1474C}"/>
              </a:ext>
            </a:extLst>
          </p:cNvPr>
          <p:cNvSpPr/>
          <p:nvPr/>
        </p:nvSpPr>
        <p:spPr>
          <a:xfrm>
            <a:off x="495299" y="-2"/>
            <a:ext cx="8648701" cy="5143499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>
              <a:buClr>
                <a:schemeClr val="bg1"/>
              </a:buClr>
            </a:pPr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267B01-D6DD-4B7A-A840-C1B502BD9043}"/>
              </a:ext>
            </a:extLst>
          </p:cNvPr>
          <p:cNvSpPr/>
          <p:nvPr/>
        </p:nvSpPr>
        <p:spPr>
          <a:xfrm>
            <a:off x="495298" y="0"/>
            <a:ext cx="86487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>
                <a:solidFill>
                  <a:srgbClr val="FFFFFF"/>
                </a:solidFill>
                <a:latin typeface="Consolas" panose="020B0609020204030204" pitchFamily="49" charset="0"/>
              </a:rPr>
              <a:t>Named Parameters</a:t>
            </a:r>
            <a:endParaRPr lang="en-SG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398AAC-F8EA-4FF3-B734-9E275EE57F70}"/>
              </a:ext>
            </a:extLst>
          </p:cNvPr>
          <p:cNvSpPr txBox="1"/>
          <p:nvPr/>
        </p:nvSpPr>
        <p:spPr>
          <a:xfrm>
            <a:off x="495298" y="1509919"/>
            <a:ext cx="82230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CC28C"/>
                </a:solidFill>
                <a:latin typeface="Consolas" panose="020B0609020204030204" pitchFamily="49" charset="0"/>
              </a:rPr>
              <a:t>def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AA"/>
                </a:solidFill>
                <a:latin typeface="Consolas" panose="020B0609020204030204" pitchFamily="49" charset="0"/>
              </a:rPr>
              <a:t>box_volume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(x, y, z):</a:t>
            </a:r>
            <a:b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FCC28C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x * y * z</a:t>
            </a:r>
            <a:endParaRPr lang="en-US" sz="18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FFFFAA"/>
                </a:solidFill>
                <a:latin typeface="Consolas" panose="020B0609020204030204" pitchFamily="49" charset="0"/>
              </a:rPr>
              <a:t>box_volume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(1, 2, 3)</a:t>
            </a:r>
          </a:p>
          <a:p>
            <a:endParaRPr lang="en-US" sz="1800" dirty="0">
              <a:solidFill>
                <a:schemeClr val="accent5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# These are equivalent</a:t>
            </a:r>
          </a:p>
          <a:p>
            <a:r>
              <a:rPr lang="en-US" sz="1800" dirty="0" err="1">
                <a:solidFill>
                  <a:srgbClr val="FFFFAA"/>
                </a:solidFill>
                <a:latin typeface="Consolas" panose="020B0609020204030204" pitchFamily="49" charset="0"/>
              </a:rPr>
              <a:t>box_volume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(x=1, y=2, z=3)</a:t>
            </a:r>
          </a:p>
          <a:p>
            <a:r>
              <a:rPr lang="en-US" sz="1800" dirty="0" err="1">
                <a:solidFill>
                  <a:srgbClr val="FFFFAA"/>
                </a:solidFill>
                <a:latin typeface="Consolas" panose="020B0609020204030204" pitchFamily="49" charset="0"/>
              </a:rPr>
              <a:t>box_volume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(1, z=3, y=2)</a:t>
            </a:r>
          </a:p>
          <a:p>
            <a:r>
              <a:rPr lang="en-US" sz="1800" dirty="0" err="1">
                <a:solidFill>
                  <a:srgbClr val="FFFFAA"/>
                </a:solidFill>
                <a:latin typeface="Consolas" panose="020B0609020204030204" pitchFamily="49" charset="0"/>
              </a:rPr>
              <a:t>box_volume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(z=3, y=2, x=1)</a:t>
            </a:r>
          </a:p>
        </p:txBody>
      </p:sp>
    </p:spTree>
    <p:extLst>
      <p:ext uri="{BB962C8B-B14F-4D97-AF65-F5344CB8AC3E}">
        <p14:creationId xmlns:p14="http://schemas.microsoft.com/office/powerpoint/2010/main" val="2274587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5E5B38-2864-49F5-9CC9-A026F39FC792}"/>
              </a:ext>
            </a:extLst>
          </p:cNvPr>
          <p:cNvGrpSpPr/>
          <p:nvPr/>
        </p:nvGrpSpPr>
        <p:grpSpPr>
          <a:xfrm>
            <a:off x="0" y="0"/>
            <a:ext cx="9144000" cy="5143501"/>
            <a:chOff x="0" y="0"/>
            <a:chExt cx="9144000" cy="5143501"/>
          </a:xfrm>
        </p:grpSpPr>
        <p:sp>
          <p:nvSpPr>
            <p:cNvPr id="61" name="oogle Shape;61;p14"/>
            <p:cNvSpPr txBox="1"/>
            <p:nvPr/>
          </p:nvSpPr>
          <p:spPr>
            <a:xfrm>
              <a:off x="495300" y="0"/>
              <a:ext cx="8648700" cy="51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fontAlgn="base"/>
              <a:endParaRPr lang="en-SG" sz="18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  <a:cs typeface="Lato Light"/>
                <a:sym typeface="Lato Light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6B9EED7-880A-4451-A4FB-7CF14110350B}"/>
                </a:ext>
              </a:extLst>
            </p:cNvPr>
            <p:cNvSpPr txBox="1"/>
            <p:nvPr/>
          </p:nvSpPr>
          <p:spPr>
            <a:xfrm>
              <a:off x="0" y="1"/>
              <a:ext cx="495299" cy="51435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SG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F2F6956-FEB3-4C56-98BF-C80A99A1474C}"/>
              </a:ext>
            </a:extLst>
          </p:cNvPr>
          <p:cNvSpPr/>
          <p:nvPr/>
        </p:nvSpPr>
        <p:spPr>
          <a:xfrm>
            <a:off x="495299" y="-2"/>
            <a:ext cx="8648701" cy="5143499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>
              <a:buClr>
                <a:schemeClr val="bg1"/>
              </a:buClr>
            </a:pPr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267B01-D6DD-4B7A-A840-C1B502BD9043}"/>
              </a:ext>
            </a:extLst>
          </p:cNvPr>
          <p:cNvSpPr/>
          <p:nvPr/>
        </p:nvSpPr>
        <p:spPr>
          <a:xfrm>
            <a:off x="495298" y="0"/>
            <a:ext cx="86487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>
                <a:solidFill>
                  <a:srgbClr val="FFFFFF"/>
                </a:solidFill>
                <a:latin typeface="Consolas" panose="020B0609020204030204" pitchFamily="49" charset="0"/>
              </a:rPr>
              <a:t>Splitting</a:t>
            </a:r>
            <a:endParaRPr lang="en-SG" sz="32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37E451-07D0-4C75-AF32-32326F4D8960}"/>
              </a:ext>
            </a:extLst>
          </p:cNvPr>
          <p:cNvGraphicFramePr>
            <a:graphicFrameLocks noGrp="1"/>
          </p:cNvGraphicFramePr>
          <p:nvPr/>
        </p:nvGraphicFramePr>
        <p:xfrm>
          <a:off x="990597" y="1581147"/>
          <a:ext cx="2107327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327">
                  <a:extLst>
                    <a:ext uri="{9D8B030D-6E8A-4147-A177-3AD203B41FA5}">
                      <a16:colId xmlns:a16="http://schemas.microsoft.com/office/drawing/2014/main" val="348573869"/>
                    </a:ext>
                  </a:extLst>
                </a:gridCol>
                <a:gridCol w="1797000">
                  <a:extLst>
                    <a:ext uri="{9D8B030D-6E8A-4147-A177-3AD203B41FA5}">
                      <a16:colId xmlns:a16="http://schemas.microsoft.com/office/drawing/2014/main" val="994793604"/>
                    </a:ext>
                  </a:extLst>
                </a:gridCol>
              </a:tblGrid>
              <a:tr h="225175">
                <a:tc>
                  <a:txBody>
                    <a:bodyPr/>
                    <a:lstStyle/>
                    <a:p>
                      <a:pPr algn="ctr"/>
                      <a:endParaRPr lang="en-SG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NAME_AGE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776612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JIN_33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8730751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ALBERT_51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5679896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KURT_13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23845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ZEWEN_9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811171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373058B-782D-411E-B727-63529ACE8597}"/>
              </a:ext>
            </a:extLst>
          </p:cNvPr>
          <p:cNvSpPr txBox="1"/>
          <p:nvPr/>
        </p:nvSpPr>
        <p:spPr>
          <a:xfrm>
            <a:off x="1412985" y="3788494"/>
            <a:ext cx="157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800" dirty="0">
                <a:solidFill>
                  <a:schemeClr val="bg1"/>
                </a:solidFill>
                <a:latin typeface="Consolas" panose="020B0609020204030204" pitchFamily="49" charset="0"/>
              </a:rPr>
              <a:t>df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76C37A-5F85-4A6C-8F57-02BF36380235}"/>
              </a:ext>
            </a:extLst>
          </p:cNvPr>
          <p:cNvSpPr txBox="1"/>
          <p:nvPr/>
        </p:nvSpPr>
        <p:spPr>
          <a:xfrm>
            <a:off x="3507827" y="1971582"/>
            <a:ext cx="52262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temp =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   df[“NAME_AGE”].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str.split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“_”, </a:t>
            </a:r>
            <a:r>
              <a:rPr lang="en-US" sz="18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= 1, </a:t>
            </a:r>
            <a:r>
              <a:rPr lang="en-US" sz="18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expand</a:t>
            </a:r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= True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   )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df[“NAME”] = temp[0] 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df[“AGE”]  = temp[1]</a:t>
            </a:r>
          </a:p>
        </p:txBody>
      </p:sp>
    </p:spTree>
    <p:extLst>
      <p:ext uri="{BB962C8B-B14F-4D97-AF65-F5344CB8AC3E}">
        <p14:creationId xmlns:p14="http://schemas.microsoft.com/office/powerpoint/2010/main" val="389738785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/>
            <a:r>
              <a:rPr lang="en-SG" sz="36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Lato Light"/>
                <a:sym typeface="Lato Light"/>
              </a:rPr>
              <a:t>Here's a sample:</a:t>
            </a:r>
          </a:p>
          <a:p>
            <a:pPr lvl="2"/>
            <a:endParaRPr lang="en-SG" sz="2000" dirty="0">
              <a:solidFill>
                <a:schemeClr val="bg1"/>
              </a:solidFill>
              <a:latin typeface="InputMono" panose="02000509020000090004" pitchFamily="49" charset="0"/>
              <a:ea typeface="Microsoft JhengHei UI Light" panose="020B0304030504040204" pitchFamily="34" charset="-120"/>
              <a:cs typeface="Lato Light"/>
              <a:sym typeface="Lato Light"/>
            </a:endParaRPr>
          </a:p>
          <a:p>
            <a:pPr lvl="2"/>
            <a:r>
              <a:rPr lang="en-SG" sz="2000" dirty="0">
                <a:solidFill>
                  <a:schemeClr val="bg1"/>
                </a:solidFill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Expected Headers</a:t>
            </a:r>
          </a:p>
          <a:p>
            <a:pPr lvl="2"/>
            <a:r>
              <a:rPr lang="en-SG" sz="2000" dirty="0" err="1">
                <a:solidFill>
                  <a:schemeClr val="bg1"/>
                </a:solidFill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Ext_F,QL,Referee</a:t>
            </a:r>
            <a:endParaRPr lang="en-SG" sz="2000" dirty="0">
              <a:solidFill>
                <a:schemeClr val="bg1"/>
              </a:solidFill>
              <a:latin typeface="InputMono" panose="02000509020000090004" pitchFamily="49" charset="0"/>
              <a:ea typeface="Microsoft JhengHei UI Light" panose="020B0304030504040204" pitchFamily="34" charset="-120"/>
              <a:cs typeface="Lato Light"/>
              <a:sym typeface="Lato Light"/>
            </a:endParaRPr>
          </a:p>
          <a:p>
            <a:pPr lvl="2"/>
            <a:endParaRPr lang="en-SG" sz="2000" dirty="0">
              <a:solidFill>
                <a:schemeClr val="bg1"/>
              </a:solidFill>
              <a:latin typeface="InputMono" panose="02000509020000090004" pitchFamily="49" charset="0"/>
              <a:ea typeface="Microsoft JhengHei UI Light" panose="020B0304030504040204" pitchFamily="34" charset="-120"/>
              <a:cs typeface="Lato Light"/>
              <a:sym typeface="Lato Light"/>
            </a:endParaRPr>
          </a:p>
          <a:p>
            <a:pPr lvl="2"/>
            <a:r>
              <a:rPr lang="en-SG" sz="2000" dirty="0">
                <a:solidFill>
                  <a:schemeClr val="bg1"/>
                </a:solidFill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Data Dump</a:t>
            </a:r>
          </a:p>
          <a:p>
            <a:pPr lvl="2">
              <a:lnSpc>
                <a:spcPct val="200000"/>
              </a:lnSpc>
            </a:pPr>
            <a:r>
              <a:rPr lang="en-SG" dirty="0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&lt;p id=“</a:t>
            </a:r>
            <a:r>
              <a:rPr lang="en-SG" dirty="0" err="1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ext_f</a:t>
            </a:r>
            <a:r>
              <a:rPr lang="en-SG" dirty="0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”&gt;10_Julie_ALB_20493&lt;/p&gt;&lt;p id=“</a:t>
            </a:r>
            <a:r>
              <a:rPr lang="en-SG" dirty="0" err="1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ql</a:t>
            </a:r>
            <a:r>
              <a:rPr lang="en-SG" dirty="0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”&gt;&lt;/p&gt;&lt;p&gt;294+Jusin </a:t>
            </a:r>
            <a:r>
              <a:rPr lang="en-SG" dirty="0" err="1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Colba</a:t>
            </a:r>
            <a:r>
              <a:rPr lang="en-SG" dirty="0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&lt;/p&gt;</a:t>
            </a:r>
          </a:p>
          <a:p>
            <a:pPr lvl="2">
              <a:lnSpc>
                <a:spcPct val="200000"/>
              </a:lnSpc>
            </a:pPr>
            <a:r>
              <a:rPr lang="en-SG" dirty="0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&lt;p id=“</a:t>
            </a:r>
            <a:r>
              <a:rPr lang="en-SG" dirty="0" err="1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ext_f</a:t>
            </a:r>
            <a:r>
              <a:rPr lang="en-SG" dirty="0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”&gt;13_Carey_BER_20493&lt;/p&gt;&lt;p id=“</a:t>
            </a:r>
            <a:r>
              <a:rPr lang="en-SG" dirty="0" err="1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ql</a:t>
            </a:r>
            <a:r>
              <a:rPr lang="en-SG" dirty="0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”&gt;441059&lt;/p&gt;&lt;p&gt;294+Jusin </a:t>
            </a:r>
            <a:r>
              <a:rPr lang="en-SG" dirty="0" err="1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Colba</a:t>
            </a:r>
            <a:r>
              <a:rPr lang="en-SG" dirty="0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&lt;/p&gt;</a:t>
            </a:r>
          </a:p>
          <a:p>
            <a:pPr lvl="2">
              <a:lnSpc>
                <a:spcPct val="200000"/>
              </a:lnSpc>
            </a:pPr>
            <a:r>
              <a:rPr lang="en-SG" dirty="0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&lt;p id=“</a:t>
            </a:r>
            <a:r>
              <a:rPr lang="en-SG" dirty="0" err="1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ext_f</a:t>
            </a:r>
            <a:r>
              <a:rPr lang="en-SG" dirty="0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”&gt;1_Jami_ALB_20493&lt;/p&gt;&lt;p id=“</a:t>
            </a:r>
            <a:r>
              <a:rPr lang="en-SG" dirty="0" err="1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ql</a:t>
            </a:r>
            <a:r>
              <a:rPr lang="en-SG" dirty="0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”&gt;940566&lt;/p&gt;&lt;p&gt;294+Jusin </a:t>
            </a:r>
            <a:r>
              <a:rPr lang="en-SG" dirty="0" err="1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Colba</a:t>
            </a:r>
            <a:r>
              <a:rPr lang="en-SG" dirty="0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&lt;/p&gt;</a:t>
            </a:r>
          </a:p>
          <a:p>
            <a:pPr lvl="2">
              <a:lnSpc>
                <a:spcPct val="200000"/>
              </a:lnSpc>
            </a:pPr>
            <a:r>
              <a:rPr lang="en-SG" dirty="0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&lt;p id=“</a:t>
            </a:r>
            <a:r>
              <a:rPr lang="en-SG" dirty="0" err="1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ext_f</a:t>
            </a:r>
            <a:r>
              <a:rPr lang="en-SG" dirty="0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”&gt;6_Zand_ALB_20493&lt;/p&gt;&lt;p id=“</a:t>
            </a:r>
            <a:r>
              <a:rPr lang="en-SG" dirty="0" err="1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ql</a:t>
            </a:r>
            <a:r>
              <a:rPr lang="en-SG" dirty="0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”&gt;NONE&lt;/p&gt;&lt;p&gt;294+Jusin </a:t>
            </a:r>
            <a:r>
              <a:rPr lang="en-SG" dirty="0" err="1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Colba</a:t>
            </a:r>
            <a:r>
              <a:rPr lang="en-SG" dirty="0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&lt;/p&gt;</a:t>
            </a:r>
          </a:p>
          <a:p>
            <a:pPr lvl="2">
              <a:lnSpc>
                <a:spcPct val="200000"/>
              </a:lnSpc>
            </a:pPr>
            <a:r>
              <a:rPr lang="en-SG" dirty="0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&lt;p id=“</a:t>
            </a:r>
            <a:r>
              <a:rPr lang="en-SG" dirty="0" err="1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ext_f</a:t>
            </a:r>
            <a:r>
              <a:rPr lang="en-SG" dirty="0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”&gt;9_Louis_BEL_20493&lt;/p&gt;&lt;p id=“</a:t>
            </a:r>
            <a:r>
              <a:rPr lang="en-SG" dirty="0" err="1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ql</a:t>
            </a:r>
            <a:r>
              <a:rPr lang="en-SG" dirty="0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”&gt;959600&lt;/p&gt;&lt;p&gt;678+Bailey D&lt;/p&gt;</a:t>
            </a:r>
          </a:p>
          <a:p>
            <a:pPr lvl="2">
              <a:lnSpc>
                <a:spcPct val="200000"/>
              </a:lnSpc>
            </a:pPr>
            <a:r>
              <a:rPr lang="en-SG" dirty="0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&lt;p id=“</a:t>
            </a:r>
            <a:r>
              <a:rPr lang="en-SG" dirty="0" err="1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ext_f</a:t>
            </a:r>
            <a:r>
              <a:rPr lang="en-SG" dirty="0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”&gt;94_G+Rett_ALB_20493&lt;/p&gt;&lt;p id=“</a:t>
            </a:r>
            <a:r>
              <a:rPr lang="en-SG" dirty="0" err="1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ql</a:t>
            </a:r>
            <a:r>
              <a:rPr lang="en-SG" dirty="0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”&gt;0&lt;/p&gt;&lt;p&gt;294+Jusin </a:t>
            </a:r>
            <a:r>
              <a:rPr lang="en-SG" dirty="0" err="1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Colba</a:t>
            </a:r>
            <a:r>
              <a:rPr lang="en-SG" dirty="0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&lt;/p&gt;</a:t>
            </a:r>
          </a:p>
          <a:p>
            <a:pPr lvl="2">
              <a:lnSpc>
                <a:spcPct val="200000"/>
              </a:lnSpc>
            </a:pPr>
            <a:r>
              <a:rPr lang="en-SG" dirty="0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+ 994 more Lines</a:t>
            </a:r>
          </a:p>
          <a:p>
            <a:pPr lvl="2"/>
            <a:endParaRPr lang="en-SG" dirty="0">
              <a:solidFill>
                <a:schemeClr val="bg1"/>
              </a:solidFill>
              <a:latin typeface="InputMono" panose="02000509020000090004" pitchFamily="49" charset="0"/>
              <a:ea typeface="Microsoft JhengHei UI Light" panose="020B0304030504040204" pitchFamily="34" charset="-120"/>
              <a:cs typeface="Lato Light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702402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100"/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6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1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1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uiExpan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82C2C"/>
            </a:gs>
            <a:gs pos="100000">
              <a:srgbClr val="282C2C"/>
            </a:gs>
          </a:gsLst>
          <a:lin ang="5400000" scaled="1"/>
          <a:tileRect/>
        </a:gra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 b="1" dirty="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consider something bigger</a:t>
            </a:r>
          </a:p>
        </p:txBody>
      </p:sp>
      <p:sp>
        <p:nvSpPr>
          <p:cNvPr id="4" name="Google Shape;61;p14">
            <a:extLst>
              <a:ext uri="{FF2B5EF4-FFF2-40B4-BE49-F238E27FC236}">
                <a16:creationId xmlns:a16="http://schemas.microsoft.com/office/drawing/2014/main" id="{78838DC4-1B09-436C-97DC-5F32CB4E2018}"/>
              </a:ext>
            </a:extLst>
          </p:cNvPr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800" dirty="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You have 50 CSV files that contain the values of recent employee data, you are to merge all of them into 1.</a:t>
            </a:r>
          </a:p>
          <a:p>
            <a:pPr lvl="0" algn="ctr"/>
            <a:endParaRPr lang="en-US" sz="1800" dirty="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lvl="0" algn="ctr"/>
            <a:r>
              <a:rPr lang="en-US" sz="1800" dirty="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Note to remove duplicates.</a:t>
            </a:r>
            <a:endParaRPr lang="en-SG" sz="1800" dirty="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61024586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5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80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1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5E5B38-2864-49F5-9CC9-A026F39FC792}"/>
              </a:ext>
            </a:extLst>
          </p:cNvPr>
          <p:cNvGrpSpPr/>
          <p:nvPr/>
        </p:nvGrpSpPr>
        <p:grpSpPr>
          <a:xfrm>
            <a:off x="0" y="0"/>
            <a:ext cx="9144000" cy="5143501"/>
            <a:chOff x="0" y="0"/>
            <a:chExt cx="9144000" cy="5143501"/>
          </a:xfrm>
        </p:grpSpPr>
        <p:sp>
          <p:nvSpPr>
            <p:cNvPr id="61" name="Google Shape;61;p14"/>
            <p:cNvSpPr txBox="1"/>
            <p:nvPr/>
          </p:nvSpPr>
          <p:spPr>
            <a:xfrm>
              <a:off x="495300" y="0"/>
              <a:ext cx="8648700" cy="51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fontAlgn="base"/>
              <a:r>
                <a:rPr lang="en-US" sz="20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Excel</a:t>
              </a:r>
            </a:p>
            <a:p>
              <a:pPr fontAlgn="base"/>
              <a:endParaRPr lang="en-US" sz="20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pPr fontAlgn="base"/>
              <a:r>
                <a:rPr lang="en-US" sz="18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Import in CSV Files</a:t>
              </a:r>
            </a:p>
            <a:p>
              <a:pPr fontAlgn="base"/>
              <a:r>
                <a:rPr lang="en-US" sz="1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Copy and Paste all imported files into 1</a:t>
              </a:r>
            </a:p>
            <a:p>
              <a:pPr fontAlgn="base"/>
              <a:r>
                <a:rPr lang="en-US" sz="1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Create Table</a:t>
              </a:r>
            </a:p>
            <a:p>
              <a:pPr fontAlgn="base"/>
              <a:r>
                <a:rPr lang="en-US" sz="1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Using Power Query, create a Query for the table</a:t>
              </a:r>
            </a:p>
            <a:p>
              <a:pPr fontAlgn="base"/>
              <a:r>
                <a:rPr lang="en-US" sz="1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Remove Duplicates</a:t>
              </a:r>
              <a:endParaRPr lang="en-SG" sz="1600" dirty="0">
                <a:solidFill>
                  <a:srgbClr val="FFFFFF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  <a:cs typeface="Lato Light"/>
                <a:sym typeface="Lato Light"/>
              </a:endParaRPr>
            </a:p>
            <a:p>
              <a:pPr fontAlgn="base"/>
              <a:endParaRPr lang="en-SG" sz="105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Lato Light"/>
                <a:sym typeface="Lato Light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6B9EED7-880A-4451-A4FB-7CF14110350B}"/>
                </a:ext>
              </a:extLst>
            </p:cNvPr>
            <p:cNvSpPr txBox="1"/>
            <p:nvPr/>
          </p:nvSpPr>
          <p:spPr>
            <a:xfrm>
              <a:off x="0" y="1"/>
              <a:ext cx="495299" cy="5143500"/>
            </a:xfrm>
            <a:prstGeom prst="rect">
              <a:avLst/>
            </a:prstGeom>
            <a:solidFill>
              <a:srgbClr val="019161"/>
            </a:solidFill>
          </p:spPr>
          <p:txBody>
            <a:bodyPr wrap="square" rtlCol="0">
              <a:spAutoFit/>
            </a:bodyPr>
            <a:lstStyle/>
            <a:p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21346857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5E5B38-2864-49F5-9CC9-A026F39FC792}"/>
              </a:ext>
            </a:extLst>
          </p:cNvPr>
          <p:cNvGrpSpPr/>
          <p:nvPr/>
        </p:nvGrpSpPr>
        <p:grpSpPr>
          <a:xfrm>
            <a:off x="0" y="0"/>
            <a:ext cx="9144000" cy="5143501"/>
            <a:chOff x="0" y="0"/>
            <a:chExt cx="9144000" cy="5143501"/>
          </a:xfrm>
        </p:grpSpPr>
        <p:sp>
          <p:nvSpPr>
            <p:cNvPr id="61" name="Google Shape;61;p14"/>
            <p:cNvSpPr txBox="1"/>
            <p:nvPr/>
          </p:nvSpPr>
          <p:spPr>
            <a:xfrm>
              <a:off x="495300" y="0"/>
              <a:ext cx="8648700" cy="51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fontAlgn="base"/>
              <a:r>
                <a:rPr lang="en-US" sz="20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Python</a:t>
              </a:r>
            </a:p>
            <a:p>
              <a:pPr fontAlgn="base"/>
              <a:endParaRPr lang="en-US" sz="20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pPr fontAlgn="base"/>
              <a:r>
                <a:rPr lang="en-SG" sz="1800" dirty="0">
                  <a:solidFill>
                    <a:srgbClr val="FCC28C"/>
                  </a:solidFill>
                  <a:latin typeface="Consolas" panose="020B0609020204030204" pitchFamily="49" charset="0"/>
                </a:rPr>
                <a:t>import</a:t>
              </a:r>
              <a:r>
                <a:rPr lang="en-SG" sz="18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 pandas </a:t>
              </a:r>
              <a:r>
                <a:rPr lang="en-SG" sz="1800" dirty="0">
                  <a:solidFill>
                    <a:srgbClr val="FCC28C"/>
                  </a:solidFill>
                  <a:latin typeface="Consolas" panose="020B0609020204030204" pitchFamily="49" charset="0"/>
                </a:rPr>
                <a:t>as</a:t>
              </a:r>
              <a:r>
                <a:rPr lang="en-SG" sz="18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 pd</a:t>
              </a:r>
              <a:br>
                <a:rPr lang="en-SG" sz="1800" dirty="0">
                  <a:solidFill>
                    <a:srgbClr val="FFFFFF"/>
                  </a:solidFill>
                  <a:latin typeface="Consolas" panose="020B0609020204030204" pitchFamily="49" charset="0"/>
                </a:rPr>
              </a:br>
              <a:r>
                <a:rPr lang="en-SG" sz="1800" dirty="0">
                  <a:solidFill>
                    <a:srgbClr val="FCC28C"/>
                  </a:solidFill>
                  <a:latin typeface="Consolas" panose="020B0609020204030204" pitchFamily="49" charset="0"/>
                </a:rPr>
                <a:t>import</a:t>
              </a:r>
              <a:r>
                <a:rPr lang="en-SG" sz="18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 </a:t>
              </a:r>
              <a:r>
                <a:rPr lang="en-SG" sz="1800" dirty="0" err="1">
                  <a:solidFill>
                    <a:srgbClr val="FFFFFF"/>
                  </a:solidFill>
                  <a:latin typeface="Consolas" panose="020B0609020204030204" pitchFamily="49" charset="0"/>
                </a:rPr>
                <a:t>os</a:t>
              </a:r>
              <a:br>
                <a:rPr lang="en-SG" sz="1800" dirty="0">
                  <a:solidFill>
                    <a:srgbClr val="FFFFFF"/>
                  </a:solidFill>
                  <a:latin typeface="Consolas" panose="020B0609020204030204" pitchFamily="49" charset="0"/>
                </a:rPr>
              </a:br>
              <a:br>
                <a:rPr lang="en-SG" sz="1800" dirty="0">
                  <a:solidFill>
                    <a:srgbClr val="FFFFFF"/>
                  </a:solidFill>
                  <a:latin typeface="Consolas" panose="020B0609020204030204" pitchFamily="49" charset="0"/>
                </a:rPr>
              </a:br>
              <a:r>
                <a:rPr lang="en-SG" sz="1800" dirty="0" err="1">
                  <a:solidFill>
                    <a:srgbClr val="FFFFFF"/>
                  </a:solidFill>
                  <a:latin typeface="Consolas" panose="020B0609020204030204" pitchFamily="49" charset="0"/>
                </a:rPr>
                <a:t>df_list</a:t>
              </a:r>
              <a:r>
                <a:rPr lang="en-SG" sz="18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 = []</a:t>
              </a:r>
              <a:br>
                <a:rPr lang="en-SG" sz="1800" dirty="0">
                  <a:solidFill>
                    <a:srgbClr val="FFFFFF"/>
                  </a:solidFill>
                  <a:latin typeface="Consolas" panose="020B0609020204030204" pitchFamily="49" charset="0"/>
                </a:rPr>
              </a:br>
              <a:r>
                <a:rPr lang="en-SG" sz="1800" dirty="0">
                  <a:solidFill>
                    <a:srgbClr val="FCC28C"/>
                  </a:solidFill>
                  <a:latin typeface="Consolas" panose="020B0609020204030204" pitchFamily="49" charset="0"/>
                </a:rPr>
                <a:t>for</a:t>
              </a:r>
              <a:r>
                <a:rPr lang="en-SG" sz="18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 file </a:t>
              </a:r>
              <a:r>
                <a:rPr lang="en-SG" sz="1800" dirty="0">
                  <a:solidFill>
                    <a:srgbClr val="FCC28C"/>
                  </a:solidFill>
                  <a:latin typeface="Consolas" panose="020B0609020204030204" pitchFamily="49" charset="0"/>
                </a:rPr>
                <a:t>in</a:t>
              </a:r>
              <a:r>
                <a:rPr lang="en-SG" sz="18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 </a:t>
              </a:r>
              <a:r>
                <a:rPr lang="en-SG" sz="1800" dirty="0" err="1">
                  <a:solidFill>
                    <a:srgbClr val="FFFFFF"/>
                  </a:solidFill>
                  <a:latin typeface="Consolas" panose="020B0609020204030204" pitchFamily="49" charset="0"/>
                </a:rPr>
                <a:t>os.listdir</a:t>
              </a:r>
              <a:r>
                <a:rPr lang="en-SG" sz="18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(</a:t>
              </a:r>
              <a:r>
                <a:rPr lang="en-SG" sz="1800" dirty="0">
                  <a:solidFill>
                    <a:srgbClr val="A2FCA2"/>
                  </a:solidFill>
                  <a:latin typeface="Consolas" panose="020B0609020204030204" pitchFamily="49" charset="0"/>
                </a:rPr>
                <a:t>"path"</a:t>
              </a:r>
              <a:r>
                <a:rPr lang="en-SG" sz="18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):</a:t>
              </a:r>
              <a:br>
                <a:rPr lang="en-SG" sz="1800" dirty="0">
                  <a:solidFill>
                    <a:srgbClr val="FFFFFF"/>
                  </a:solidFill>
                  <a:latin typeface="Consolas" panose="020B0609020204030204" pitchFamily="49" charset="0"/>
                </a:rPr>
              </a:br>
              <a:r>
                <a:rPr lang="en-SG" sz="18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    </a:t>
              </a:r>
              <a:r>
                <a:rPr lang="en-SG" sz="1800" dirty="0" err="1">
                  <a:solidFill>
                    <a:srgbClr val="FFFFFF"/>
                  </a:solidFill>
                  <a:latin typeface="Consolas" panose="020B0609020204030204" pitchFamily="49" charset="0"/>
                </a:rPr>
                <a:t>df_list.append</a:t>
              </a:r>
              <a:r>
                <a:rPr lang="en-SG" sz="18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(</a:t>
              </a:r>
              <a:r>
                <a:rPr lang="en-SG" sz="1800" dirty="0" err="1">
                  <a:solidFill>
                    <a:srgbClr val="FFFFFF"/>
                  </a:solidFill>
                  <a:latin typeface="Consolas" panose="020B0609020204030204" pitchFamily="49" charset="0"/>
                </a:rPr>
                <a:t>pd.read_csv</a:t>
              </a:r>
              <a:r>
                <a:rPr lang="en-SG" sz="18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(file))</a:t>
              </a:r>
              <a:br>
                <a:rPr lang="en-SG" sz="1800" dirty="0">
                  <a:solidFill>
                    <a:srgbClr val="FFFFFF"/>
                  </a:solidFill>
                  <a:latin typeface="Consolas" panose="020B0609020204030204" pitchFamily="49" charset="0"/>
                </a:rPr>
              </a:br>
              <a:br>
                <a:rPr lang="en-SG" sz="1800" dirty="0">
                  <a:solidFill>
                    <a:srgbClr val="FFFFFF"/>
                  </a:solidFill>
                  <a:latin typeface="Consolas" panose="020B0609020204030204" pitchFamily="49" charset="0"/>
                </a:rPr>
              </a:br>
              <a:r>
                <a:rPr lang="en-SG" sz="18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df = reduce(</a:t>
              </a:r>
              <a:r>
                <a:rPr lang="en-SG" sz="1800" dirty="0">
                  <a:solidFill>
                    <a:srgbClr val="FCC28C"/>
                  </a:solidFill>
                  <a:latin typeface="Consolas" panose="020B0609020204030204" pitchFamily="49" charset="0"/>
                </a:rPr>
                <a:t>lambda</a:t>
              </a:r>
              <a:r>
                <a:rPr lang="en-SG" sz="18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 left, right: </a:t>
              </a:r>
              <a:r>
                <a:rPr lang="en-SG" sz="1800" dirty="0" err="1">
                  <a:solidFill>
                    <a:srgbClr val="FFFFFF"/>
                  </a:solidFill>
                  <a:latin typeface="Consolas" panose="020B0609020204030204" pitchFamily="49" charset="0"/>
                </a:rPr>
                <a:t>pd.merge</a:t>
              </a:r>
              <a:r>
                <a:rPr lang="en-SG" sz="18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(left, right, </a:t>
              </a:r>
              <a:r>
                <a:rPr lang="en-SG" sz="1800" dirty="0" err="1">
                  <a:solidFill>
                    <a:srgbClr val="FFFFFF"/>
                  </a:solidFill>
                  <a:latin typeface="Consolas" panose="020B0609020204030204" pitchFamily="49" charset="0"/>
                </a:rPr>
                <a:t>file_list</a:t>
              </a:r>
              <a:r>
                <a:rPr lang="en-SG" sz="18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))</a:t>
              </a:r>
              <a:br>
                <a:rPr lang="en-SG" sz="1800" dirty="0">
                  <a:solidFill>
                    <a:srgbClr val="FFFFFF"/>
                  </a:solidFill>
                  <a:latin typeface="Consolas" panose="020B0609020204030204" pitchFamily="49" charset="0"/>
                </a:rPr>
              </a:br>
              <a:r>
                <a:rPr lang="en-SG" sz="1800" dirty="0" err="1">
                  <a:solidFill>
                    <a:srgbClr val="FFFFFF"/>
                  </a:solidFill>
                  <a:latin typeface="Consolas" panose="020B0609020204030204" pitchFamily="49" charset="0"/>
                </a:rPr>
                <a:t>df.drop_duplicates</a:t>
              </a:r>
              <a:r>
                <a:rPr lang="en-SG" sz="18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(</a:t>
              </a:r>
              <a:r>
                <a:rPr lang="en-SG" sz="1800" dirty="0" err="1">
                  <a:solidFill>
                    <a:srgbClr val="FFFFFF"/>
                  </a:solidFill>
                  <a:latin typeface="Consolas" panose="020B0609020204030204" pitchFamily="49" charset="0"/>
                </a:rPr>
                <a:t>inplace</a:t>
              </a:r>
              <a:r>
                <a:rPr lang="en-SG" sz="18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=</a:t>
              </a:r>
              <a:r>
                <a:rPr lang="en-SG" sz="1800" dirty="0">
                  <a:solidFill>
                    <a:srgbClr val="FCC28C"/>
                  </a:solidFill>
                  <a:latin typeface="Consolas" panose="020B0609020204030204" pitchFamily="49" charset="0"/>
                </a:rPr>
                <a:t>True</a:t>
              </a:r>
              <a:r>
                <a:rPr lang="en-SG" sz="18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)</a:t>
              </a:r>
              <a:br>
                <a:rPr lang="en-SG" sz="1800" dirty="0">
                  <a:solidFill>
                    <a:srgbClr val="FFFFFF"/>
                  </a:solidFill>
                  <a:latin typeface="Consolas" panose="020B0609020204030204" pitchFamily="49" charset="0"/>
                </a:rPr>
              </a:br>
              <a:r>
                <a:rPr lang="en-SG" sz="1800" dirty="0" err="1">
                  <a:solidFill>
                    <a:srgbClr val="FFFFFF"/>
                  </a:solidFill>
                  <a:latin typeface="Consolas" panose="020B0609020204030204" pitchFamily="49" charset="0"/>
                </a:rPr>
                <a:t>df.to_csv</a:t>
              </a:r>
              <a:r>
                <a:rPr lang="en-SG" sz="18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(</a:t>
              </a:r>
              <a:r>
                <a:rPr lang="en-SG" sz="1800" dirty="0">
                  <a:solidFill>
                    <a:srgbClr val="A2FCA2"/>
                  </a:solidFill>
                  <a:latin typeface="Consolas" panose="020B0609020204030204" pitchFamily="49" charset="0"/>
                </a:rPr>
                <a:t>"out.csv"</a:t>
              </a:r>
              <a:r>
                <a:rPr lang="en-SG" sz="18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)</a:t>
              </a:r>
              <a:endParaRPr lang="en-SG" sz="105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Lato Light"/>
                <a:sym typeface="Lato Light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6B9EED7-880A-4451-A4FB-7CF14110350B}"/>
                </a:ext>
              </a:extLst>
            </p:cNvPr>
            <p:cNvSpPr txBox="1"/>
            <p:nvPr/>
          </p:nvSpPr>
          <p:spPr>
            <a:xfrm>
              <a:off x="0" y="1"/>
              <a:ext cx="495299" cy="514350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256757266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5E5B38-2864-49F5-9CC9-A026F39FC792}"/>
              </a:ext>
            </a:extLst>
          </p:cNvPr>
          <p:cNvGrpSpPr/>
          <p:nvPr/>
        </p:nvGrpSpPr>
        <p:grpSpPr>
          <a:xfrm>
            <a:off x="0" y="0"/>
            <a:ext cx="9144000" cy="5143501"/>
            <a:chOff x="0" y="0"/>
            <a:chExt cx="9144000" cy="5143501"/>
          </a:xfrm>
        </p:grpSpPr>
        <p:sp>
          <p:nvSpPr>
            <p:cNvPr id="61" name="Google Shape;61;p14"/>
            <p:cNvSpPr txBox="1"/>
            <p:nvPr/>
          </p:nvSpPr>
          <p:spPr>
            <a:xfrm>
              <a:off x="495300" y="0"/>
              <a:ext cx="8648700" cy="51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fontAlgn="base"/>
              <a:r>
                <a:rPr lang="en-US" sz="20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R</a:t>
              </a:r>
            </a:p>
            <a:p>
              <a:pPr fontAlgn="base"/>
              <a:endParaRPr lang="en-US" sz="20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SG" sz="18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library(</a:t>
              </a:r>
              <a:r>
                <a:rPr lang="en-SG" sz="1800" dirty="0" err="1">
                  <a:solidFill>
                    <a:srgbClr val="FFFFFF"/>
                  </a:solidFill>
                  <a:latin typeface="Consolas" panose="020B0609020204030204" pitchFamily="49" charset="0"/>
                </a:rPr>
                <a:t>tidyverse</a:t>
              </a:r>
              <a:r>
                <a:rPr lang="en-SG" sz="18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)</a:t>
              </a:r>
              <a:endParaRPr lang="en-SG" sz="1800" dirty="0"/>
            </a:p>
            <a:p>
              <a:br>
                <a:rPr lang="en-SG" sz="1800" dirty="0"/>
              </a:br>
              <a:r>
                <a:rPr lang="en-SG" sz="1800" dirty="0" err="1">
                  <a:solidFill>
                    <a:srgbClr val="FFFFFF"/>
                  </a:solidFill>
                  <a:latin typeface="Consolas" panose="020B0609020204030204" pitchFamily="49" charset="0"/>
                </a:rPr>
                <a:t>file_list</a:t>
              </a:r>
              <a:r>
                <a:rPr lang="en-SG" sz="18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 &lt;- </a:t>
              </a:r>
              <a:r>
                <a:rPr lang="en-SG" sz="1800" dirty="0" err="1">
                  <a:solidFill>
                    <a:srgbClr val="FFFFFF"/>
                  </a:solidFill>
                  <a:latin typeface="Consolas" panose="020B0609020204030204" pitchFamily="49" charset="0"/>
                </a:rPr>
                <a:t>list.files</a:t>
              </a:r>
              <a:r>
                <a:rPr lang="en-SG" sz="18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(pattern="*.csv")</a:t>
              </a:r>
              <a:endParaRPr lang="en-SG" sz="1800" dirty="0"/>
            </a:p>
            <a:p>
              <a:r>
                <a:rPr lang="en-SG" sz="1800" dirty="0" err="1">
                  <a:solidFill>
                    <a:srgbClr val="FFFFFF"/>
                  </a:solidFill>
                  <a:latin typeface="Consolas" panose="020B0609020204030204" pitchFamily="49" charset="0"/>
                </a:rPr>
                <a:t>df_list</a:t>
              </a:r>
              <a:r>
                <a:rPr lang="en-SG" sz="18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 &lt;- </a:t>
              </a:r>
              <a:r>
                <a:rPr lang="en-SG" sz="1800" dirty="0" err="1">
                  <a:solidFill>
                    <a:srgbClr val="FFFFFF"/>
                  </a:solidFill>
                  <a:latin typeface="Consolas" panose="020B0609020204030204" pitchFamily="49" charset="0"/>
                </a:rPr>
                <a:t>lapply</a:t>
              </a:r>
              <a:r>
                <a:rPr lang="en-SG" sz="18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(</a:t>
              </a:r>
              <a:r>
                <a:rPr lang="en-SG" sz="1800" dirty="0" err="1">
                  <a:solidFill>
                    <a:srgbClr val="FFFFFF"/>
                  </a:solidFill>
                  <a:latin typeface="Consolas" panose="020B0609020204030204" pitchFamily="49" charset="0"/>
                </a:rPr>
                <a:t>file_list</a:t>
              </a:r>
              <a:r>
                <a:rPr lang="en-SG" sz="18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, read.csv)</a:t>
              </a:r>
              <a:endParaRPr lang="en-SG" sz="1800" dirty="0"/>
            </a:p>
            <a:p>
              <a:r>
                <a:rPr lang="en-SG" sz="18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df &lt;- </a:t>
              </a:r>
              <a:r>
                <a:rPr lang="en-SG" sz="1800" dirty="0" err="1">
                  <a:solidFill>
                    <a:srgbClr val="FFFFFF"/>
                  </a:solidFill>
                  <a:latin typeface="Consolas" panose="020B0609020204030204" pitchFamily="49" charset="0"/>
                </a:rPr>
                <a:t>df_list</a:t>
              </a:r>
              <a:r>
                <a:rPr lang="en-SG" sz="18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 %&gt;% reduce(</a:t>
              </a:r>
              <a:r>
                <a:rPr lang="en-SG" sz="1800" dirty="0" err="1">
                  <a:solidFill>
                    <a:srgbClr val="FFFFFF"/>
                  </a:solidFill>
                  <a:latin typeface="Consolas" panose="020B0609020204030204" pitchFamily="49" charset="0"/>
                </a:rPr>
                <a:t>inner_join</a:t>
              </a:r>
              <a:r>
                <a:rPr lang="en-SG" sz="18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) %&gt;% distinct()</a:t>
              </a:r>
              <a:endParaRPr lang="en-SG" sz="1800" dirty="0"/>
            </a:p>
            <a:p>
              <a:br>
                <a:rPr lang="en-SG" sz="1800" dirty="0">
                  <a:solidFill>
                    <a:srgbClr val="FFFFFF"/>
                  </a:solidFill>
                  <a:latin typeface="Consolas" panose="020B0609020204030204" pitchFamily="49" charset="0"/>
                </a:rPr>
              </a:br>
              <a:r>
                <a:rPr lang="en-SG" sz="18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write.csv(df, </a:t>
              </a:r>
              <a:r>
                <a:rPr lang="en-SG" sz="1800" dirty="0">
                  <a:solidFill>
                    <a:srgbClr val="A2FCA2"/>
                  </a:solidFill>
                  <a:latin typeface="Consolas" panose="020B0609020204030204" pitchFamily="49" charset="0"/>
                </a:rPr>
                <a:t>"out.csv"</a:t>
              </a:r>
              <a:r>
                <a:rPr lang="en-SG" sz="18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)</a:t>
              </a:r>
              <a:endParaRPr lang="en-SG" sz="105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Lato Light"/>
                <a:sym typeface="Lato Light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6B9EED7-880A-4451-A4FB-7CF14110350B}"/>
                </a:ext>
              </a:extLst>
            </p:cNvPr>
            <p:cNvSpPr txBox="1"/>
            <p:nvPr/>
          </p:nvSpPr>
          <p:spPr>
            <a:xfrm>
              <a:off x="0" y="1"/>
              <a:ext cx="495299" cy="5143500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207197475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1956</Words>
  <Application>Microsoft Office PowerPoint</Application>
  <PresentationFormat>On-screen Show (16:9)</PresentationFormat>
  <Paragraphs>712</Paragraphs>
  <Slides>47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9" baseType="lpstr">
      <vt:lpstr>Muli Regular</vt:lpstr>
      <vt:lpstr>Tisa Offc Serif Pro</vt:lpstr>
      <vt:lpstr>Consolas</vt:lpstr>
      <vt:lpstr>Cambria Math</vt:lpstr>
      <vt:lpstr>Microsoft JhengHei UI Light</vt:lpstr>
      <vt:lpstr>InputMono</vt:lpstr>
      <vt:lpstr>Arial</vt:lpstr>
      <vt:lpstr>BIZ UDPMincho Medium</vt:lpstr>
      <vt:lpstr>InputMono Thin</vt:lpstr>
      <vt:lpstr>Lato Light</vt:lpstr>
      <vt:lpstr>Segoe UI Semibold</vt:lpstr>
      <vt:lpstr>Simple Light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cp:lastModifiedBy>John Chang</cp:lastModifiedBy>
  <cp:revision>51</cp:revision>
  <dcterms:modified xsi:type="dcterms:W3CDTF">2020-02-06T07:00:20Z</dcterms:modified>
</cp:coreProperties>
</file>