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jO3dxhDP8L9cunyFGSax5zslgE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41949b9bd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41949b9bd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g1f41949b9bd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c3ef8e758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ac3ef8e758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7" name="Google Shape;137;g1ac3ef8e758_0_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4" name="Google Shape;1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4" name="Google Shape;5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ac3ef8e75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1ac3ef8e75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 name="Google Shape;62;g1ac3ef8e75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c3ef8e758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1ac3ef8e758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 name="Google Shape;75;g1ac3ef8e758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c3ef8e75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1ac3ef8e758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3" name="Google Shape;83;g1ac3ef8e758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c3ef8e758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1ac3ef8e758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1" name="Google Shape;91;g1ac3ef8e758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c1b1f46d0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bc1b1f46d0_1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0" name="Google Shape;100;g1bc1b1f46d0_1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c1b1f46d0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bc1b1f46d0_1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9" name="Google Shape;109;g1bc1b1f46d0_1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c3ef8e758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1ac3ef8e758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 name="Google Shape;117;g1ac3ef8e758_0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5"/>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5"/>
          <p:cNvGrpSpPr/>
          <p:nvPr/>
        </p:nvGrpSpPr>
        <p:grpSpPr>
          <a:xfrm>
            <a:off x="6146800" y="0"/>
            <a:ext cx="2997200" cy="876300"/>
            <a:chOff x="6096000" y="3924300"/>
            <a:chExt cx="2997200" cy="876300"/>
          </a:xfrm>
        </p:grpSpPr>
        <p:sp>
          <p:nvSpPr>
            <p:cNvPr id="27" name="Google Shape;27;p5"/>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5"/>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5"/>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5"/>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4"/>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4"/>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4"/>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4"/>
          <p:cNvGrpSpPr/>
          <p:nvPr/>
        </p:nvGrpSpPr>
        <p:grpSpPr>
          <a:xfrm>
            <a:off x="6146800" y="0"/>
            <a:ext cx="2997200" cy="876300"/>
            <a:chOff x="6096000" y="3924300"/>
            <a:chExt cx="2997200" cy="876300"/>
          </a:xfrm>
        </p:grpSpPr>
        <p:sp>
          <p:nvSpPr>
            <p:cNvPr id="20" name="Google Shape;20;p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4"/>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4"/>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mc:AlternateContent>
    <mc:Choice Requires="p14">
      <p:transition spd="slow" p14:dur="15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geeksforgeeks.org/" TargetMode="External"/><Relationship Id="rId4" Type="http://schemas.openxmlformats.org/officeDocument/2006/relationships/hyperlink" Target="https://tailwindcss.com/docs/installation" TargetMode="External"/><Relationship Id="rId5" Type="http://schemas.openxmlformats.org/officeDocument/2006/relationships/hyperlink" Target="https://docs.python.org/3/" TargetMode="External"/><Relationship Id="rId6" Type="http://schemas.openxmlformats.org/officeDocument/2006/relationships/hyperlink" Target="https://en.wikipedia.org/wiki/Morse_co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nvSpPr>
        <p:spPr>
          <a:xfrm>
            <a:off x="457200" y="914400"/>
            <a:ext cx="8229600" cy="27432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A30FA"/>
                </a:solidFill>
                <a:latin typeface="Calibri"/>
                <a:ea typeface="Calibri"/>
                <a:cs typeface="Calibri"/>
                <a:sym typeface="Calibri"/>
              </a:rPr>
              <a:t>Morse Code </a:t>
            </a:r>
            <a:endParaRPr b="1" i="0" sz="3200" u="none" cap="none" strike="noStrike">
              <a:solidFill>
                <a:srgbClr val="3A30FA"/>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A30FA"/>
                </a:solidFill>
                <a:latin typeface="Calibri"/>
                <a:ea typeface="Calibri"/>
                <a:cs typeface="Calibri"/>
                <a:sym typeface="Calibri"/>
              </a:rPr>
              <a:t>Program </a:t>
            </a:r>
            <a:endParaRPr b="1" i="0" sz="3200" u="none" cap="none" strike="noStrike">
              <a:solidFill>
                <a:srgbClr val="3A30FA"/>
              </a:solidFill>
              <a:latin typeface="Calibri"/>
              <a:ea typeface="Calibri"/>
              <a:cs typeface="Calibri"/>
              <a:sym typeface="Calibri"/>
            </a:endParaRPr>
          </a:p>
        </p:txBody>
      </p:sp>
      <p:sp>
        <p:nvSpPr>
          <p:cNvPr id="47" name="Google Shape;47;p1"/>
          <p:cNvSpPr txBox="1"/>
          <p:nvPr/>
        </p:nvSpPr>
        <p:spPr>
          <a:xfrm>
            <a:off x="457200" y="3116575"/>
            <a:ext cx="3287400" cy="1385400"/>
          </a:xfrm>
          <a:prstGeom prst="rect">
            <a:avLst/>
          </a:prstGeom>
          <a:gradFill>
            <a:gsLst>
              <a:gs pos="0">
                <a:srgbClr val="FFFFFF"/>
              </a:gs>
              <a:gs pos="100000">
                <a:srgbClr val="B3B3B3"/>
              </a:gs>
            </a:gsLst>
            <a:lin ang="5400012"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US" sz="2900" u="sng">
                <a:solidFill>
                  <a:schemeClr val="dk1"/>
                </a:solidFill>
              </a:rPr>
              <a:t>Submitted by:</a:t>
            </a:r>
            <a:r>
              <a:rPr b="1" lang="en-US" sz="2900">
                <a:solidFill>
                  <a:schemeClr val="dk1"/>
                </a:solidFill>
              </a:rPr>
              <a:t> </a:t>
            </a:r>
            <a:endParaRPr sz="2200">
              <a:solidFill>
                <a:schemeClr val="dk1"/>
              </a:solidFill>
            </a:endParaRPr>
          </a:p>
          <a:p>
            <a:pPr indent="0" lvl="0" marL="0" marR="0" rtl="0" algn="ctr">
              <a:lnSpc>
                <a:spcPct val="150000"/>
              </a:lnSpc>
              <a:spcBef>
                <a:spcPts val="0"/>
              </a:spcBef>
              <a:spcAft>
                <a:spcPts val="0"/>
              </a:spcAft>
              <a:buClr>
                <a:srgbClr val="000000"/>
              </a:buClr>
              <a:buSzPts val="1800"/>
              <a:buFont typeface="Arial"/>
              <a:buNone/>
            </a:pPr>
            <a:r>
              <a:rPr i="0" lang="en-US" sz="2200" u="none" cap="none" strike="noStrike">
                <a:solidFill>
                  <a:schemeClr val="dk1"/>
                </a:solidFill>
              </a:rPr>
              <a:t>Kartik </a:t>
            </a:r>
            <a:endParaRPr i="0" sz="2200" u="none" cap="none" strike="noStrike">
              <a:solidFill>
                <a:schemeClr val="dk1"/>
              </a:solidFill>
            </a:endParaRPr>
          </a:p>
          <a:p>
            <a:pPr indent="0" lvl="0" marL="0" marR="0" rtl="0" algn="ctr">
              <a:lnSpc>
                <a:spcPct val="150000"/>
              </a:lnSpc>
              <a:spcBef>
                <a:spcPts val="0"/>
              </a:spcBef>
              <a:spcAft>
                <a:spcPts val="0"/>
              </a:spcAft>
              <a:buClr>
                <a:srgbClr val="000000"/>
              </a:buClr>
              <a:buSzPts val="1800"/>
              <a:buFont typeface="Arial"/>
              <a:buNone/>
            </a:pPr>
            <a:r>
              <a:rPr i="0" lang="en-US" sz="2200" u="none" cap="none" strike="noStrike">
                <a:solidFill>
                  <a:schemeClr val="dk1"/>
                </a:solidFill>
              </a:rPr>
              <a:t>2210990486</a:t>
            </a:r>
            <a:endParaRPr i="0" sz="2200" u="none" cap="none" strike="noStrike">
              <a:solidFill>
                <a:schemeClr val="dk1"/>
              </a:solidFill>
            </a:endParaRPr>
          </a:p>
        </p:txBody>
      </p:sp>
      <p:sp>
        <p:nvSpPr>
          <p:cNvPr id="48" name="Google Shape;48;p1"/>
          <p:cNvSpPr txBox="1"/>
          <p:nvPr/>
        </p:nvSpPr>
        <p:spPr>
          <a:xfrm>
            <a:off x="1800860" y="4543425"/>
            <a:ext cx="5572800" cy="147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Under the supervision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of</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rPr>
              <a:t>Tkhitoliya Sir</a:t>
            </a:r>
            <a:endParaRPr sz="1800">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endParaRPr>
          </a:p>
        </p:txBody>
      </p:sp>
      <p:sp>
        <p:nvSpPr>
          <p:cNvPr id="49" name="Google Shape;49;p1"/>
          <p:cNvSpPr txBox="1"/>
          <p:nvPr/>
        </p:nvSpPr>
        <p:spPr>
          <a:xfrm>
            <a:off x="1035050" y="5615305"/>
            <a:ext cx="7044055" cy="9207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Chitkara University Institute of Engineering and Technology (CUIET)</a:t>
            </a:r>
            <a:endParaRPr b="0" i="0" sz="1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Chitkara University, Punjab</a:t>
            </a:r>
            <a:endParaRPr b="0" i="0" sz="1800" u="none" cap="none" strike="noStrike">
              <a:solidFill>
                <a:srgbClr val="FF0000"/>
              </a:solidFill>
              <a:latin typeface="Arial"/>
              <a:ea typeface="Arial"/>
              <a:cs typeface="Arial"/>
              <a:sym typeface="Arial"/>
            </a:endParaRPr>
          </a:p>
        </p:txBody>
      </p:sp>
      <p:sp>
        <p:nvSpPr>
          <p:cNvPr id="50" name="Google Shape;5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 name="Google Shape;51;p1"/>
          <p:cNvSpPr txBox="1"/>
          <p:nvPr/>
        </p:nvSpPr>
        <p:spPr>
          <a:xfrm>
            <a:off x="5221200" y="3116575"/>
            <a:ext cx="3287400" cy="13083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u="sng">
                <a:solidFill>
                  <a:schemeClr val="dk1"/>
                </a:solidFill>
                <a:latin typeface="Calibri"/>
                <a:ea typeface="Calibri"/>
                <a:cs typeface="Calibri"/>
                <a:sym typeface="Calibri"/>
              </a:rPr>
              <a:t>Submitted to:</a:t>
            </a:r>
            <a:r>
              <a:rPr b="1" lang="en-US"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a:p>
            <a:pPr indent="0" lvl="0" marL="0" rtl="0" algn="l">
              <a:spcBef>
                <a:spcPts val="0"/>
              </a:spcBef>
              <a:spcAft>
                <a:spcPts val="0"/>
              </a:spcAft>
              <a:buNone/>
            </a:pPr>
            <a:r>
              <a:rPr lang="en-US" sz="3300">
                <a:solidFill>
                  <a:schemeClr val="dk1"/>
                </a:solidFill>
                <a:latin typeface="Calibri"/>
                <a:ea typeface="Calibri"/>
                <a:cs typeface="Calibri"/>
                <a:sym typeface="Calibri"/>
              </a:rPr>
              <a:t>Thitoliya Sir</a:t>
            </a:r>
            <a:endParaRPr sz="3300">
              <a:solidFill>
                <a:schemeClr val="dk1"/>
              </a:solidFill>
              <a:latin typeface="Calibri"/>
              <a:ea typeface="Calibri"/>
              <a:cs typeface="Calibri"/>
              <a:sym typeface="Calibri"/>
            </a:endParaRPr>
          </a:p>
        </p:txBody>
      </p:sp>
    </p:spTree>
  </p:cSld>
  <p:clrMapOvr>
    <a:masterClrMapping/>
  </p:clrMapOvr>
  <mc:AlternateContent>
    <mc:Choice Requires="p14">
      <p:transition spd="slow" p14:dur="15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f41949b9bd_0_2"/>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Code Snippets</a:t>
            </a:r>
            <a:endParaRPr/>
          </a:p>
        </p:txBody>
      </p:sp>
      <p:sp>
        <p:nvSpPr>
          <p:cNvPr id="128" name="Google Shape;128;g1f41949b9bd_0_2"/>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g1f41949b9bd_0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0" name="Google Shape;130;g1f41949b9bd_0_2"/>
          <p:cNvPicPr preferRelativeResize="0"/>
          <p:nvPr/>
        </p:nvPicPr>
        <p:blipFill>
          <a:blip r:embed="rId3">
            <a:alphaModFix/>
          </a:blip>
          <a:stretch>
            <a:fillRect/>
          </a:stretch>
        </p:blipFill>
        <p:spPr>
          <a:xfrm>
            <a:off x="0" y="838200"/>
            <a:ext cx="5040724" cy="3495974"/>
          </a:xfrm>
          <a:prstGeom prst="rect">
            <a:avLst/>
          </a:prstGeom>
          <a:noFill/>
          <a:ln cap="flat" cmpd="sng" w="9525">
            <a:solidFill>
              <a:schemeClr val="lt1"/>
            </a:solidFill>
            <a:prstDash val="solid"/>
            <a:round/>
            <a:headEnd len="sm" w="sm" type="none"/>
            <a:tailEnd len="sm" w="sm" type="none"/>
          </a:ln>
        </p:spPr>
      </p:pic>
      <p:pic>
        <p:nvPicPr>
          <p:cNvPr id="131" name="Google Shape;131;g1f41949b9bd_0_2"/>
          <p:cNvPicPr preferRelativeResize="0"/>
          <p:nvPr/>
        </p:nvPicPr>
        <p:blipFill>
          <a:blip r:embed="rId4">
            <a:alphaModFix/>
          </a:blip>
          <a:stretch>
            <a:fillRect/>
          </a:stretch>
        </p:blipFill>
        <p:spPr>
          <a:xfrm>
            <a:off x="3789075" y="3199325"/>
            <a:ext cx="5354925" cy="3418575"/>
          </a:xfrm>
          <a:prstGeom prst="rect">
            <a:avLst/>
          </a:prstGeom>
          <a:noFill/>
          <a:ln cap="flat" cmpd="sng" w="9525">
            <a:solidFill>
              <a:schemeClr val="lt1"/>
            </a:solidFill>
            <a:prstDash val="solid"/>
            <a:round/>
            <a:headEnd len="sm" w="sm" type="none"/>
            <a:tailEnd len="sm" w="sm" type="none"/>
          </a:ln>
        </p:spPr>
      </p:pic>
      <p:sp>
        <p:nvSpPr>
          <p:cNvPr id="132" name="Google Shape;132;g1f41949b9bd_0_2"/>
          <p:cNvSpPr txBox="1"/>
          <p:nvPr/>
        </p:nvSpPr>
        <p:spPr>
          <a:xfrm>
            <a:off x="5759775" y="1680200"/>
            <a:ext cx="3064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Python Code</a:t>
            </a:r>
            <a:endParaRPr sz="3200">
              <a:solidFill>
                <a:schemeClr val="dk1"/>
              </a:solidFill>
              <a:latin typeface="Calibri"/>
              <a:ea typeface="Calibri"/>
              <a:cs typeface="Calibri"/>
              <a:sym typeface="Calibri"/>
            </a:endParaRPr>
          </a:p>
        </p:txBody>
      </p:sp>
      <p:sp>
        <p:nvSpPr>
          <p:cNvPr id="133" name="Google Shape;133;g1f41949b9bd_0_2"/>
          <p:cNvSpPr txBox="1"/>
          <p:nvPr/>
        </p:nvSpPr>
        <p:spPr>
          <a:xfrm>
            <a:off x="381225" y="5220600"/>
            <a:ext cx="815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Front End Code</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ac3ef8e758_0_5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References</a:t>
            </a:r>
            <a:endParaRPr/>
          </a:p>
        </p:txBody>
      </p:sp>
      <p:sp>
        <p:nvSpPr>
          <p:cNvPr id="140" name="Google Shape;140;g1ac3ef8e758_0_59"/>
          <p:cNvSpPr txBox="1"/>
          <p:nvPr>
            <p:ph idx="1" type="body"/>
          </p:nvPr>
        </p:nvSpPr>
        <p:spPr>
          <a:xfrm>
            <a:off x="223200" y="1045650"/>
            <a:ext cx="8229600" cy="4526100"/>
          </a:xfrm>
          <a:prstGeom prst="rect">
            <a:avLst/>
          </a:prstGeom>
          <a:noFill/>
          <a:ln>
            <a:noFill/>
          </a:ln>
        </p:spPr>
        <p:txBody>
          <a:bodyPr anchorCtr="0" anchor="t" bIns="45700" lIns="91425" spcFirstLastPara="1" rIns="91425" wrap="square" tIns="45700">
            <a:noAutofit/>
          </a:bodyPr>
          <a:lstStyle/>
          <a:p>
            <a:pPr indent="-425450" lvl="0" marL="457200" rtl="0" algn="l">
              <a:lnSpc>
                <a:spcPct val="100000"/>
              </a:lnSpc>
              <a:spcBef>
                <a:spcPts val="360"/>
              </a:spcBef>
              <a:spcAft>
                <a:spcPts val="0"/>
              </a:spcAft>
              <a:buSzPts val="3100"/>
              <a:buAutoNum type="arabicParenR"/>
            </a:pPr>
            <a:r>
              <a:rPr lang="en-US" sz="3100"/>
              <a:t>GeeksForGeeks </a:t>
            </a:r>
            <a:r>
              <a:rPr lang="en-US" sz="3100" u="sng">
                <a:solidFill>
                  <a:schemeClr val="hlink"/>
                </a:solidFill>
                <a:hlinkClick r:id="rId3"/>
              </a:rPr>
              <a:t>https://www.geeksforgeeks.org/</a:t>
            </a:r>
            <a:endParaRPr sz="3100"/>
          </a:p>
          <a:p>
            <a:pPr indent="-425450" lvl="0" marL="457200" rtl="0" algn="l">
              <a:lnSpc>
                <a:spcPct val="100000"/>
              </a:lnSpc>
              <a:spcBef>
                <a:spcPts val="0"/>
              </a:spcBef>
              <a:spcAft>
                <a:spcPts val="0"/>
              </a:spcAft>
              <a:buSzPts val="3100"/>
              <a:buAutoNum type="arabicParenR"/>
            </a:pPr>
            <a:r>
              <a:rPr lang="en-US" sz="3100"/>
              <a:t>Tailwind Documentation </a:t>
            </a:r>
            <a:r>
              <a:rPr lang="en-US" sz="3100" u="sng">
                <a:solidFill>
                  <a:schemeClr val="hlink"/>
                </a:solidFill>
                <a:hlinkClick r:id="rId4"/>
              </a:rPr>
              <a:t>https://tailwindcss.com/docs/installation</a:t>
            </a:r>
            <a:endParaRPr sz="3100"/>
          </a:p>
          <a:p>
            <a:pPr indent="-425450" lvl="0" marL="457200" rtl="0" algn="l">
              <a:lnSpc>
                <a:spcPct val="100000"/>
              </a:lnSpc>
              <a:spcBef>
                <a:spcPts val="0"/>
              </a:spcBef>
              <a:spcAft>
                <a:spcPts val="0"/>
              </a:spcAft>
              <a:buSzPts val="3100"/>
              <a:buAutoNum type="arabicParenR"/>
            </a:pPr>
            <a:r>
              <a:rPr lang="en-US" sz="3100"/>
              <a:t>Python Documentation</a:t>
            </a:r>
            <a:endParaRPr sz="3100"/>
          </a:p>
          <a:p>
            <a:pPr indent="0" lvl="0" marL="0" rtl="0" algn="l">
              <a:lnSpc>
                <a:spcPct val="100000"/>
              </a:lnSpc>
              <a:spcBef>
                <a:spcPts val="360"/>
              </a:spcBef>
              <a:spcAft>
                <a:spcPts val="0"/>
              </a:spcAft>
              <a:buSzPts val="1800"/>
              <a:buNone/>
            </a:pPr>
            <a:r>
              <a:rPr lang="en-US" sz="3100"/>
              <a:t>     </a:t>
            </a:r>
            <a:r>
              <a:rPr lang="en-US" sz="3100" u="sng">
                <a:solidFill>
                  <a:schemeClr val="hlink"/>
                </a:solidFill>
                <a:hlinkClick r:id="rId5"/>
              </a:rPr>
              <a:t>https://docs.python.org/3/</a:t>
            </a:r>
            <a:endParaRPr sz="3100"/>
          </a:p>
          <a:p>
            <a:pPr indent="0" lvl="0" marL="0" rtl="0" algn="l">
              <a:lnSpc>
                <a:spcPct val="100000"/>
              </a:lnSpc>
              <a:spcBef>
                <a:spcPts val="360"/>
              </a:spcBef>
              <a:spcAft>
                <a:spcPts val="0"/>
              </a:spcAft>
              <a:buSzPts val="1800"/>
              <a:buNone/>
            </a:pPr>
            <a:r>
              <a:rPr lang="en-US" sz="3100"/>
              <a:t>4) Wikipedia</a:t>
            </a:r>
            <a:endParaRPr sz="3100"/>
          </a:p>
          <a:p>
            <a:pPr indent="0" lvl="0" marL="0" rtl="0" algn="l">
              <a:lnSpc>
                <a:spcPct val="100000"/>
              </a:lnSpc>
              <a:spcBef>
                <a:spcPts val="360"/>
              </a:spcBef>
              <a:spcAft>
                <a:spcPts val="0"/>
              </a:spcAft>
              <a:buSzPts val="1800"/>
              <a:buNone/>
            </a:pPr>
            <a:r>
              <a:rPr lang="en-US" sz="3100"/>
              <a:t>     </a:t>
            </a:r>
            <a:r>
              <a:rPr lang="en-US" sz="3100" u="sng">
                <a:solidFill>
                  <a:schemeClr val="hlink"/>
                </a:solidFill>
                <a:hlinkClick r:id="rId6"/>
              </a:rPr>
              <a:t>https://en.wikipedia.org/wiki/Morse_code</a:t>
            </a:r>
            <a:endParaRPr sz="3100"/>
          </a:p>
          <a:p>
            <a:pPr indent="0" lvl="0" marL="0" rtl="0" algn="l">
              <a:lnSpc>
                <a:spcPct val="100000"/>
              </a:lnSpc>
              <a:spcBef>
                <a:spcPts val="360"/>
              </a:spcBef>
              <a:spcAft>
                <a:spcPts val="0"/>
              </a:spcAft>
              <a:buNone/>
            </a:pPr>
            <a:r>
              <a:t/>
            </a:r>
            <a:endParaRPr sz="3100"/>
          </a:p>
        </p:txBody>
      </p:sp>
      <p:sp>
        <p:nvSpPr>
          <p:cNvPr id="141" name="Google Shape;141;g1ac3ef8e758_0_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8334000" y="78300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47" name="Google Shape;147;p3"/>
          <p:cNvSpPr txBox="1"/>
          <p:nvPr>
            <p:ph idx="1" type="body"/>
          </p:nvPr>
        </p:nvSpPr>
        <p:spPr>
          <a:xfrm>
            <a:off x="152400" y="914400"/>
            <a:ext cx="8915400" cy="563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05867"/>
              </a:buClr>
              <a:buSzPts val="11500"/>
              <a:buNone/>
            </a:pPr>
            <a:r>
              <a:rPr lang="en-US" sz="11500">
                <a:solidFill>
                  <a:srgbClr val="205867"/>
                </a:solidFill>
                <a:latin typeface="Times New Roman"/>
                <a:ea typeface="Times New Roman"/>
                <a:cs typeface="Times New Roman"/>
                <a:sym typeface="Times New Roman"/>
              </a:rPr>
              <a:t>Thank You</a:t>
            </a:r>
            <a:endParaRPr sz="11500">
              <a:solidFill>
                <a:srgbClr val="205867"/>
              </a:solidFill>
              <a:latin typeface="Times New Roman"/>
              <a:ea typeface="Times New Roman"/>
              <a:cs typeface="Times New Roman"/>
              <a:sym typeface="Times New Roman"/>
            </a:endParaRPr>
          </a:p>
        </p:txBody>
      </p:sp>
      <p:sp>
        <p:nvSpPr>
          <p:cNvPr id="148" name="Google Shape;14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15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latin typeface="Times New Roman"/>
                <a:ea typeface="Times New Roman"/>
                <a:cs typeface="Times New Roman"/>
                <a:sym typeface="Times New Roman"/>
              </a:rPr>
              <a:t>Outline</a:t>
            </a:r>
            <a:endParaRPr sz="3200">
              <a:latin typeface="Times New Roman"/>
              <a:ea typeface="Times New Roman"/>
              <a:cs typeface="Times New Roman"/>
              <a:sym typeface="Times New Roman"/>
            </a:endParaRPr>
          </a:p>
        </p:txBody>
      </p:sp>
      <p:sp>
        <p:nvSpPr>
          <p:cNvPr id="57" name="Google Shape;57;p2"/>
          <p:cNvSpPr txBox="1"/>
          <p:nvPr>
            <p:ph idx="1" type="body"/>
          </p:nvPr>
        </p:nvSpPr>
        <p:spPr>
          <a:xfrm>
            <a:off x="152400" y="1143000"/>
            <a:ext cx="89154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History</a:t>
            </a:r>
            <a:endParaRPr sz="18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Motivation</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Justification for Project</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Problem Statement</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Objective</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SzPts val="1800"/>
              <a:buFont typeface="Times New Roman"/>
              <a:buChar char="•"/>
            </a:pPr>
            <a:r>
              <a:rPr lang="en-US" sz="1800">
                <a:latin typeface="Times New Roman"/>
                <a:ea typeface="Times New Roman"/>
                <a:cs typeface="Times New Roman"/>
                <a:sym typeface="Times New Roman"/>
              </a:rPr>
              <a:t>Code Snippets</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SzPts val="1800"/>
              <a:buFont typeface="Times New Roman"/>
              <a:buChar char="•"/>
            </a:pPr>
            <a:r>
              <a:rPr lang="en-US" sz="1800">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1270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
        <p:nvSpPr>
          <p:cNvPr id="58" name="Google Shape;5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15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ac3ef8e758_0_0"/>
          <p:cNvSpPr txBox="1"/>
          <p:nvPr>
            <p:ph type="title"/>
          </p:nvPr>
        </p:nvSpPr>
        <p:spPr>
          <a:xfrm>
            <a:off x="-5330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Morse Code History</a:t>
            </a:r>
            <a:endParaRPr/>
          </a:p>
        </p:txBody>
      </p:sp>
      <p:sp>
        <p:nvSpPr>
          <p:cNvPr id="65" name="Google Shape;65;g1ac3ef8e758_0_0"/>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US" sz="1750">
                <a:solidFill>
                  <a:srgbClr val="202122"/>
                </a:solidFill>
                <a:highlight>
                  <a:srgbClr val="FFFFFF"/>
                </a:highlight>
                <a:latin typeface="Arial"/>
                <a:ea typeface="Arial"/>
                <a:cs typeface="Arial"/>
                <a:sym typeface="Arial"/>
              </a:rPr>
              <a:t>Morse code</a:t>
            </a:r>
            <a:r>
              <a:rPr lang="en-US" sz="1750">
                <a:solidFill>
                  <a:srgbClr val="202122"/>
                </a:solidFill>
                <a:highlight>
                  <a:srgbClr val="FFFFFF"/>
                </a:highlight>
                <a:latin typeface="Arial"/>
                <a:ea typeface="Arial"/>
                <a:cs typeface="Arial"/>
                <a:sym typeface="Arial"/>
              </a:rPr>
              <a:t> is a method used in telecommunication to encode text characters as standardized sequences of two different signal durations, called </a:t>
            </a:r>
            <a:r>
              <a:rPr i="1" lang="en-US" sz="1750">
                <a:solidFill>
                  <a:srgbClr val="202122"/>
                </a:solidFill>
                <a:highlight>
                  <a:srgbClr val="FFFFFF"/>
                </a:highlight>
                <a:latin typeface="Arial"/>
                <a:ea typeface="Arial"/>
                <a:cs typeface="Arial"/>
                <a:sym typeface="Arial"/>
              </a:rPr>
              <a:t>dots</a:t>
            </a:r>
            <a:r>
              <a:rPr lang="en-US" sz="1750">
                <a:solidFill>
                  <a:srgbClr val="202122"/>
                </a:solidFill>
                <a:highlight>
                  <a:srgbClr val="FFFFFF"/>
                </a:highlight>
                <a:latin typeface="Arial"/>
                <a:ea typeface="Arial"/>
                <a:cs typeface="Arial"/>
                <a:sym typeface="Arial"/>
              </a:rPr>
              <a:t> and </a:t>
            </a:r>
            <a:r>
              <a:rPr i="1" lang="en-US" sz="1750">
                <a:solidFill>
                  <a:srgbClr val="202122"/>
                </a:solidFill>
                <a:highlight>
                  <a:srgbClr val="FFFFFF"/>
                </a:highlight>
                <a:latin typeface="Arial"/>
                <a:ea typeface="Arial"/>
                <a:cs typeface="Arial"/>
                <a:sym typeface="Arial"/>
              </a:rPr>
              <a:t>dashes</a:t>
            </a:r>
            <a:r>
              <a:rPr lang="en-US" sz="1750">
                <a:solidFill>
                  <a:srgbClr val="202122"/>
                </a:solidFill>
                <a:highlight>
                  <a:srgbClr val="FFFFFF"/>
                </a:highlight>
                <a:latin typeface="Arial"/>
                <a:ea typeface="Arial"/>
                <a:cs typeface="Arial"/>
                <a:sym typeface="Arial"/>
              </a:rPr>
              <a:t>, or </a:t>
            </a:r>
            <a:r>
              <a:rPr i="1" lang="en-US" sz="1750">
                <a:solidFill>
                  <a:srgbClr val="202122"/>
                </a:solidFill>
                <a:highlight>
                  <a:srgbClr val="FFFFFF"/>
                </a:highlight>
                <a:latin typeface="Arial"/>
                <a:ea typeface="Arial"/>
                <a:cs typeface="Arial"/>
                <a:sym typeface="Arial"/>
              </a:rPr>
              <a:t>dits</a:t>
            </a:r>
            <a:r>
              <a:rPr lang="en-US" sz="1750">
                <a:solidFill>
                  <a:srgbClr val="202122"/>
                </a:solidFill>
                <a:highlight>
                  <a:srgbClr val="FFFFFF"/>
                </a:highlight>
                <a:latin typeface="Arial"/>
                <a:ea typeface="Arial"/>
                <a:cs typeface="Arial"/>
                <a:sym typeface="Arial"/>
              </a:rPr>
              <a:t> and </a:t>
            </a:r>
            <a:r>
              <a:rPr i="1" lang="en-US" sz="1750">
                <a:solidFill>
                  <a:srgbClr val="202122"/>
                </a:solidFill>
                <a:highlight>
                  <a:srgbClr val="FFFFFF"/>
                </a:highlight>
                <a:latin typeface="Arial"/>
                <a:ea typeface="Arial"/>
                <a:cs typeface="Arial"/>
                <a:sym typeface="Arial"/>
              </a:rPr>
              <a:t>dahs</a:t>
            </a:r>
            <a:r>
              <a:rPr lang="en-US" sz="1750">
                <a:solidFill>
                  <a:srgbClr val="202122"/>
                </a:solidFill>
                <a:highlight>
                  <a:srgbClr val="FFFFFF"/>
                </a:highlight>
                <a:latin typeface="Arial"/>
                <a:ea typeface="Arial"/>
                <a:cs typeface="Arial"/>
                <a:sym typeface="Arial"/>
              </a:rPr>
              <a:t>. Morse code is named after </a:t>
            </a:r>
            <a:r>
              <a:rPr b="1" lang="en-US" sz="1750">
                <a:solidFill>
                  <a:srgbClr val="202122"/>
                </a:solidFill>
                <a:highlight>
                  <a:srgbClr val="FFFFFF"/>
                </a:highlight>
                <a:latin typeface="Arial"/>
                <a:ea typeface="Arial"/>
                <a:cs typeface="Arial"/>
                <a:sym typeface="Arial"/>
              </a:rPr>
              <a:t>Samuel Morse</a:t>
            </a:r>
            <a:r>
              <a:rPr lang="en-US" sz="1750">
                <a:solidFill>
                  <a:srgbClr val="202122"/>
                </a:solidFill>
                <a:highlight>
                  <a:srgbClr val="FFFFFF"/>
                </a:highlight>
                <a:latin typeface="Arial"/>
                <a:ea typeface="Arial"/>
                <a:cs typeface="Arial"/>
                <a:sym typeface="Arial"/>
              </a:rPr>
              <a:t>, one of the inventors of the telegraph. </a:t>
            </a:r>
            <a:endParaRPr sz="3900"/>
          </a:p>
        </p:txBody>
      </p:sp>
      <p:sp>
        <p:nvSpPr>
          <p:cNvPr id="66" name="Google Shape;66;g1ac3ef8e75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67" name="Google Shape;67;g1ac3ef8e758_0_0"/>
          <p:cNvPicPr preferRelativeResize="0"/>
          <p:nvPr/>
        </p:nvPicPr>
        <p:blipFill rotWithShape="1">
          <a:blip r:embed="rId3">
            <a:alphaModFix amt="90000"/>
          </a:blip>
          <a:srcRect b="0" l="0" r="0" t="0"/>
          <a:stretch/>
        </p:blipFill>
        <p:spPr>
          <a:xfrm>
            <a:off x="6423699" y="2468700"/>
            <a:ext cx="2392600" cy="3429002"/>
          </a:xfrm>
          <a:prstGeom prst="rect">
            <a:avLst/>
          </a:prstGeom>
          <a:noFill/>
          <a:ln>
            <a:noFill/>
          </a:ln>
          <a:effectLst>
            <a:outerShdw blurRad="57150" rotWithShape="0" algn="bl" dir="5400000" dist="19050">
              <a:srgbClr val="000000">
                <a:alpha val="49803"/>
              </a:srgbClr>
            </a:outerShdw>
            <a:reflection blurRad="0" dir="5400000" dist="38100" endA="0" endPos="10000" fadeDir="5400012" kx="0" rotWithShape="0" algn="bl" stPos="0" sy="-100000" ky="0"/>
          </a:effectLst>
        </p:spPr>
      </p:pic>
      <p:sp>
        <p:nvSpPr>
          <p:cNvPr id="68" name="Google Shape;68;g1ac3ef8e758_0_0"/>
          <p:cNvSpPr txBox="1"/>
          <p:nvPr/>
        </p:nvSpPr>
        <p:spPr>
          <a:xfrm>
            <a:off x="7001075" y="5850625"/>
            <a:ext cx="20412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Calibri"/>
                <a:ea typeface="Calibri"/>
                <a:cs typeface="Calibri"/>
                <a:sym typeface="Calibri"/>
              </a:rPr>
              <a:t>Samuel Morse</a:t>
            </a:r>
            <a:endParaRPr b="1" i="1"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Calibri"/>
                <a:ea typeface="Calibri"/>
                <a:cs typeface="Calibri"/>
                <a:sym typeface="Calibri"/>
              </a:rPr>
              <a:t>(1797 - 1872)</a:t>
            </a:r>
            <a:endParaRPr b="1" i="1" sz="1600" u="none" cap="none" strike="noStrike">
              <a:solidFill>
                <a:srgbClr val="000000"/>
              </a:solidFill>
              <a:latin typeface="Calibri"/>
              <a:ea typeface="Calibri"/>
              <a:cs typeface="Calibri"/>
              <a:sym typeface="Calibri"/>
            </a:endParaRPr>
          </a:p>
        </p:txBody>
      </p:sp>
      <p:sp>
        <p:nvSpPr>
          <p:cNvPr id="69" name="Google Shape;69;g1ac3ef8e758_0_0"/>
          <p:cNvSpPr txBox="1"/>
          <p:nvPr/>
        </p:nvSpPr>
        <p:spPr>
          <a:xfrm>
            <a:off x="2642100" y="4349450"/>
            <a:ext cx="292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 name="Google Shape;70;g1ac3ef8e758_0_0"/>
          <p:cNvSpPr txBox="1"/>
          <p:nvPr/>
        </p:nvSpPr>
        <p:spPr>
          <a:xfrm>
            <a:off x="590750" y="3003600"/>
            <a:ext cx="5417700" cy="12621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rgbClr val="202122"/>
                </a:solidFill>
                <a:highlight>
                  <a:srgbClr val="FFFFFF"/>
                </a:highlight>
                <a:latin typeface="Arial"/>
                <a:ea typeface="Arial"/>
                <a:cs typeface="Arial"/>
                <a:sym typeface="Arial"/>
              </a:rPr>
              <a:t>Morse code can be memorized and sent in a form perceptible to the human senses, e.g. via </a:t>
            </a:r>
            <a:r>
              <a:rPr b="1" i="0" lang="en-US" sz="1750" u="none" cap="none" strike="noStrike">
                <a:solidFill>
                  <a:srgbClr val="202122"/>
                </a:solidFill>
                <a:highlight>
                  <a:srgbClr val="FFFFFF"/>
                </a:highlight>
                <a:latin typeface="Arial"/>
                <a:ea typeface="Arial"/>
                <a:cs typeface="Arial"/>
                <a:sym typeface="Arial"/>
              </a:rPr>
              <a:t>sound waves </a:t>
            </a:r>
            <a:r>
              <a:rPr b="0" i="0" lang="en-US" sz="1750" u="none" cap="none" strike="noStrike">
                <a:solidFill>
                  <a:srgbClr val="202122"/>
                </a:solidFill>
                <a:highlight>
                  <a:srgbClr val="FFFFFF"/>
                </a:highlight>
                <a:latin typeface="Arial"/>
                <a:ea typeface="Arial"/>
                <a:cs typeface="Arial"/>
                <a:sym typeface="Arial"/>
              </a:rPr>
              <a:t>or </a:t>
            </a:r>
            <a:r>
              <a:rPr b="1" i="0" lang="en-US" sz="1750" u="none" cap="none" strike="noStrike">
                <a:solidFill>
                  <a:srgbClr val="202122"/>
                </a:solidFill>
                <a:highlight>
                  <a:srgbClr val="FFFFFF"/>
                </a:highlight>
                <a:latin typeface="Arial"/>
                <a:ea typeface="Arial"/>
                <a:cs typeface="Arial"/>
                <a:sym typeface="Arial"/>
              </a:rPr>
              <a:t>visible light</a:t>
            </a:r>
            <a:r>
              <a:rPr b="0" i="0" lang="en-US" sz="1750" u="none" cap="none" strike="noStrike">
                <a:solidFill>
                  <a:srgbClr val="202122"/>
                </a:solidFill>
                <a:highlight>
                  <a:srgbClr val="FFFFFF"/>
                </a:highlight>
                <a:latin typeface="Arial"/>
                <a:ea typeface="Arial"/>
                <a:cs typeface="Arial"/>
                <a:sym typeface="Arial"/>
              </a:rPr>
              <a:t>, such that it can be directly interpreted by persons trained in the skill.</a:t>
            </a:r>
            <a:endParaRPr b="0" i="0" sz="1750" u="none" cap="none" strike="noStrike">
              <a:solidFill>
                <a:srgbClr val="000000"/>
              </a:solidFill>
              <a:latin typeface="Calibri"/>
              <a:ea typeface="Calibri"/>
              <a:cs typeface="Calibri"/>
              <a:sym typeface="Calibri"/>
            </a:endParaRPr>
          </a:p>
        </p:txBody>
      </p:sp>
      <p:sp>
        <p:nvSpPr>
          <p:cNvPr id="71" name="Google Shape;71;g1ac3ef8e758_0_0"/>
          <p:cNvSpPr txBox="1"/>
          <p:nvPr/>
        </p:nvSpPr>
        <p:spPr>
          <a:xfrm>
            <a:off x="590750" y="4588525"/>
            <a:ext cx="5417700" cy="12621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50"/>
              <a:buFont typeface="Arial"/>
              <a:buNone/>
            </a:pPr>
            <a:r>
              <a:rPr b="1" i="0" lang="en-US" sz="1750" u="none" cap="none" strike="noStrike">
                <a:solidFill>
                  <a:srgbClr val="202122"/>
                </a:solidFill>
                <a:highlight>
                  <a:srgbClr val="FFFFFF"/>
                </a:highlight>
                <a:latin typeface="Arial"/>
                <a:ea typeface="Arial"/>
                <a:cs typeface="Arial"/>
                <a:sym typeface="Arial"/>
              </a:rPr>
              <a:t>International Morse code</a:t>
            </a:r>
            <a:r>
              <a:rPr b="0" i="0" lang="en-US" sz="1750" u="none" cap="none" strike="noStrike">
                <a:solidFill>
                  <a:srgbClr val="202122"/>
                </a:solidFill>
                <a:highlight>
                  <a:srgbClr val="FFFFFF"/>
                </a:highlight>
                <a:latin typeface="Arial"/>
                <a:ea typeface="Arial"/>
                <a:cs typeface="Arial"/>
                <a:sym typeface="Arial"/>
              </a:rPr>
              <a:t> encodes the 26 basic Latin letters </a:t>
            </a:r>
            <a:r>
              <a:rPr b="1" i="0" lang="en-US" sz="1750" u="none" cap="none" strike="noStrike">
                <a:solidFill>
                  <a:srgbClr val="202122"/>
                </a:solidFill>
                <a:highlight>
                  <a:srgbClr val="FFFFFF"/>
                </a:highlight>
                <a:latin typeface="Arial"/>
                <a:ea typeface="Arial"/>
                <a:cs typeface="Arial"/>
                <a:sym typeface="Arial"/>
              </a:rPr>
              <a:t>a</a:t>
            </a:r>
            <a:r>
              <a:rPr b="0" i="0" lang="en-US" sz="1750" u="none" cap="none" strike="noStrike">
                <a:solidFill>
                  <a:srgbClr val="202122"/>
                </a:solidFill>
                <a:highlight>
                  <a:srgbClr val="FFFFFF"/>
                </a:highlight>
                <a:latin typeface="Arial"/>
                <a:ea typeface="Arial"/>
                <a:cs typeface="Arial"/>
                <a:sym typeface="Arial"/>
              </a:rPr>
              <a:t> through </a:t>
            </a:r>
            <a:r>
              <a:rPr b="1" i="0" lang="en-US" sz="1750" u="none" cap="none" strike="noStrike">
                <a:solidFill>
                  <a:srgbClr val="202122"/>
                </a:solidFill>
                <a:highlight>
                  <a:srgbClr val="FFFFFF"/>
                </a:highlight>
                <a:latin typeface="Arial"/>
                <a:ea typeface="Arial"/>
                <a:cs typeface="Arial"/>
                <a:sym typeface="Arial"/>
              </a:rPr>
              <a:t>z</a:t>
            </a:r>
            <a:r>
              <a:rPr b="0" i="0" lang="en-US" sz="1750" u="none" cap="none" strike="noStrike">
                <a:solidFill>
                  <a:srgbClr val="202122"/>
                </a:solidFill>
                <a:highlight>
                  <a:srgbClr val="FFFFFF"/>
                </a:highlight>
                <a:latin typeface="Arial"/>
                <a:ea typeface="Arial"/>
                <a:cs typeface="Arial"/>
                <a:sym typeface="Arial"/>
              </a:rPr>
              <a:t>, one accented Latin letter (</a:t>
            </a:r>
            <a:r>
              <a:rPr b="1" i="0" lang="en-US" sz="1750" u="none" cap="none" strike="noStrike">
                <a:solidFill>
                  <a:srgbClr val="202122"/>
                </a:solidFill>
                <a:highlight>
                  <a:srgbClr val="FFFFFF"/>
                </a:highlight>
                <a:latin typeface="Arial"/>
                <a:ea typeface="Arial"/>
                <a:cs typeface="Arial"/>
                <a:sym typeface="Arial"/>
              </a:rPr>
              <a:t>é</a:t>
            </a:r>
            <a:r>
              <a:rPr b="0" i="0" lang="en-US" sz="1750" u="none" cap="none" strike="noStrike">
                <a:solidFill>
                  <a:srgbClr val="202122"/>
                </a:solidFill>
                <a:highlight>
                  <a:srgbClr val="FFFFFF"/>
                </a:highlight>
                <a:latin typeface="Arial"/>
                <a:ea typeface="Arial"/>
                <a:cs typeface="Arial"/>
                <a:sym typeface="Arial"/>
              </a:rPr>
              <a:t>), the Arabic numerals, and a small set of punctuation and procedural signals. (prosigns)</a:t>
            </a:r>
            <a:endParaRPr b="0" i="0" sz="175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ac3ef8e758_0_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a:t>
            </a:r>
            <a:endParaRPr/>
          </a:p>
        </p:txBody>
      </p:sp>
      <p:sp>
        <p:nvSpPr>
          <p:cNvPr id="78" name="Google Shape;78;g1ac3ef8e758_0_7"/>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74650" lvl="0" marL="457200" rtl="0" algn="l">
              <a:lnSpc>
                <a:spcPct val="100000"/>
              </a:lnSpc>
              <a:spcBef>
                <a:spcPts val="360"/>
              </a:spcBef>
              <a:spcAft>
                <a:spcPts val="0"/>
              </a:spcAft>
              <a:buSzPts val="2300"/>
              <a:buChar char="❏"/>
            </a:pPr>
            <a:r>
              <a:rPr lang="en-US" sz="2300"/>
              <a:t>Morse code is a method of transmitting text information as a series of on-off tones, lights, or clicks that can be directly understood by a skilled listener or observer without special equipment.</a:t>
            </a:r>
            <a:endParaRPr sz="2300"/>
          </a:p>
          <a:p>
            <a:pPr indent="-374650" lvl="0" marL="457200" rtl="0" algn="l">
              <a:lnSpc>
                <a:spcPct val="100000"/>
              </a:lnSpc>
              <a:spcBef>
                <a:spcPts val="0"/>
              </a:spcBef>
              <a:spcAft>
                <a:spcPts val="0"/>
              </a:spcAft>
              <a:buSzPts val="2300"/>
              <a:buChar char="❏"/>
            </a:pPr>
            <a:r>
              <a:rPr lang="en-US" sz="2300"/>
              <a:t>This is a Morse Code Translation Software, which is designed in Python. </a:t>
            </a:r>
            <a:endParaRPr sz="2300"/>
          </a:p>
          <a:p>
            <a:pPr indent="-374650" lvl="0" marL="457200" rtl="0" algn="l">
              <a:lnSpc>
                <a:spcPct val="100000"/>
              </a:lnSpc>
              <a:spcBef>
                <a:spcPts val="0"/>
              </a:spcBef>
              <a:spcAft>
                <a:spcPts val="0"/>
              </a:spcAft>
              <a:buSzPts val="2300"/>
              <a:buChar char="❏"/>
            </a:pPr>
            <a:r>
              <a:rPr lang="en-US" sz="2300"/>
              <a:t>I have used dictionaries to store the international morse code text. </a:t>
            </a:r>
            <a:endParaRPr sz="2300"/>
          </a:p>
          <a:p>
            <a:pPr indent="-374650" lvl="0" marL="457200" rtl="0" algn="l">
              <a:lnSpc>
                <a:spcPct val="100000"/>
              </a:lnSpc>
              <a:spcBef>
                <a:spcPts val="0"/>
              </a:spcBef>
              <a:spcAft>
                <a:spcPts val="0"/>
              </a:spcAft>
              <a:buSzPts val="2300"/>
              <a:buChar char="❏"/>
            </a:pPr>
            <a:r>
              <a:rPr lang="en-US" sz="2300"/>
              <a:t>I use decrypt and encrypt functions to make sure that the software is running correctly.</a:t>
            </a:r>
            <a:endParaRPr sz="2300"/>
          </a:p>
          <a:p>
            <a:pPr indent="-374650" lvl="0" marL="457200" rtl="0" algn="l">
              <a:lnSpc>
                <a:spcPct val="100000"/>
              </a:lnSpc>
              <a:spcBef>
                <a:spcPts val="0"/>
              </a:spcBef>
              <a:spcAft>
                <a:spcPts val="0"/>
              </a:spcAft>
              <a:buSzPts val="2300"/>
              <a:buChar char="❏"/>
            </a:pPr>
            <a:r>
              <a:rPr lang="en-US" sz="2300"/>
              <a:t>It is a cross-conversion platform which allows morse code to be converted into english, and vice versa.		</a:t>
            </a:r>
            <a:endParaRPr sz="2300"/>
          </a:p>
          <a:p>
            <a:pPr indent="0" lvl="0" marL="457200" rtl="0" algn="l">
              <a:lnSpc>
                <a:spcPct val="100000"/>
              </a:lnSpc>
              <a:spcBef>
                <a:spcPts val="360"/>
              </a:spcBef>
              <a:spcAft>
                <a:spcPts val="0"/>
              </a:spcAft>
              <a:buSzPts val="1800"/>
              <a:buNone/>
            </a:pPr>
            <a:r>
              <a:t/>
            </a:r>
            <a:endParaRPr sz="2300"/>
          </a:p>
        </p:txBody>
      </p:sp>
      <p:sp>
        <p:nvSpPr>
          <p:cNvPr id="79" name="Google Shape;79;g1ac3ef8e758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ac3ef8e758_0_2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Motivation	</a:t>
            </a:r>
            <a:endParaRPr/>
          </a:p>
        </p:txBody>
      </p:sp>
      <p:sp>
        <p:nvSpPr>
          <p:cNvPr id="86" name="Google Shape;86;g1ac3ef8e758_0_24"/>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87350" lvl="0" marL="457200" rtl="0" algn="l">
              <a:lnSpc>
                <a:spcPct val="100000"/>
              </a:lnSpc>
              <a:spcBef>
                <a:spcPts val="360"/>
              </a:spcBef>
              <a:spcAft>
                <a:spcPts val="0"/>
              </a:spcAft>
              <a:buSzPts val="2500"/>
              <a:buChar char="❏"/>
            </a:pPr>
            <a:r>
              <a:rPr lang="en-US" sz="2500"/>
              <a:t>Motivation about the project was to provide historical knowledge to others, morse code was one of the first encrypted form of message, and encryption is so necessary nowadays. 	</a:t>
            </a:r>
            <a:endParaRPr sz="2500"/>
          </a:p>
          <a:p>
            <a:pPr indent="-387350" lvl="0" marL="457200" rtl="0" algn="l">
              <a:lnSpc>
                <a:spcPct val="100000"/>
              </a:lnSpc>
              <a:spcBef>
                <a:spcPts val="0"/>
              </a:spcBef>
              <a:spcAft>
                <a:spcPts val="0"/>
              </a:spcAft>
              <a:buSzPts val="2500"/>
              <a:buFont typeface="Arial"/>
              <a:buChar char="❏"/>
            </a:pPr>
            <a:r>
              <a:rPr lang="en-US" sz="2500">
                <a:solidFill>
                  <a:srgbClr val="202122"/>
                </a:solidFill>
                <a:highlight>
                  <a:srgbClr val="FFFFFF"/>
                </a:highlight>
                <a:latin typeface="Arial"/>
                <a:ea typeface="Arial"/>
                <a:cs typeface="Arial"/>
                <a:sym typeface="Arial"/>
              </a:rPr>
              <a:t>Encryption is the process of encoding, information. This process converts the original representation of the information, known as plaintext, into an alternative form known as ciphertext.</a:t>
            </a:r>
            <a:endParaRPr sz="2500"/>
          </a:p>
        </p:txBody>
      </p:sp>
      <p:sp>
        <p:nvSpPr>
          <p:cNvPr id="87" name="Google Shape;87;g1ac3ef8e758_0_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ac3ef8e758_0_3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Justification for Project	</a:t>
            </a:r>
            <a:endParaRPr/>
          </a:p>
        </p:txBody>
      </p:sp>
      <p:sp>
        <p:nvSpPr>
          <p:cNvPr id="94" name="Google Shape;94;g1ac3ef8e758_0_31"/>
          <p:cNvSpPr txBox="1"/>
          <p:nvPr>
            <p:ph idx="1" type="body"/>
          </p:nvPr>
        </p:nvSpPr>
        <p:spPr>
          <a:xfrm>
            <a:off x="79200" y="993600"/>
            <a:ext cx="8229600" cy="45261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360"/>
              </a:spcBef>
              <a:spcAft>
                <a:spcPts val="0"/>
              </a:spcAft>
              <a:buSzPts val="2800"/>
              <a:buChar char="❏"/>
            </a:pPr>
            <a:r>
              <a:rPr lang="en-US" sz="2800"/>
              <a:t>Easy to use, one can convert text into morse form, or morse into normal text.</a:t>
            </a:r>
            <a:endParaRPr sz="2800"/>
          </a:p>
          <a:p>
            <a:pPr indent="-406400" lvl="0" marL="457200" rtl="0" algn="l">
              <a:lnSpc>
                <a:spcPct val="100000"/>
              </a:lnSpc>
              <a:spcBef>
                <a:spcPts val="0"/>
              </a:spcBef>
              <a:spcAft>
                <a:spcPts val="0"/>
              </a:spcAft>
              <a:buSzPts val="2800"/>
              <a:buChar char="❏"/>
            </a:pPr>
            <a:r>
              <a:rPr lang="en-US" sz="2800"/>
              <a:t>It is used to transmit long messages into a much safer data encrypted form.</a:t>
            </a:r>
            <a:endParaRPr sz="2800"/>
          </a:p>
          <a:p>
            <a:pPr indent="-406400" lvl="0" marL="457200" rtl="0" algn="l">
              <a:lnSpc>
                <a:spcPct val="100000"/>
              </a:lnSpc>
              <a:spcBef>
                <a:spcPts val="0"/>
              </a:spcBef>
              <a:spcAft>
                <a:spcPts val="0"/>
              </a:spcAft>
              <a:buSzPts val="2800"/>
              <a:buChar char="❏"/>
            </a:pPr>
            <a:r>
              <a:rPr lang="en-US" sz="2800"/>
              <a:t>This is a multi-way project that allows users to get text converted to morse code, and to decrypt morse code back into text.</a:t>
            </a:r>
            <a:endParaRPr sz="2800"/>
          </a:p>
          <a:p>
            <a:pPr indent="0" lvl="0" marL="0" rtl="0" algn="l">
              <a:lnSpc>
                <a:spcPct val="100000"/>
              </a:lnSpc>
              <a:spcBef>
                <a:spcPts val="360"/>
              </a:spcBef>
              <a:spcAft>
                <a:spcPts val="0"/>
              </a:spcAft>
              <a:buSzPts val="1800"/>
              <a:buNone/>
            </a:pPr>
            <a:r>
              <a:t/>
            </a:r>
            <a:endParaRPr sz="2000"/>
          </a:p>
          <a:p>
            <a:pPr indent="0" lvl="0" marL="457200" rtl="0" algn="l">
              <a:lnSpc>
                <a:spcPct val="100000"/>
              </a:lnSpc>
              <a:spcBef>
                <a:spcPts val="360"/>
              </a:spcBef>
              <a:spcAft>
                <a:spcPts val="0"/>
              </a:spcAft>
              <a:buSzPts val="1800"/>
              <a:buNone/>
            </a:pPr>
            <a:r>
              <a:t/>
            </a:r>
            <a:endParaRPr sz="1900"/>
          </a:p>
          <a:p>
            <a:pPr indent="0" lvl="0" marL="0" rtl="0" algn="l">
              <a:lnSpc>
                <a:spcPct val="100000"/>
              </a:lnSpc>
              <a:spcBef>
                <a:spcPts val="360"/>
              </a:spcBef>
              <a:spcAft>
                <a:spcPts val="0"/>
              </a:spcAft>
              <a:buSzPts val="1800"/>
              <a:buNone/>
            </a:pPr>
            <a:r>
              <a:t/>
            </a:r>
            <a:endParaRPr/>
          </a:p>
        </p:txBody>
      </p:sp>
      <p:sp>
        <p:nvSpPr>
          <p:cNvPr id="95" name="Google Shape;95;g1ac3ef8e758_0_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6" name="Google Shape;96;g1ac3ef8e758_0_31"/>
          <p:cNvSpPr txBox="1"/>
          <p:nvPr/>
        </p:nvSpPr>
        <p:spPr>
          <a:xfrm>
            <a:off x="-2637000" y="2583000"/>
            <a:ext cx="26370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AutoNum type="arabicPeriod"/>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bc1b1f46d0_1_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Problem Statement</a:t>
            </a:r>
            <a:endParaRPr/>
          </a:p>
        </p:txBody>
      </p:sp>
      <p:sp>
        <p:nvSpPr>
          <p:cNvPr id="103" name="Google Shape;103;g1bc1b1f46d0_1_10"/>
          <p:cNvSpPr txBox="1"/>
          <p:nvPr>
            <p:ph idx="1" type="body"/>
          </p:nvPr>
        </p:nvSpPr>
        <p:spPr>
          <a:xfrm>
            <a:off x="0" y="900000"/>
            <a:ext cx="4572000" cy="545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sz="3500"/>
              <a:t>1. There is an input box, you can input text in there and press “enter”, or click on “Convert” button.</a:t>
            </a:r>
            <a:endParaRPr sz="3500"/>
          </a:p>
          <a:p>
            <a:pPr indent="0" lvl="0" marL="0" rtl="0" algn="l">
              <a:lnSpc>
                <a:spcPct val="100000"/>
              </a:lnSpc>
              <a:spcBef>
                <a:spcPts val="360"/>
              </a:spcBef>
              <a:spcAft>
                <a:spcPts val="0"/>
              </a:spcAft>
              <a:buSzPts val="1800"/>
              <a:buNone/>
            </a:pPr>
            <a:r>
              <a:t/>
            </a:r>
            <a:endParaRPr sz="3500"/>
          </a:p>
          <a:p>
            <a:pPr indent="0" lvl="0" marL="0" rtl="0" algn="l">
              <a:lnSpc>
                <a:spcPct val="100000"/>
              </a:lnSpc>
              <a:spcBef>
                <a:spcPts val="360"/>
              </a:spcBef>
              <a:spcAft>
                <a:spcPts val="0"/>
              </a:spcAft>
              <a:buSzPts val="1800"/>
              <a:buNone/>
            </a:pPr>
            <a:r>
              <a:rPr lang="en-US" sz="3500"/>
              <a:t>2. Once clicked, output is displayed in the output tab.</a:t>
            </a:r>
            <a:endParaRPr sz="3500"/>
          </a:p>
        </p:txBody>
      </p:sp>
      <p:sp>
        <p:nvSpPr>
          <p:cNvPr id="104" name="Google Shape;104;g1bc1b1f46d0_1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05" name="Google Shape;105;g1bc1b1f46d0_1_10"/>
          <p:cNvPicPr preferRelativeResize="0"/>
          <p:nvPr/>
        </p:nvPicPr>
        <p:blipFill>
          <a:blip r:embed="rId3">
            <a:alphaModFix/>
          </a:blip>
          <a:stretch>
            <a:fillRect/>
          </a:stretch>
        </p:blipFill>
        <p:spPr>
          <a:xfrm>
            <a:off x="4724400" y="990600"/>
            <a:ext cx="4022441" cy="521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bc1b1f46d0_1_1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Objective</a:t>
            </a:r>
            <a:endParaRPr/>
          </a:p>
        </p:txBody>
      </p:sp>
      <p:sp>
        <p:nvSpPr>
          <p:cNvPr id="112" name="Google Shape;112;g1bc1b1f46d0_1_17"/>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The main objective of this project is to educate the audience, users around the world about the ways to encrypt your data. Morse being one of the first encryption algorithms provides an idea as to how far encryption has come in modern day lives.</a:t>
            </a:r>
            <a:endParaRPr/>
          </a:p>
        </p:txBody>
      </p:sp>
      <p:sp>
        <p:nvSpPr>
          <p:cNvPr id="113" name="Google Shape;113;g1bc1b1f46d0_1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ac3ef8e758_0_3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Methodology</a:t>
            </a:r>
            <a:endParaRPr/>
          </a:p>
        </p:txBody>
      </p:sp>
      <p:sp>
        <p:nvSpPr>
          <p:cNvPr id="120" name="Google Shape;120;g1ac3ef8e758_0_38"/>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Design has been done using Html, Css, Tailwind, and Javascript.</a:t>
            </a:r>
            <a:endParaRPr/>
          </a:p>
          <a:p>
            <a:pPr indent="-342900" lvl="0" marL="457200" rtl="0" algn="l">
              <a:lnSpc>
                <a:spcPct val="100000"/>
              </a:lnSpc>
              <a:spcBef>
                <a:spcPts val="0"/>
              </a:spcBef>
              <a:spcAft>
                <a:spcPts val="0"/>
              </a:spcAft>
              <a:buSzPts val="1800"/>
              <a:buChar char="❏"/>
            </a:pPr>
            <a:r>
              <a:rPr lang="en-US"/>
              <a:t>Imported dictionary for every alphabet and number in the morse code table.</a:t>
            </a:r>
            <a:endParaRPr/>
          </a:p>
          <a:p>
            <a:pPr indent="-342900" lvl="0" marL="457200" rtl="0" algn="l">
              <a:lnSpc>
                <a:spcPct val="100000"/>
              </a:lnSpc>
              <a:spcBef>
                <a:spcPts val="0"/>
              </a:spcBef>
              <a:spcAft>
                <a:spcPts val="0"/>
              </a:spcAft>
              <a:buSzPts val="1800"/>
              <a:buChar char="❏"/>
            </a:pPr>
            <a:r>
              <a:rPr lang="en-US"/>
              <a:t>I have used different variables to properly organize the code.</a:t>
            </a:r>
            <a:endParaRPr/>
          </a:p>
          <a:p>
            <a:pPr indent="-342900" lvl="0" marL="457200" rtl="0" algn="l">
              <a:lnSpc>
                <a:spcPct val="100000"/>
              </a:lnSpc>
              <a:spcBef>
                <a:spcPts val="0"/>
              </a:spcBef>
              <a:spcAft>
                <a:spcPts val="0"/>
              </a:spcAft>
              <a:buSzPts val="1800"/>
              <a:buChar char="❏"/>
            </a:pPr>
            <a:r>
              <a:rPr lang="en-US"/>
              <a:t>I have used flask to integrate python project to html project.</a:t>
            </a:r>
            <a:endParaRPr/>
          </a:p>
          <a:p>
            <a:pPr indent="0" lvl="0" marL="0" rtl="0" algn="l">
              <a:lnSpc>
                <a:spcPct val="100000"/>
              </a:lnSpc>
              <a:spcBef>
                <a:spcPts val="360"/>
              </a:spcBef>
              <a:spcAft>
                <a:spcPts val="0"/>
              </a:spcAft>
              <a:buSzPts val="1800"/>
              <a:buNone/>
            </a:pPr>
            <a:r>
              <a:t/>
            </a:r>
            <a:endParaRPr/>
          </a:p>
        </p:txBody>
      </p:sp>
      <p:sp>
        <p:nvSpPr>
          <p:cNvPr id="121" name="Google Shape;121;g1ac3ef8e758_0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2022-11-30T04:57:23Z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