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56"/>
  </p:notesMasterIdLst>
  <p:handoutMasterIdLst>
    <p:handoutMasterId r:id="rId57"/>
  </p:handoutMasterIdLst>
  <p:sldIdLst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326" r:id="rId28"/>
    <p:sldId id="327" r:id="rId29"/>
    <p:sldId id="328" r:id="rId30"/>
    <p:sldId id="329" r:id="rId31"/>
    <p:sldId id="330" r:id="rId32"/>
    <p:sldId id="331" r:id="rId33"/>
    <p:sldId id="332" r:id="rId34"/>
    <p:sldId id="333" r:id="rId35"/>
    <p:sldId id="334" r:id="rId36"/>
    <p:sldId id="335" r:id="rId37"/>
    <p:sldId id="336" r:id="rId38"/>
    <p:sldId id="337" r:id="rId39"/>
    <p:sldId id="338" r:id="rId40"/>
    <p:sldId id="339" r:id="rId41"/>
    <p:sldId id="297" r:id="rId42"/>
    <p:sldId id="298" r:id="rId43"/>
    <p:sldId id="312" r:id="rId44"/>
    <p:sldId id="313" r:id="rId45"/>
    <p:sldId id="314" r:id="rId46"/>
    <p:sldId id="317" r:id="rId47"/>
    <p:sldId id="318" r:id="rId48"/>
    <p:sldId id="319" r:id="rId49"/>
    <p:sldId id="320" r:id="rId50"/>
    <p:sldId id="321" r:id="rId51"/>
    <p:sldId id="322" r:id="rId52"/>
    <p:sldId id="323" r:id="rId53"/>
    <p:sldId id="324" r:id="rId54"/>
    <p:sldId id="325" r:id="rId55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B26"/>
    <a:srgbClr val="007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4587" autoAdjust="0"/>
    <p:restoredTop sz="94628" autoAdjust="0"/>
  </p:normalViewPr>
  <p:slideViewPr>
    <p:cSldViewPr>
      <p:cViewPr varScale="1">
        <p:scale>
          <a:sx n="62" d="100"/>
          <a:sy n="62" d="100"/>
        </p:scale>
        <p:origin x="60" y="5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68" y="-8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3B4AAF-0FB8-4852-A133-E985DD9884B9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1AE4B92-CBCB-4327-9680-A2B2EEEED494}">
      <dgm:prSet/>
      <dgm:spPr/>
      <dgm:t>
        <a:bodyPr/>
        <a:lstStyle/>
        <a:p>
          <a:pPr rtl="0"/>
          <a:r>
            <a:rPr lang="en-US" smtClean="0"/>
            <a:t>Universal Windows</a:t>
          </a:r>
          <a:endParaRPr lang="en-US"/>
        </a:p>
      </dgm:t>
    </dgm:pt>
    <dgm:pt modelId="{81BF8D05-377E-4B1D-88B9-7565CD9C14AF}" type="parTrans" cxnId="{AB1ACC3A-A76C-4B3C-A257-6DEE1C33F6CC}">
      <dgm:prSet/>
      <dgm:spPr/>
      <dgm:t>
        <a:bodyPr/>
        <a:lstStyle/>
        <a:p>
          <a:endParaRPr lang="en-US"/>
        </a:p>
      </dgm:t>
    </dgm:pt>
    <dgm:pt modelId="{29C13F55-BA1C-49FD-A753-F70FF9C5D899}" type="sibTrans" cxnId="{AB1ACC3A-A76C-4B3C-A257-6DEE1C33F6CC}">
      <dgm:prSet/>
      <dgm:spPr/>
      <dgm:t>
        <a:bodyPr/>
        <a:lstStyle/>
        <a:p>
          <a:endParaRPr lang="en-US"/>
        </a:p>
      </dgm:t>
    </dgm:pt>
    <dgm:pt modelId="{454212D9-1AC4-40B1-81DF-DE7788006E85}">
      <dgm:prSet/>
      <dgm:spPr/>
      <dgm:t>
        <a:bodyPr/>
        <a:lstStyle/>
        <a:p>
          <a:pPr rtl="0"/>
          <a:r>
            <a:rPr lang="en-US" smtClean="0"/>
            <a:t>Windows 10 PC</a:t>
          </a:r>
          <a:endParaRPr lang="en-US"/>
        </a:p>
      </dgm:t>
    </dgm:pt>
    <dgm:pt modelId="{7A908EDA-DC76-416A-9178-0EB406C60593}" type="parTrans" cxnId="{7FB2C02E-A17D-4328-A4F0-E54907076CC5}">
      <dgm:prSet/>
      <dgm:spPr/>
      <dgm:t>
        <a:bodyPr/>
        <a:lstStyle/>
        <a:p>
          <a:endParaRPr lang="en-US"/>
        </a:p>
      </dgm:t>
    </dgm:pt>
    <dgm:pt modelId="{D65E2914-D915-4121-9899-82D44DD5C46F}" type="sibTrans" cxnId="{7FB2C02E-A17D-4328-A4F0-E54907076CC5}">
      <dgm:prSet/>
      <dgm:spPr/>
      <dgm:t>
        <a:bodyPr/>
        <a:lstStyle/>
        <a:p>
          <a:endParaRPr lang="en-US"/>
        </a:p>
      </dgm:t>
    </dgm:pt>
    <dgm:pt modelId="{09CCB068-F52D-4865-A500-9FCDA2678233}">
      <dgm:prSet/>
      <dgm:spPr/>
      <dgm:t>
        <a:bodyPr/>
        <a:lstStyle/>
        <a:p>
          <a:pPr rtl="0"/>
          <a:r>
            <a:rPr lang="en-US" smtClean="0"/>
            <a:t>Visual Studio 2015</a:t>
          </a:r>
          <a:endParaRPr lang="en-US"/>
        </a:p>
      </dgm:t>
    </dgm:pt>
    <dgm:pt modelId="{58ADB105-7685-4251-B670-41CF76C295AF}" type="parTrans" cxnId="{8FE51E49-537F-4944-9CE9-CBDB66DB0F13}">
      <dgm:prSet/>
      <dgm:spPr/>
      <dgm:t>
        <a:bodyPr/>
        <a:lstStyle/>
        <a:p>
          <a:endParaRPr lang="en-US"/>
        </a:p>
      </dgm:t>
    </dgm:pt>
    <dgm:pt modelId="{3BC80419-1DFD-4177-951F-6C93A43E5D73}" type="sibTrans" cxnId="{8FE51E49-537F-4944-9CE9-CBDB66DB0F13}">
      <dgm:prSet/>
      <dgm:spPr/>
      <dgm:t>
        <a:bodyPr/>
        <a:lstStyle/>
        <a:p>
          <a:endParaRPr lang="en-US"/>
        </a:p>
      </dgm:t>
    </dgm:pt>
    <dgm:pt modelId="{5CA56B54-A9B2-4B1D-9FDB-9B8D867F2BE0}" type="pres">
      <dgm:prSet presAssocID="{8F3B4AAF-0FB8-4852-A133-E985DD9884B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1D2669-850B-4433-961B-07060798FEE0}" type="pres">
      <dgm:prSet presAssocID="{51AE4B92-CBCB-4327-9680-A2B2EEEED494}" presName="boxAndChildren" presStyleCnt="0"/>
      <dgm:spPr/>
    </dgm:pt>
    <dgm:pt modelId="{FC25C185-E188-40C4-A921-D78E264F215A}" type="pres">
      <dgm:prSet presAssocID="{51AE4B92-CBCB-4327-9680-A2B2EEEED494}" presName="parentTextBox" presStyleLbl="node1" presStyleIdx="0" presStyleCnt="1"/>
      <dgm:spPr/>
      <dgm:t>
        <a:bodyPr/>
        <a:lstStyle/>
        <a:p>
          <a:endParaRPr lang="en-US"/>
        </a:p>
      </dgm:t>
    </dgm:pt>
    <dgm:pt modelId="{1D864A7B-0778-4BDA-A04B-ABD03BB125E4}" type="pres">
      <dgm:prSet presAssocID="{51AE4B92-CBCB-4327-9680-A2B2EEEED494}" presName="entireBox" presStyleLbl="node1" presStyleIdx="0" presStyleCnt="1"/>
      <dgm:spPr/>
      <dgm:t>
        <a:bodyPr/>
        <a:lstStyle/>
        <a:p>
          <a:endParaRPr lang="en-US"/>
        </a:p>
      </dgm:t>
    </dgm:pt>
    <dgm:pt modelId="{1BE1E3A7-E596-4709-B93B-7DB81ACA3CB5}" type="pres">
      <dgm:prSet presAssocID="{51AE4B92-CBCB-4327-9680-A2B2EEEED494}" presName="descendantBox" presStyleCnt="0"/>
      <dgm:spPr/>
    </dgm:pt>
    <dgm:pt modelId="{B0A94A57-1A8E-411D-ABCD-C4C028370D6D}" type="pres">
      <dgm:prSet presAssocID="{454212D9-1AC4-40B1-81DF-DE7788006E85}" presName="childTextBox" presStyleLbl="f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5F6305-41B7-4812-8571-FC07A1B8B686}" type="presOf" srcId="{454212D9-1AC4-40B1-81DF-DE7788006E85}" destId="{B0A94A57-1A8E-411D-ABCD-C4C028370D6D}" srcOrd="0" destOrd="0" presId="urn:microsoft.com/office/officeart/2005/8/layout/process4"/>
    <dgm:cxn modelId="{F0224768-98DA-46AF-9520-AA90652A6A1B}" type="presOf" srcId="{8F3B4AAF-0FB8-4852-A133-E985DD9884B9}" destId="{5CA56B54-A9B2-4B1D-9FDB-9B8D867F2BE0}" srcOrd="0" destOrd="0" presId="urn:microsoft.com/office/officeart/2005/8/layout/process4"/>
    <dgm:cxn modelId="{AB1ACC3A-A76C-4B3C-A257-6DEE1C33F6CC}" srcId="{8F3B4AAF-0FB8-4852-A133-E985DD9884B9}" destId="{51AE4B92-CBCB-4327-9680-A2B2EEEED494}" srcOrd="0" destOrd="0" parTransId="{81BF8D05-377E-4B1D-88B9-7565CD9C14AF}" sibTransId="{29C13F55-BA1C-49FD-A753-F70FF9C5D899}"/>
    <dgm:cxn modelId="{8FE51E49-537F-4944-9CE9-CBDB66DB0F13}" srcId="{454212D9-1AC4-40B1-81DF-DE7788006E85}" destId="{09CCB068-F52D-4865-A500-9FCDA2678233}" srcOrd="0" destOrd="0" parTransId="{58ADB105-7685-4251-B670-41CF76C295AF}" sibTransId="{3BC80419-1DFD-4177-951F-6C93A43E5D73}"/>
    <dgm:cxn modelId="{0BFF2DE1-88D9-4C9A-B815-0D96488BD72C}" type="presOf" srcId="{09CCB068-F52D-4865-A500-9FCDA2678233}" destId="{B0A94A57-1A8E-411D-ABCD-C4C028370D6D}" srcOrd="0" destOrd="1" presId="urn:microsoft.com/office/officeart/2005/8/layout/process4"/>
    <dgm:cxn modelId="{7FB2C02E-A17D-4328-A4F0-E54907076CC5}" srcId="{51AE4B92-CBCB-4327-9680-A2B2EEEED494}" destId="{454212D9-1AC4-40B1-81DF-DE7788006E85}" srcOrd="0" destOrd="0" parTransId="{7A908EDA-DC76-416A-9178-0EB406C60593}" sibTransId="{D65E2914-D915-4121-9899-82D44DD5C46F}"/>
    <dgm:cxn modelId="{839FFBFB-C6BD-4C34-B8C9-563FA14E9D50}" type="presOf" srcId="{51AE4B92-CBCB-4327-9680-A2B2EEEED494}" destId="{FC25C185-E188-40C4-A921-D78E264F215A}" srcOrd="0" destOrd="0" presId="urn:microsoft.com/office/officeart/2005/8/layout/process4"/>
    <dgm:cxn modelId="{23F29704-F194-4C0A-B7EA-37654450745F}" type="presOf" srcId="{51AE4B92-CBCB-4327-9680-A2B2EEEED494}" destId="{1D864A7B-0778-4BDA-A04B-ABD03BB125E4}" srcOrd="1" destOrd="0" presId="urn:microsoft.com/office/officeart/2005/8/layout/process4"/>
    <dgm:cxn modelId="{64C881B6-A420-437B-8C29-1263B30C2C9C}" type="presParOf" srcId="{5CA56B54-A9B2-4B1D-9FDB-9B8D867F2BE0}" destId="{691D2669-850B-4433-961B-07060798FEE0}" srcOrd="0" destOrd="0" presId="urn:microsoft.com/office/officeart/2005/8/layout/process4"/>
    <dgm:cxn modelId="{70C1DB03-A5CB-4ECC-B906-BB36555DD81B}" type="presParOf" srcId="{691D2669-850B-4433-961B-07060798FEE0}" destId="{FC25C185-E188-40C4-A921-D78E264F215A}" srcOrd="0" destOrd="0" presId="urn:microsoft.com/office/officeart/2005/8/layout/process4"/>
    <dgm:cxn modelId="{B865DC3B-0E98-4681-A80B-B97B8B64EE03}" type="presParOf" srcId="{691D2669-850B-4433-961B-07060798FEE0}" destId="{1D864A7B-0778-4BDA-A04B-ABD03BB125E4}" srcOrd="1" destOrd="0" presId="urn:microsoft.com/office/officeart/2005/8/layout/process4"/>
    <dgm:cxn modelId="{0B0499FC-CE33-49A5-9C48-6F60F08CD97C}" type="presParOf" srcId="{691D2669-850B-4433-961B-07060798FEE0}" destId="{1BE1E3A7-E596-4709-B93B-7DB81ACA3CB5}" srcOrd="2" destOrd="0" presId="urn:microsoft.com/office/officeart/2005/8/layout/process4"/>
    <dgm:cxn modelId="{4A7D2081-7463-44E6-B3DD-0C62DEC83C27}" type="presParOf" srcId="{1BE1E3A7-E596-4709-B93B-7DB81ACA3CB5}" destId="{B0A94A57-1A8E-411D-ABCD-C4C028370D6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AA1F89-4097-4C98-8749-DB7B7B647B18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6C055A0-D9F0-4FB9-A237-F2123BB25044}">
      <dgm:prSet/>
      <dgm:spPr/>
      <dgm:t>
        <a:bodyPr/>
        <a:lstStyle/>
        <a:p>
          <a:pPr rtl="0"/>
          <a:r>
            <a:rPr lang="en-US" dirty="0" smtClean="0"/>
            <a:t>Deployment</a:t>
          </a:r>
          <a:endParaRPr lang="en-US" dirty="0"/>
        </a:p>
      </dgm:t>
    </dgm:pt>
    <dgm:pt modelId="{CE9EA027-813A-4CAA-914E-60DC6E9A6B63}" type="parTrans" cxnId="{DF12B303-54E5-463A-A84E-FE7D822ED772}">
      <dgm:prSet/>
      <dgm:spPr/>
      <dgm:t>
        <a:bodyPr/>
        <a:lstStyle/>
        <a:p>
          <a:endParaRPr lang="en-US"/>
        </a:p>
      </dgm:t>
    </dgm:pt>
    <dgm:pt modelId="{9E392A3D-B188-4BC5-8895-BE151463B5FB}" type="sibTrans" cxnId="{DF12B303-54E5-463A-A84E-FE7D822ED772}">
      <dgm:prSet/>
      <dgm:spPr/>
      <dgm:t>
        <a:bodyPr/>
        <a:lstStyle/>
        <a:p>
          <a:endParaRPr lang="en-US"/>
        </a:p>
      </dgm:t>
    </dgm:pt>
    <dgm:pt modelId="{E9EC61E7-935D-47AE-9394-5775C4F4216F}">
      <dgm:prSet/>
      <dgm:spPr/>
      <dgm:t>
        <a:bodyPr/>
        <a:lstStyle/>
        <a:p>
          <a:pPr rtl="0"/>
          <a:r>
            <a:rPr lang="en-US" smtClean="0"/>
            <a:t>Launch</a:t>
          </a:r>
          <a:endParaRPr lang="en-US"/>
        </a:p>
      </dgm:t>
    </dgm:pt>
    <dgm:pt modelId="{4B718956-2E35-4FDC-ACB9-D7B736F952A4}" type="parTrans" cxnId="{AAAFCCE0-6E5C-4458-B970-FB5669C83041}">
      <dgm:prSet/>
      <dgm:spPr/>
      <dgm:t>
        <a:bodyPr/>
        <a:lstStyle/>
        <a:p>
          <a:endParaRPr lang="en-US"/>
        </a:p>
      </dgm:t>
    </dgm:pt>
    <dgm:pt modelId="{439C7CD4-FC86-4DD9-B521-421EA40F3187}" type="sibTrans" cxnId="{AAAFCCE0-6E5C-4458-B970-FB5669C83041}">
      <dgm:prSet/>
      <dgm:spPr/>
      <dgm:t>
        <a:bodyPr/>
        <a:lstStyle/>
        <a:p>
          <a:endParaRPr lang="en-US"/>
        </a:p>
      </dgm:t>
    </dgm:pt>
    <dgm:pt modelId="{75108196-0762-4FBC-8585-D5D335248264}">
      <dgm:prSet/>
      <dgm:spPr/>
      <dgm:t>
        <a:bodyPr/>
        <a:lstStyle/>
        <a:p>
          <a:pPr rtl="0"/>
          <a:r>
            <a:rPr lang="en-US" smtClean="0"/>
            <a:t>Activation</a:t>
          </a:r>
          <a:endParaRPr lang="en-US"/>
        </a:p>
      </dgm:t>
    </dgm:pt>
    <dgm:pt modelId="{AABC88FC-B5A9-4003-B841-F28A0586BC44}" type="parTrans" cxnId="{B73A5158-FEBA-4DD6-A9F6-4A2CDAF9337C}">
      <dgm:prSet/>
      <dgm:spPr/>
      <dgm:t>
        <a:bodyPr/>
        <a:lstStyle/>
        <a:p>
          <a:endParaRPr lang="en-US"/>
        </a:p>
      </dgm:t>
    </dgm:pt>
    <dgm:pt modelId="{916D7D6B-5DDC-40D5-A283-388C66BF1ED0}" type="sibTrans" cxnId="{B73A5158-FEBA-4DD6-A9F6-4A2CDAF9337C}">
      <dgm:prSet/>
      <dgm:spPr/>
      <dgm:t>
        <a:bodyPr/>
        <a:lstStyle/>
        <a:p>
          <a:endParaRPr lang="en-US"/>
        </a:p>
      </dgm:t>
    </dgm:pt>
    <dgm:pt modelId="{4E7474D5-B8FA-4F9A-A228-36D51C64D0C6}">
      <dgm:prSet/>
      <dgm:spPr/>
      <dgm:t>
        <a:bodyPr/>
        <a:lstStyle/>
        <a:p>
          <a:pPr rtl="0"/>
          <a:r>
            <a:rPr lang="en-US" smtClean="0"/>
            <a:t>Suspension</a:t>
          </a:r>
          <a:endParaRPr lang="en-US"/>
        </a:p>
      </dgm:t>
    </dgm:pt>
    <dgm:pt modelId="{53EE38A2-6341-40FF-AE94-93738AF0C770}" type="parTrans" cxnId="{128605B4-F9A3-4D1D-B5C9-4F6D6F45D89B}">
      <dgm:prSet/>
      <dgm:spPr/>
      <dgm:t>
        <a:bodyPr/>
        <a:lstStyle/>
        <a:p>
          <a:endParaRPr lang="en-US"/>
        </a:p>
      </dgm:t>
    </dgm:pt>
    <dgm:pt modelId="{EF00F98A-6CC1-4143-9C2A-E585711BC5E9}" type="sibTrans" cxnId="{128605B4-F9A3-4D1D-B5C9-4F6D6F45D89B}">
      <dgm:prSet/>
      <dgm:spPr/>
      <dgm:t>
        <a:bodyPr/>
        <a:lstStyle/>
        <a:p>
          <a:endParaRPr lang="en-US"/>
        </a:p>
      </dgm:t>
    </dgm:pt>
    <dgm:pt modelId="{ED66EC82-850B-4C72-88BC-259393A131BA}">
      <dgm:prSet/>
      <dgm:spPr/>
      <dgm:t>
        <a:bodyPr/>
        <a:lstStyle/>
        <a:p>
          <a:pPr rtl="0"/>
          <a:r>
            <a:rPr lang="en-US" smtClean="0"/>
            <a:t>Resuming</a:t>
          </a:r>
          <a:endParaRPr lang="en-US"/>
        </a:p>
      </dgm:t>
    </dgm:pt>
    <dgm:pt modelId="{DFF3C354-CCBA-4B14-8D89-52B645BE42AD}" type="parTrans" cxnId="{44ACDED9-90E5-484A-A436-7262A7044546}">
      <dgm:prSet/>
      <dgm:spPr/>
      <dgm:t>
        <a:bodyPr/>
        <a:lstStyle/>
        <a:p>
          <a:endParaRPr lang="en-US"/>
        </a:p>
      </dgm:t>
    </dgm:pt>
    <dgm:pt modelId="{61B059A8-926A-4C6D-8411-DA1F6A391BBE}" type="sibTrans" cxnId="{44ACDED9-90E5-484A-A436-7262A7044546}">
      <dgm:prSet/>
      <dgm:spPr/>
      <dgm:t>
        <a:bodyPr/>
        <a:lstStyle/>
        <a:p>
          <a:endParaRPr lang="en-US"/>
        </a:p>
      </dgm:t>
    </dgm:pt>
    <dgm:pt modelId="{075E7AE5-E457-46D8-BF6E-65BD17F20D8A}">
      <dgm:prSet/>
      <dgm:spPr/>
      <dgm:t>
        <a:bodyPr/>
        <a:lstStyle/>
        <a:p>
          <a:pPr rtl="0"/>
          <a:r>
            <a:rPr lang="en-US" smtClean="0"/>
            <a:t>Closing</a:t>
          </a:r>
          <a:endParaRPr lang="en-US"/>
        </a:p>
      </dgm:t>
    </dgm:pt>
    <dgm:pt modelId="{A741170B-E12E-4451-86CD-9486DA6EF8B6}" type="parTrans" cxnId="{1919DB94-B4A5-4ECB-ACDD-C08565935137}">
      <dgm:prSet/>
      <dgm:spPr/>
      <dgm:t>
        <a:bodyPr/>
        <a:lstStyle/>
        <a:p>
          <a:endParaRPr lang="en-US"/>
        </a:p>
      </dgm:t>
    </dgm:pt>
    <dgm:pt modelId="{7D65E7C7-3D92-46BF-90B9-73DD9B4C9C06}" type="sibTrans" cxnId="{1919DB94-B4A5-4ECB-ACDD-C08565935137}">
      <dgm:prSet/>
      <dgm:spPr/>
      <dgm:t>
        <a:bodyPr/>
        <a:lstStyle/>
        <a:p>
          <a:endParaRPr lang="en-US"/>
        </a:p>
      </dgm:t>
    </dgm:pt>
    <dgm:pt modelId="{5ADA003F-54FF-47E1-ACCC-BBC718499DF5}">
      <dgm:prSet/>
      <dgm:spPr/>
      <dgm:t>
        <a:bodyPr/>
        <a:lstStyle/>
        <a:p>
          <a:pPr rtl="0"/>
          <a:r>
            <a:rPr lang="en-US" smtClean="0"/>
            <a:t>Removal</a:t>
          </a:r>
          <a:endParaRPr lang="en-US"/>
        </a:p>
      </dgm:t>
    </dgm:pt>
    <dgm:pt modelId="{87E91A11-1A4D-4B89-9815-F8EA08C1FC15}" type="parTrans" cxnId="{0CAAE964-C3D8-4BFD-92DC-7B7F3CFEE1DE}">
      <dgm:prSet/>
      <dgm:spPr/>
      <dgm:t>
        <a:bodyPr/>
        <a:lstStyle/>
        <a:p>
          <a:endParaRPr lang="en-US"/>
        </a:p>
      </dgm:t>
    </dgm:pt>
    <dgm:pt modelId="{E5C7117D-7B8A-4510-921F-164088421800}" type="sibTrans" cxnId="{0CAAE964-C3D8-4BFD-92DC-7B7F3CFEE1DE}">
      <dgm:prSet/>
      <dgm:spPr/>
      <dgm:t>
        <a:bodyPr/>
        <a:lstStyle/>
        <a:p>
          <a:endParaRPr lang="en-US"/>
        </a:p>
      </dgm:t>
    </dgm:pt>
    <dgm:pt modelId="{3585F9A1-360C-49D1-ACFE-7227C7FDC0F8}" type="pres">
      <dgm:prSet presAssocID="{41AA1F89-4097-4C98-8749-DB7B7B647B1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892DFC7-10D1-4A21-A710-3BA8536849E8}" type="pres">
      <dgm:prSet presAssocID="{41AA1F89-4097-4C98-8749-DB7B7B647B18}" presName="cycle" presStyleCnt="0"/>
      <dgm:spPr/>
    </dgm:pt>
    <dgm:pt modelId="{94581017-CD0B-49FE-B542-830E5008D1B8}" type="pres">
      <dgm:prSet presAssocID="{56C055A0-D9F0-4FB9-A237-F2123BB25044}" presName="nodeFirs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930957-A3A7-48EC-A289-6333D049AB6E}" type="pres">
      <dgm:prSet presAssocID="{9E392A3D-B188-4BC5-8895-BE151463B5FB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19C0A9BD-468E-4C44-81B9-CEB130F72C20}" type="pres">
      <dgm:prSet presAssocID="{E9EC61E7-935D-47AE-9394-5775C4F4216F}" presName="nodeFollowingNodes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1C154B-4F25-4EA7-92FB-DEF17F2F59A9}" type="pres">
      <dgm:prSet presAssocID="{75108196-0762-4FBC-8585-D5D335248264}" presName="nodeFollowingNodes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5ACDAF-2FE1-4685-852D-3D6548605A78}" type="pres">
      <dgm:prSet presAssocID="{4E7474D5-B8FA-4F9A-A228-36D51C64D0C6}" presName="nodeFollowingNodes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D15585-B419-4FBB-A5D7-6FE6C6271E64}" type="pres">
      <dgm:prSet presAssocID="{ED66EC82-850B-4C72-88BC-259393A131BA}" presName="nodeFollowingNodes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C7ED90-F4B4-4D7C-97EB-0B8332DC727D}" type="pres">
      <dgm:prSet presAssocID="{075E7AE5-E457-46D8-BF6E-65BD17F20D8A}" presName="nodeFollowingNodes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A31C5A-AFD8-4444-BA7C-EC257E923F37}" type="pres">
      <dgm:prSet presAssocID="{5ADA003F-54FF-47E1-ACCC-BBC718499DF5}" presName="nodeFollowingNodes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AAE964-C3D8-4BFD-92DC-7B7F3CFEE1DE}" srcId="{41AA1F89-4097-4C98-8749-DB7B7B647B18}" destId="{5ADA003F-54FF-47E1-ACCC-BBC718499DF5}" srcOrd="6" destOrd="0" parTransId="{87E91A11-1A4D-4B89-9815-F8EA08C1FC15}" sibTransId="{E5C7117D-7B8A-4510-921F-164088421800}"/>
    <dgm:cxn modelId="{44ACDED9-90E5-484A-A436-7262A7044546}" srcId="{41AA1F89-4097-4C98-8749-DB7B7B647B18}" destId="{ED66EC82-850B-4C72-88BC-259393A131BA}" srcOrd="4" destOrd="0" parTransId="{DFF3C354-CCBA-4B14-8D89-52B645BE42AD}" sibTransId="{61B059A8-926A-4C6D-8411-DA1F6A391BBE}"/>
    <dgm:cxn modelId="{128605B4-F9A3-4D1D-B5C9-4F6D6F45D89B}" srcId="{41AA1F89-4097-4C98-8749-DB7B7B647B18}" destId="{4E7474D5-B8FA-4F9A-A228-36D51C64D0C6}" srcOrd="3" destOrd="0" parTransId="{53EE38A2-6341-40FF-AE94-93738AF0C770}" sibTransId="{EF00F98A-6CC1-4143-9C2A-E585711BC5E9}"/>
    <dgm:cxn modelId="{F8EA3A0A-9B30-4099-BC7C-D97E865BE633}" type="presOf" srcId="{56C055A0-D9F0-4FB9-A237-F2123BB25044}" destId="{94581017-CD0B-49FE-B542-830E5008D1B8}" srcOrd="0" destOrd="0" presId="urn:microsoft.com/office/officeart/2005/8/layout/cycle3"/>
    <dgm:cxn modelId="{6ED610C2-2F0A-435B-BD55-215A43451E8A}" type="presOf" srcId="{ED66EC82-850B-4C72-88BC-259393A131BA}" destId="{EFD15585-B419-4FBB-A5D7-6FE6C6271E64}" srcOrd="0" destOrd="0" presId="urn:microsoft.com/office/officeart/2005/8/layout/cycle3"/>
    <dgm:cxn modelId="{76724623-3C68-47C1-A69A-0198F43C1739}" type="presOf" srcId="{E9EC61E7-935D-47AE-9394-5775C4F4216F}" destId="{19C0A9BD-468E-4C44-81B9-CEB130F72C20}" srcOrd="0" destOrd="0" presId="urn:microsoft.com/office/officeart/2005/8/layout/cycle3"/>
    <dgm:cxn modelId="{2DEA42A9-352C-4CF6-AC9E-46D310DA73D7}" type="presOf" srcId="{4E7474D5-B8FA-4F9A-A228-36D51C64D0C6}" destId="{4E5ACDAF-2FE1-4685-852D-3D6548605A78}" srcOrd="0" destOrd="0" presId="urn:microsoft.com/office/officeart/2005/8/layout/cycle3"/>
    <dgm:cxn modelId="{8218033A-D848-4916-8F7F-E9FFE2717FD9}" type="presOf" srcId="{075E7AE5-E457-46D8-BF6E-65BD17F20D8A}" destId="{FBC7ED90-F4B4-4D7C-97EB-0B8332DC727D}" srcOrd="0" destOrd="0" presId="urn:microsoft.com/office/officeart/2005/8/layout/cycle3"/>
    <dgm:cxn modelId="{AAAFCCE0-6E5C-4458-B970-FB5669C83041}" srcId="{41AA1F89-4097-4C98-8749-DB7B7B647B18}" destId="{E9EC61E7-935D-47AE-9394-5775C4F4216F}" srcOrd="1" destOrd="0" parTransId="{4B718956-2E35-4FDC-ACB9-D7B736F952A4}" sibTransId="{439C7CD4-FC86-4DD9-B521-421EA40F3187}"/>
    <dgm:cxn modelId="{842F2A47-F5B1-4F98-9720-DF496CA5EDE9}" type="presOf" srcId="{9E392A3D-B188-4BC5-8895-BE151463B5FB}" destId="{FE930957-A3A7-48EC-A289-6333D049AB6E}" srcOrd="0" destOrd="0" presId="urn:microsoft.com/office/officeart/2005/8/layout/cycle3"/>
    <dgm:cxn modelId="{8CAC3934-C89D-42C1-AFE7-A7A4A7CA25C7}" type="presOf" srcId="{75108196-0762-4FBC-8585-D5D335248264}" destId="{861C154B-4F25-4EA7-92FB-DEF17F2F59A9}" srcOrd="0" destOrd="0" presId="urn:microsoft.com/office/officeart/2005/8/layout/cycle3"/>
    <dgm:cxn modelId="{B73A5158-FEBA-4DD6-A9F6-4A2CDAF9337C}" srcId="{41AA1F89-4097-4C98-8749-DB7B7B647B18}" destId="{75108196-0762-4FBC-8585-D5D335248264}" srcOrd="2" destOrd="0" parTransId="{AABC88FC-B5A9-4003-B841-F28A0586BC44}" sibTransId="{916D7D6B-5DDC-40D5-A283-388C66BF1ED0}"/>
    <dgm:cxn modelId="{2158628C-2376-4285-AC86-BF284FEF1A3E}" type="presOf" srcId="{5ADA003F-54FF-47E1-ACCC-BBC718499DF5}" destId="{02A31C5A-AFD8-4444-BA7C-EC257E923F37}" srcOrd="0" destOrd="0" presId="urn:microsoft.com/office/officeart/2005/8/layout/cycle3"/>
    <dgm:cxn modelId="{D3198DB6-55D8-4781-AB5E-8139A6560C5D}" type="presOf" srcId="{41AA1F89-4097-4C98-8749-DB7B7B647B18}" destId="{3585F9A1-360C-49D1-ACFE-7227C7FDC0F8}" srcOrd="0" destOrd="0" presId="urn:microsoft.com/office/officeart/2005/8/layout/cycle3"/>
    <dgm:cxn modelId="{1919DB94-B4A5-4ECB-ACDD-C08565935137}" srcId="{41AA1F89-4097-4C98-8749-DB7B7B647B18}" destId="{075E7AE5-E457-46D8-BF6E-65BD17F20D8A}" srcOrd="5" destOrd="0" parTransId="{A741170B-E12E-4451-86CD-9486DA6EF8B6}" sibTransId="{7D65E7C7-3D92-46BF-90B9-73DD9B4C9C06}"/>
    <dgm:cxn modelId="{DF12B303-54E5-463A-A84E-FE7D822ED772}" srcId="{41AA1F89-4097-4C98-8749-DB7B7B647B18}" destId="{56C055A0-D9F0-4FB9-A237-F2123BB25044}" srcOrd="0" destOrd="0" parTransId="{CE9EA027-813A-4CAA-914E-60DC6E9A6B63}" sibTransId="{9E392A3D-B188-4BC5-8895-BE151463B5FB}"/>
    <dgm:cxn modelId="{CC55174E-4527-403E-AA8C-7782F07EBBC4}" type="presParOf" srcId="{3585F9A1-360C-49D1-ACFE-7227C7FDC0F8}" destId="{1892DFC7-10D1-4A21-A710-3BA8536849E8}" srcOrd="0" destOrd="0" presId="urn:microsoft.com/office/officeart/2005/8/layout/cycle3"/>
    <dgm:cxn modelId="{91ED3EF9-2FAD-420E-AF3D-86D4794EC231}" type="presParOf" srcId="{1892DFC7-10D1-4A21-A710-3BA8536849E8}" destId="{94581017-CD0B-49FE-B542-830E5008D1B8}" srcOrd="0" destOrd="0" presId="urn:microsoft.com/office/officeart/2005/8/layout/cycle3"/>
    <dgm:cxn modelId="{0937702D-BC3F-438B-BF4C-DDCE6124D483}" type="presParOf" srcId="{1892DFC7-10D1-4A21-A710-3BA8536849E8}" destId="{FE930957-A3A7-48EC-A289-6333D049AB6E}" srcOrd="1" destOrd="0" presId="urn:microsoft.com/office/officeart/2005/8/layout/cycle3"/>
    <dgm:cxn modelId="{A4F981CC-A646-4B8B-943F-1FDCD6184503}" type="presParOf" srcId="{1892DFC7-10D1-4A21-A710-3BA8536849E8}" destId="{19C0A9BD-468E-4C44-81B9-CEB130F72C20}" srcOrd="2" destOrd="0" presId="urn:microsoft.com/office/officeart/2005/8/layout/cycle3"/>
    <dgm:cxn modelId="{0551C7EC-D133-4E55-91E2-A128B8995363}" type="presParOf" srcId="{1892DFC7-10D1-4A21-A710-3BA8536849E8}" destId="{861C154B-4F25-4EA7-92FB-DEF17F2F59A9}" srcOrd="3" destOrd="0" presId="urn:microsoft.com/office/officeart/2005/8/layout/cycle3"/>
    <dgm:cxn modelId="{689BA5C9-D733-4DCF-8258-65C7102F9972}" type="presParOf" srcId="{1892DFC7-10D1-4A21-A710-3BA8536849E8}" destId="{4E5ACDAF-2FE1-4685-852D-3D6548605A78}" srcOrd="4" destOrd="0" presId="urn:microsoft.com/office/officeart/2005/8/layout/cycle3"/>
    <dgm:cxn modelId="{81E5D532-2436-4231-A64F-A762387481A9}" type="presParOf" srcId="{1892DFC7-10D1-4A21-A710-3BA8536849E8}" destId="{EFD15585-B419-4FBB-A5D7-6FE6C6271E64}" srcOrd="5" destOrd="0" presId="urn:microsoft.com/office/officeart/2005/8/layout/cycle3"/>
    <dgm:cxn modelId="{22B21D6F-042B-48C6-8966-C533ED95024D}" type="presParOf" srcId="{1892DFC7-10D1-4A21-A710-3BA8536849E8}" destId="{FBC7ED90-F4B4-4D7C-97EB-0B8332DC727D}" srcOrd="6" destOrd="0" presId="urn:microsoft.com/office/officeart/2005/8/layout/cycle3"/>
    <dgm:cxn modelId="{7CC7F438-8EBA-4FBD-9775-AFBE2C98F7C3}" type="presParOf" srcId="{1892DFC7-10D1-4A21-A710-3BA8536849E8}" destId="{02A31C5A-AFD8-4444-BA7C-EC257E923F37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864A7B-0778-4BDA-A04B-ABD03BB125E4}">
      <dsp:nvSpPr>
        <dsp:cNvPr id="0" name=""/>
        <dsp:cNvSpPr/>
      </dsp:nvSpPr>
      <dsp:spPr>
        <a:xfrm>
          <a:off x="0" y="0"/>
          <a:ext cx="8229600" cy="33944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smtClean="0"/>
            <a:t>Universal Windows</a:t>
          </a:r>
          <a:endParaRPr lang="en-US" sz="6500" kern="1200"/>
        </a:p>
      </dsp:txBody>
      <dsp:txXfrm>
        <a:off x="0" y="0"/>
        <a:ext cx="8229600" cy="1833014"/>
      </dsp:txXfrm>
    </dsp:sp>
    <dsp:sp modelId="{B0A94A57-1A8E-411D-ABCD-C4C028370D6D}">
      <dsp:nvSpPr>
        <dsp:cNvPr id="0" name=""/>
        <dsp:cNvSpPr/>
      </dsp:nvSpPr>
      <dsp:spPr>
        <a:xfrm>
          <a:off x="0" y="1765125"/>
          <a:ext cx="8229600" cy="15614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4264" tIns="59690" rIns="334264" bIns="59690" numCol="1" spcCol="1270" anchor="t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smtClean="0"/>
            <a:t>Windows 10 PC</a:t>
          </a:r>
          <a:endParaRPr lang="en-US" sz="4700" kern="1200"/>
        </a:p>
        <a:p>
          <a:pPr marL="285750" lvl="1" indent="-285750" algn="l" defTabSz="1644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kern="1200" smtClean="0"/>
            <a:t>Visual Studio 2015</a:t>
          </a:r>
          <a:endParaRPr lang="en-US" sz="3700" kern="1200"/>
        </a:p>
      </dsp:txBody>
      <dsp:txXfrm>
        <a:off x="0" y="1765125"/>
        <a:ext cx="8229600" cy="15614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930957-A3A7-48EC-A289-6333D049AB6E}">
      <dsp:nvSpPr>
        <dsp:cNvPr id="0" name=""/>
        <dsp:cNvSpPr/>
      </dsp:nvSpPr>
      <dsp:spPr>
        <a:xfrm>
          <a:off x="2361090" y="-23258"/>
          <a:ext cx="3507418" cy="3507418"/>
        </a:xfrm>
        <a:prstGeom prst="circularArrow">
          <a:avLst>
            <a:gd name="adj1" fmla="val 5544"/>
            <a:gd name="adj2" fmla="val 330680"/>
            <a:gd name="adj3" fmla="val 14504060"/>
            <a:gd name="adj4" fmla="val 16956935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581017-CD0B-49FE-B542-830E5008D1B8}">
      <dsp:nvSpPr>
        <dsp:cNvPr id="0" name=""/>
        <dsp:cNvSpPr/>
      </dsp:nvSpPr>
      <dsp:spPr>
        <a:xfrm>
          <a:off x="3564284" y="338"/>
          <a:ext cx="1101030" cy="5505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Deployment</a:t>
          </a:r>
          <a:endParaRPr lang="en-US" sz="1400" kern="1200" dirty="0"/>
        </a:p>
      </dsp:txBody>
      <dsp:txXfrm>
        <a:off x="3591158" y="27212"/>
        <a:ext cx="1047282" cy="496767"/>
      </dsp:txXfrm>
    </dsp:sp>
    <dsp:sp modelId="{19C0A9BD-468E-4C44-81B9-CEB130F72C20}">
      <dsp:nvSpPr>
        <dsp:cNvPr id="0" name=""/>
        <dsp:cNvSpPr/>
      </dsp:nvSpPr>
      <dsp:spPr>
        <a:xfrm>
          <a:off x="4733670" y="563484"/>
          <a:ext cx="1101030" cy="5505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Launch</a:t>
          </a:r>
          <a:endParaRPr lang="en-US" sz="1400" kern="1200"/>
        </a:p>
      </dsp:txBody>
      <dsp:txXfrm>
        <a:off x="4760544" y="590358"/>
        <a:ext cx="1047282" cy="496767"/>
      </dsp:txXfrm>
    </dsp:sp>
    <dsp:sp modelId="{861C154B-4F25-4EA7-92FB-DEF17F2F59A9}">
      <dsp:nvSpPr>
        <dsp:cNvPr id="0" name=""/>
        <dsp:cNvSpPr/>
      </dsp:nvSpPr>
      <dsp:spPr>
        <a:xfrm>
          <a:off x="5022485" y="1828863"/>
          <a:ext cx="1101030" cy="5505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Activation</a:t>
          </a:r>
          <a:endParaRPr lang="en-US" sz="1400" kern="1200"/>
        </a:p>
      </dsp:txBody>
      <dsp:txXfrm>
        <a:off x="5049359" y="1855737"/>
        <a:ext cx="1047282" cy="496767"/>
      </dsp:txXfrm>
    </dsp:sp>
    <dsp:sp modelId="{4E5ACDAF-2FE1-4685-852D-3D6548605A78}">
      <dsp:nvSpPr>
        <dsp:cNvPr id="0" name=""/>
        <dsp:cNvSpPr/>
      </dsp:nvSpPr>
      <dsp:spPr>
        <a:xfrm>
          <a:off x="4213244" y="2843618"/>
          <a:ext cx="1101030" cy="5505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Suspension</a:t>
          </a:r>
          <a:endParaRPr lang="en-US" sz="1400" kern="1200"/>
        </a:p>
      </dsp:txBody>
      <dsp:txXfrm>
        <a:off x="4240118" y="2870492"/>
        <a:ext cx="1047282" cy="496767"/>
      </dsp:txXfrm>
    </dsp:sp>
    <dsp:sp modelId="{EFD15585-B419-4FBB-A5D7-6FE6C6271E64}">
      <dsp:nvSpPr>
        <dsp:cNvPr id="0" name=""/>
        <dsp:cNvSpPr/>
      </dsp:nvSpPr>
      <dsp:spPr>
        <a:xfrm>
          <a:off x="2915324" y="2843618"/>
          <a:ext cx="1101030" cy="5505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Resuming</a:t>
          </a:r>
          <a:endParaRPr lang="en-US" sz="1400" kern="1200"/>
        </a:p>
      </dsp:txBody>
      <dsp:txXfrm>
        <a:off x="2942198" y="2870492"/>
        <a:ext cx="1047282" cy="496767"/>
      </dsp:txXfrm>
    </dsp:sp>
    <dsp:sp modelId="{FBC7ED90-F4B4-4D7C-97EB-0B8332DC727D}">
      <dsp:nvSpPr>
        <dsp:cNvPr id="0" name=""/>
        <dsp:cNvSpPr/>
      </dsp:nvSpPr>
      <dsp:spPr>
        <a:xfrm>
          <a:off x="2106084" y="1828863"/>
          <a:ext cx="1101030" cy="5505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Closing</a:t>
          </a:r>
          <a:endParaRPr lang="en-US" sz="1400" kern="1200"/>
        </a:p>
      </dsp:txBody>
      <dsp:txXfrm>
        <a:off x="2132958" y="1855737"/>
        <a:ext cx="1047282" cy="496767"/>
      </dsp:txXfrm>
    </dsp:sp>
    <dsp:sp modelId="{02A31C5A-AFD8-4444-BA7C-EC257E923F37}">
      <dsp:nvSpPr>
        <dsp:cNvPr id="0" name=""/>
        <dsp:cNvSpPr/>
      </dsp:nvSpPr>
      <dsp:spPr>
        <a:xfrm>
          <a:off x="2394898" y="563484"/>
          <a:ext cx="1101030" cy="5505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Removal</a:t>
          </a:r>
          <a:endParaRPr lang="en-US" sz="1400" kern="1200"/>
        </a:p>
      </dsp:txBody>
      <dsp:txXfrm>
        <a:off x="2421772" y="590358"/>
        <a:ext cx="1047282" cy="4967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b="1" dirty="0" smtClean="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Live! 360 Orlando 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5626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489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4D1145D-0C6A-427A-BFFB-BA49C7DEF5D3}" type="datetimeFigureOut">
              <a:rPr lang="en-US"/>
              <a:pPr>
                <a:defRPr/>
              </a:pPr>
              <a:t>11/29/2016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BE5AA1C-3A4A-4E86-88DD-FDD0A0056F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282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6988B0C-D0FA-4593-BF38-A7BA3E9A5D69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63993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Content area (above)</a:t>
            </a:r>
            <a:r>
              <a:rPr lang="en-US" baseline="0" dirty="0" smtClean="0"/>
              <a:t> and Command area (below)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3CDA3-A2DE-473C-A81C-F73D2A1BFF69}" type="datetimeFigureOut">
              <a:rPr lang="en-US"/>
              <a:pPr>
                <a:defRPr/>
              </a:pPr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CF2FE-3FA7-4ABC-8D10-AB106564C9F6}" type="datetimeFigureOut">
              <a:rPr lang="en-US"/>
              <a:pPr>
                <a:defRPr/>
              </a:pPr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803F9-FDAA-4AD8-AB1F-AC9EA3FA17D9}" type="datetimeFigureOut">
              <a:rPr lang="en-US"/>
              <a:pPr>
                <a:defRPr/>
              </a:pPr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3CDA3-A2DE-473C-A81C-F73D2A1BFF69}" type="datetimeFigureOut">
              <a:rPr lang="en-US" smtClean="0"/>
              <a:pPr>
                <a:defRPr/>
              </a:pPr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73A4F-54E2-42AD-AEE7-525DC08E7D5E}" type="datetimeFigureOut">
              <a:rPr lang="en-US" smtClean="0"/>
              <a:pPr>
                <a:defRPr/>
              </a:pPr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7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4562E-E191-4140-8CA7-D81566904FD6}" type="datetimeFigureOut">
              <a:rPr lang="en-US" smtClean="0"/>
              <a:pPr>
                <a:defRPr/>
              </a:pPr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86AD8-D031-4E57-A880-97BEE7625BF5}" type="datetimeFigureOut">
              <a:rPr lang="en-US" smtClean="0"/>
              <a:pPr>
                <a:defRPr/>
              </a:pPr>
              <a:t>11/29/2016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46D33-8E80-4809-BCCA-EEFDCA7877C6}" type="datetimeFigureOut">
              <a:rPr lang="en-US" smtClean="0"/>
              <a:pPr>
                <a:defRPr/>
              </a:pPr>
              <a:t>11/29/2016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5E31E-3DDB-4319-BC51-F5022B7F3C8D}" type="datetimeFigureOut">
              <a:rPr lang="en-US" smtClean="0"/>
              <a:pPr>
                <a:defRPr/>
              </a:pPr>
              <a:t>11/29/2016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638B8-B788-4682-A596-85CF4ED65A7B}" type="datetimeFigureOut">
              <a:rPr lang="en-US" smtClean="0"/>
              <a:pPr>
                <a:defRPr/>
              </a:pPr>
              <a:t>11/29/2016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9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C0D6F-86BC-4F0A-A9FD-A71A70874F57}" type="datetimeFigureOut">
              <a:rPr lang="en-US" smtClean="0"/>
              <a:pPr>
                <a:defRPr/>
              </a:pPr>
              <a:t>11/29/2016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73A4F-54E2-42AD-AEE7-525DC08E7D5E}" type="datetimeFigureOut">
              <a:rPr lang="en-US"/>
              <a:pPr>
                <a:defRPr/>
              </a:pPr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2623F-4765-4759-9A73-D8655DC8D973}" type="datetimeFigureOut">
              <a:rPr lang="en-US" smtClean="0"/>
              <a:pPr>
                <a:defRPr/>
              </a:pPr>
              <a:t>11/29/2016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CF2FE-3FA7-4ABC-8D10-AB106564C9F6}" type="datetimeFigureOut">
              <a:rPr lang="en-US" smtClean="0"/>
              <a:pPr>
                <a:defRPr/>
              </a:pPr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803F9-FDAA-4AD8-AB1F-AC9EA3FA17D9}" type="datetimeFigureOut">
              <a:rPr lang="en-US" smtClean="0"/>
              <a:pPr>
                <a:defRPr/>
              </a:pPr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7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4562E-E191-4140-8CA7-D81566904FD6}" type="datetimeFigureOut">
              <a:rPr lang="en-US"/>
              <a:pPr>
                <a:defRPr/>
              </a:pPr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86AD8-D031-4E57-A880-97BEE7625BF5}" type="datetimeFigureOut">
              <a:rPr lang="en-US"/>
              <a:pPr>
                <a:defRPr/>
              </a:pPr>
              <a:t>11/29/2016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46D33-8E80-4809-BCCA-EEFDCA7877C6}" type="datetimeFigureOut">
              <a:rPr lang="en-US"/>
              <a:pPr>
                <a:defRPr/>
              </a:pPr>
              <a:t>11/29/2016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5E31E-3DDB-4319-BC51-F5022B7F3C8D}" type="datetimeFigureOut">
              <a:rPr lang="en-US"/>
              <a:pPr>
                <a:defRPr/>
              </a:pPr>
              <a:t>11/29/2016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638B8-B788-4682-A596-85CF4ED65A7B}" type="datetimeFigureOut">
              <a:rPr lang="en-US"/>
              <a:pPr>
                <a:defRPr/>
              </a:pPr>
              <a:t>11/29/2016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9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C0D6F-86BC-4F0A-A9FD-A71A70874F57}" type="datetimeFigureOut">
              <a:rPr lang="en-US"/>
              <a:pPr>
                <a:defRPr/>
              </a:pPr>
              <a:t>11/29/2016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2623F-4765-4759-9A73-D8655DC8D973}" type="datetimeFigureOut">
              <a:rPr lang="en-US"/>
              <a:pPr>
                <a:defRPr/>
              </a:pPr>
              <a:t>11/29/2016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ADEF755-0B60-4A3E-9C6A-4CADF1C89A5E}" type="datetimeFigureOut">
              <a:rPr lang="en-US"/>
              <a:pPr>
                <a:defRPr/>
              </a:pPr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rgbClr val="002060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•"/>
        <a:defRPr sz="32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–"/>
        <a:defRPr sz="28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pitchFamily="-72" charset="0"/>
        <a:buChar char="•"/>
        <a:defRPr sz="24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–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»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ADEF755-0B60-4A3E-9C6A-4CADF1C89A5E}" type="datetimeFigureOut">
              <a:rPr lang="en-US" smtClean="0"/>
              <a:pPr>
                <a:defRPr/>
              </a:pPr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002060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•"/>
        <a:defRPr sz="32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–"/>
        <a:defRPr sz="28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-72" charset="0"/>
        <a:buChar char="•"/>
        <a:defRPr sz="24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–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»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msdn.microsoft.com/library/windows/apps/windows.ui.xaml.controls.relativepanel.aspx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msdn.microsoft.com/en-us/library/windows/apps/dn997787.aspx" TargetMode="Externa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msdn.microsoft.com/en-us/library/windows/apps/dn449149.aspx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msdn.microsoft.com/en-us/library/windows/apps/hh465302.aspx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windows/apps/dn997761.asp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msdn.microsoft.com/en-us/library/windows/apps/dn997765.aspx" TargetMode="Externa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msdn.microsoft.com/en-us/library/windows/apps/dn997766.aspx" TargetMode="Externa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msdn.microsoft.com/en-us/library/windows/apps/dn997788.aspx" TargetMode="Externa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entedwards/MobileTasks" TargetMode="Externa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windows/uwp/launch-resume/app-lifecycle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msdn.microsoft.com/en-us/library/windows/apps/dn894631.aspx" TargetMode="Externa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windows/apps/dn894631.aspx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msdn.microsoft.com/en-us/library/windows/apps/dn894631.aspx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547665" y="1255018"/>
            <a:ext cx="7416824" cy="10287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379" tIns="44448" rIns="90379" bIns="44448" anchor="b">
            <a:prstTxWarp prst="textNoShape">
              <a:avLst/>
            </a:prstTxWarp>
          </a:bodyPr>
          <a:lstStyle/>
          <a:p>
            <a:pPr algn="ctr" defTabSz="896938" eaLnBrk="0" hangingPunct="0"/>
            <a:r>
              <a:rPr lang="en-US" sz="4000" b="1" dirty="0" smtClean="0">
                <a:solidFill>
                  <a:srgbClr val="002060"/>
                </a:solidFill>
                <a:latin typeface="Arial Bold" pitchFamily="-72" charset="0"/>
              </a:rPr>
              <a:t>Building Modern Mobile Apps</a:t>
            </a:r>
          </a:p>
          <a:p>
            <a:pPr algn="ctr" defTabSz="896938" eaLnBrk="0" hangingPunct="0"/>
            <a:r>
              <a:rPr lang="en-US" sz="4000" b="1" dirty="0" smtClean="0">
                <a:solidFill>
                  <a:srgbClr val="002060"/>
                </a:solidFill>
                <a:latin typeface="Arial Bold" pitchFamily="-72" charset="0"/>
              </a:rPr>
              <a:t>Universal Windows Platform</a:t>
            </a:r>
            <a:endParaRPr lang="en-US" sz="4000" b="1" dirty="0">
              <a:solidFill>
                <a:srgbClr val="002060"/>
              </a:solidFill>
              <a:latin typeface="Arial Bold" pitchFamily="-72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16648" y="2433340"/>
            <a:ext cx="3987800" cy="100250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85923" tIns="42962" rIns="85923" bIns="42962">
            <a:prstTxWarp prst="textNoShape">
              <a:avLst/>
            </a:prstTxWarp>
          </a:bodyPr>
          <a:lstStyle/>
          <a:p>
            <a:pPr algn="r"/>
            <a:r>
              <a:rPr lang="en-US" sz="2800" b="1" dirty="0" smtClean="0">
                <a:solidFill>
                  <a:srgbClr val="C00000"/>
                </a:solidFill>
              </a:rPr>
              <a:t>Brent Edwards</a:t>
            </a:r>
            <a:endParaRPr lang="en-US" sz="2800" b="1" dirty="0">
              <a:solidFill>
                <a:srgbClr val="C00000"/>
              </a:solidFill>
            </a:endParaRPr>
          </a:p>
          <a:p>
            <a:pPr algn="r"/>
            <a:r>
              <a:rPr lang="en-US" sz="2400" b="1" dirty="0" smtClean="0">
                <a:solidFill>
                  <a:srgbClr val="C00000"/>
                </a:solidFill>
              </a:rPr>
              <a:t>Principal Lead Consultant </a:t>
            </a:r>
            <a:endParaRPr lang="en-US" sz="2400" b="1" dirty="0">
              <a:solidFill>
                <a:srgbClr val="C00000"/>
              </a:solidFill>
            </a:endParaRPr>
          </a:p>
          <a:p>
            <a:pPr algn="r"/>
            <a:r>
              <a:rPr lang="en-US" sz="2400" b="1" dirty="0" smtClean="0">
                <a:solidFill>
                  <a:srgbClr val="C00000"/>
                </a:solidFill>
              </a:rPr>
              <a:t>Magenic</a:t>
            </a:r>
            <a:endParaRPr lang="en-US" sz="2400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sz="1400" dirty="0">
              <a:solidFill>
                <a:srgbClr val="C00000"/>
              </a:solidFill>
              <a:latin typeface="Times New Roman" pitchFamily="-72" charset="0"/>
            </a:endParaRPr>
          </a:p>
        </p:txBody>
      </p:sp>
      <p:sp>
        <p:nvSpPr>
          <p:cNvPr id="15364" name="Text Box 7"/>
          <p:cNvSpPr txBox="1">
            <a:spLocks noChangeArrowheads="1"/>
          </p:cNvSpPr>
          <p:nvPr/>
        </p:nvSpPr>
        <p:spPr bwMode="auto">
          <a:xfrm>
            <a:off x="6259711" y="3858309"/>
            <a:ext cx="23447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>
                <a:solidFill>
                  <a:srgbClr val="C00000"/>
                </a:solidFill>
                <a:ea typeface="Arial" pitchFamily="-72" charset="0"/>
                <a:cs typeface="Arial" pitchFamily="-72" charset="0"/>
              </a:rPr>
              <a:t>Level: Intermediate</a:t>
            </a:r>
          </a:p>
          <a:p>
            <a:pPr algn="r"/>
            <a:endParaRPr lang="en-US" sz="1600" b="1" dirty="0">
              <a:ea typeface="Arial" pitchFamily="-72" charset="0"/>
              <a:cs typeface="Arial" pitchFamily="-72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 Machine Requirements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364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Simulator</a:t>
            </a:r>
          </a:p>
          <a:p>
            <a:r>
              <a:rPr lang="en-US" dirty="0" smtClean="0"/>
              <a:t>Dev Machine</a:t>
            </a:r>
          </a:p>
          <a:p>
            <a:r>
              <a:rPr lang="en-US" dirty="0" smtClean="0"/>
              <a:t>Physical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69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UWP Foundation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55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Foundation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</a:p>
          <a:p>
            <a:r>
              <a:rPr lang="en-US" dirty="0" smtClean="0"/>
              <a:t>Controls</a:t>
            </a:r>
          </a:p>
          <a:p>
            <a:r>
              <a:rPr lang="en-US" dirty="0" smtClean="0"/>
              <a:t>Styles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1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Controls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60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RelativePanel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sz="825" dirty="0">
                <a:solidFill>
                  <a:schemeClr val="tx1"/>
                </a:solidFill>
                <a:hlinkClick r:id="rId2"/>
              </a:rPr>
              <a:t>://</a:t>
            </a:r>
            <a:r>
              <a:rPr lang="en-US" sz="825" dirty="0" smtClean="0">
                <a:solidFill>
                  <a:schemeClr val="tx1"/>
                </a:solidFill>
                <a:hlinkClick r:id="rId2"/>
              </a:rPr>
              <a:t>msdn.microsoft.com/library/windows/apps/windows.ui.xaml.controls.relativepanel.aspx</a:t>
            </a:r>
            <a:endParaRPr lang="en-US" sz="825" dirty="0"/>
          </a:p>
        </p:txBody>
      </p:sp>
      <p:pic>
        <p:nvPicPr>
          <p:cNvPr id="7" name="Picture 2" descr="Relative panel control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115" y="1953831"/>
            <a:ext cx="1905770" cy="188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2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SplitView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sz="825" dirty="0">
                <a:solidFill>
                  <a:schemeClr val="tx1"/>
                </a:solidFill>
                <a:hlinkClick r:id="rId2"/>
              </a:rPr>
              <a:t>://</a:t>
            </a:r>
            <a:r>
              <a:rPr lang="en-US" sz="825" dirty="0" smtClean="0">
                <a:solidFill>
                  <a:schemeClr val="tx1"/>
                </a:solidFill>
                <a:hlinkClick r:id="rId2"/>
              </a:rPr>
              <a:t>msdn.microsoft.com/en-us/library/windows/apps/dn997787.aspx</a:t>
            </a:r>
            <a:endParaRPr lang="en-US" sz="825" dirty="0"/>
          </a:p>
        </p:txBody>
      </p:sp>
      <p:pic>
        <p:nvPicPr>
          <p:cNvPr id="8" name="Picture 4" descr="https://i-msdn.sec.s-msft.com/dynimg/IC794071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307" y="1200150"/>
            <a:ext cx="4821385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95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Hub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sz="825" dirty="0">
                <a:solidFill>
                  <a:schemeClr val="tx1"/>
                </a:solidFill>
                <a:hlinkClick r:id="rId2"/>
              </a:rPr>
              <a:t>://</a:t>
            </a:r>
            <a:r>
              <a:rPr lang="en-US" sz="825" dirty="0" smtClean="0">
                <a:solidFill>
                  <a:schemeClr val="tx1"/>
                </a:solidFill>
                <a:hlinkClick r:id="rId2"/>
              </a:rPr>
              <a:t>msdn.microsoft.com/en-us/library/windows/apps/dn449149.aspx</a:t>
            </a:r>
            <a:endParaRPr lang="en-US" sz="825" dirty="0"/>
          </a:p>
        </p:txBody>
      </p:sp>
      <p:pic>
        <p:nvPicPr>
          <p:cNvPr id="10242" name="Picture 2" descr="Example of a hub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740" y="1200150"/>
            <a:ext cx="5430520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385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CommandBar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sz="825" dirty="0">
                <a:solidFill>
                  <a:schemeClr val="tx1"/>
                </a:solidFill>
                <a:hlinkClick r:id="rId2"/>
              </a:rPr>
              <a:t>://</a:t>
            </a:r>
            <a:r>
              <a:rPr lang="en-US" sz="825" dirty="0" smtClean="0">
                <a:solidFill>
                  <a:schemeClr val="tx1"/>
                </a:solidFill>
                <a:hlinkClick r:id="rId2"/>
              </a:rPr>
              <a:t>msdn.microsoft.com/en-us/library/windows/apps/hh465302.aspx</a:t>
            </a:r>
            <a:endParaRPr lang="en-US" sz="825" dirty="0"/>
          </a:p>
        </p:txBody>
      </p:sp>
      <p:pic>
        <p:nvPicPr>
          <p:cNvPr id="9218" name="Picture 2" descr="https://i-msdn.sec.s-msft.com/dynimg/IC798037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726" y="1200150"/>
            <a:ext cx="6352547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23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Patterns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29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Brent Edwards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BrentE@magenic.com</a:t>
            </a:r>
            <a:endParaRPr lang="en-US" dirty="0">
              <a:solidFill>
                <a:srgbClr val="FF6600"/>
              </a:solidFill>
            </a:endParaRPr>
          </a:p>
          <a:p>
            <a:r>
              <a:rPr lang="en-US" dirty="0" smtClean="0">
                <a:solidFill>
                  <a:srgbClr val="FF6600"/>
                </a:solidFill>
              </a:rPr>
              <a:t>@</a:t>
            </a:r>
            <a:r>
              <a:rPr lang="en-US" dirty="0" err="1" smtClean="0">
                <a:solidFill>
                  <a:srgbClr val="FF6600"/>
                </a:solidFill>
              </a:rPr>
              <a:t>brentledwards</a:t>
            </a:r>
            <a:endParaRPr lang="en-US" dirty="0" smtClean="0">
              <a:solidFill>
                <a:srgbClr val="FF6600"/>
              </a:solidFill>
            </a:endParaRPr>
          </a:p>
          <a:p>
            <a:r>
              <a:rPr lang="en-US" dirty="0" smtClean="0">
                <a:solidFill>
                  <a:srgbClr val="FF6600"/>
                </a:solidFill>
              </a:rPr>
              <a:t>http://www.brentedwards.net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https://github.com/brentedwards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16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Canvas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 smtClean="0">
                <a:solidFill>
                  <a:schemeClr val="tx1"/>
                </a:solidFill>
                <a:hlinkClick r:id="rId3"/>
              </a:rPr>
              <a:t>https</a:t>
            </a:r>
            <a:r>
              <a:rPr lang="en-US" sz="825" dirty="0">
                <a:solidFill>
                  <a:schemeClr val="tx1"/>
                </a:solidFill>
                <a:hlinkClick r:id="rId3"/>
              </a:rPr>
              <a:t>://</a:t>
            </a:r>
            <a:r>
              <a:rPr lang="en-US" sz="825" dirty="0" smtClean="0">
                <a:solidFill>
                  <a:schemeClr val="tx1"/>
                </a:solidFill>
                <a:hlinkClick r:id="rId3"/>
              </a:rPr>
              <a:t>msdn.microsoft.com/en-us/library/windows/apps/dn997761.aspx</a:t>
            </a:r>
            <a:endParaRPr lang="en-US" sz="825" dirty="0"/>
          </a:p>
        </p:txBody>
      </p:sp>
      <p:pic>
        <p:nvPicPr>
          <p:cNvPr id="8" name="Picture 2" descr="Example of an active canvas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086" y="1200150"/>
            <a:ext cx="3361827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50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Master/Detail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sz="825" dirty="0">
                <a:solidFill>
                  <a:schemeClr val="tx1"/>
                </a:solidFill>
                <a:hlinkClick r:id="rId2"/>
              </a:rPr>
              <a:t>://</a:t>
            </a:r>
            <a:r>
              <a:rPr lang="en-US" sz="825" dirty="0" smtClean="0">
                <a:solidFill>
                  <a:schemeClr val="tx1"/>
                </a:solidFill>
                <a:hlinkClick r:id="rId2"/>
              </a:rPr>
              <a:t>msdn.microsoft.com/en-us/library/windows/apps/dn997765.aspx</a:t>
            </a:r>
            <a:endParaRPr lang="en-US" sz="825" dirty="0"/>
          </a:p>
        </p:txBody>
      </p:sp>
      <p:pic>
        <p:nvPicPr>
          <p:cNvPr id="9" name="Picture 4" descr="Example of master-details pattern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962" y="1200150"/>
            <a:ext cx="3394075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72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Nav</a:t>
            </a:r>
            <a:r>
              <a:rPr lang="en-US" dirty="0" smtClean="0"/>
              <a:t> Pane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sz="825" dirty="0">
                <a:solidFill>
                  <a:schemeClr val="tx1"/>
                </a:solidFill>
                <a:hlinkClick r:id="rId2"/>
              </a:rPr>
              <a:t>://</a:t>
            </a:r>
            <a:r>
              <a:rPr lang="en-US" sz="825" dirty="0" smtClean="0">
                <a:solidFill>
                  <a:schemeClr val="tx1"/>
                </a:solidFill>
                <a:hlinkClick r:id="rId2"/>
              </a:rPr>
              <a:t>msdn.microsoft.com/en-us/library/windows/apps/dn997766.aspx</a:t>
            </a:r>
            <a:endParaRPr lang="en-US" sz="825" dirty="0"/>
          </a:p>
        </p:txBody>
      </p:sp>
      <p:pic>
        <p:nvPicPr>
          <p:cNvPr id="8" name="Picture 2" descr="Example of a nav pan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121" y="1200150"/>
            <a:ext cx="3639758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93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Tabs and Pivots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sz="825" dirty="0">
                <a:solidFill>
                  <a:schemeClr val="tx1"/>
                </a:solidFill>
                <a:hlinkClick r:id="rId2"/>
              </a:rPr>
              <a:t>://</a:t>
            </a:r>
            <a:r>
              <a:rPr lang="en-US" sz="825" dirty="0" smtClean="0">
                <a:solidFill>
                  <a:schemeClr val="tx1"/>
                </a:solidFill>
                <a:hlinkClick r:id="rId2"/>
              </a:rPr>
              <a:t>msdn.microsoft.com/en-us/library/windows/apps/dn997788.aspx</a:t>
            </a:r>
            <a:endParaRPr lang="en-US" sz="825" dirty="0"/>
          </a:p>
        </p:txBody>
      </p:sp>
      <p:pic>
        <p:nvPicPr>
          <p:cNvPr id="8196" name="Picture 4" descr="An examples of tabs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784" y="1200150"/>
            <a:ext cx="3410432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41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Device Families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Great support for responsive layouts</a:t>
            </a:r>
            <a:endParaRPr lang="en-US" dirty="0"/>
          </a:p>
          <a:p>
            <a:r>
              <a:rPr lang="en-US" dirty="0" smtClean="0"/>
              <a:t>Lean on</a:t>
            </a:r>
          </a:p>
          <a:p>
            <a:pPr lvl="1"/>
            <a:r>
              <a:rPr lang="en-US" dirty="0" err="1" smtClean="0"/>
              <a:t>GridView</a:t>
            </a:r>
            <a:endParaRPr lang="en-US" dirty="0" smtClean="0"/>
          </a:p>
          <a:p>
            <a:pPr lvl="1"/>
            <a:r>
              <a:rPr lang="en-US" dirty="0" err="1" smtClean="0"/>
              <a:t>RelativePanel</a:t>
            </a:r>
            <a:endParaRPr lang="en-US" dirty="0" smtClean="0"/>
          </a:p>
          <a:p>
            <a:pPr lvl="1"/>
            <a:r>
              <a:rPr lang="en-US" dirty="0" err="1" smtClean="0"/>
              <a:t>StackPanel</a:t>
            </a:r>
            <a:endParaRPr lang="en-US" dirty="0" smtClean="0"/>
          </a:p>
          <a:p>
            <a:pPr lvl="1"/>
            <a:r>
              <a:rPr lang="en-US" dirty="0" smtClean="0"/>
              <a:t>Visual States</a:t>
            </a:r>
          </a:p>
          <a:p>
            <a:pPr lvl="2"/>
            <a:r>
              <a:rPr lang="en-US" dirty="0" err="1" smtClean="0"/>
              <a:t>AdaptiveTrigger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567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XAML Designer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[</a:t>
            </a:r>
            <a:r>
              <a:rPr lang="en-US" dirty="0">
                <a:solidFill>
                  <a:srgbClr val="FF6600"/>
                </a:solidFill>
              </a:rPr>
              <a:t>DEMO</a:t>
            </a:r>
            <a:r>
              <a:rPr lang="en-US" dirty="0" smtClean="0">
                <a:solidFill>
                  <a:schemeClr val="accent3"/>
                </a:solidFill>
              </a:rPr>
              <a:t>]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71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Model-View-</a:t>
            </a:r>
            <a:r>
              <a:rPr lang="en-US" dirty="0" err="1" smtClean="0">
                <a:solidFill>
                  <a:schemeClr val="accent3"/>
                </a:solidFill>
              </a:rPr>
              <a:t>ViewModel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75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3200400" y="1123951"/>
            <a:ext cx="2743200" cy="68579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View</a:t>
            </a:r>
          </a:p>
          <a:p>
            <a:pPr algn="ctr"/>
            <a:r>
              <a:rPr lang="en-US" dirty="0"/>
              <a:t>Presentation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200400" y="2543141"/>
            <a:ext cx="2743200" cy="6882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View Model</a:t>
            </a:r>
          </a:p>
          <a:p>
            <a:pPr algn="ctr"/>
            <a:r>
              <a:rPr lang="en-US" dirty="0"/>
              <a:t>Presentation Logic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200400" y="3964736"/>
            <a:ext cx="2743200" cy="688203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Model</a:t>
            </a:r>
          </a:p>
          <a:p>
            <a:pPr algn="ctr"/>
            <a:r>
              <a:rPr lang="en-US" dirty="0"/>
              <a:t>Business Logic</a:t>
            </a:r>
          </a:p>
        </p:txBody>
      </p:sp>
      <p:sp>
        <p:nvSpPr>
          <p:cNvPr id="19" name="Up-Down Arrow 18"/>
          <p:cNvSpPr/>
          <p:nvPr/>
        </p:nvSpPr>
        <p:spPr>
          <a:xfrm>
            <a:off x="4381500" y="1854938"/>
            <a:ext cx="381000" cy="64301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-Down Arrow 19"/>
          <p:cNvSpPr/>
          <p:nvPr/>
        </p:nvSpPr>
        <p:spPr>
          <a:xfrm>
            <a:off x="4381500" y="3276533"/>
            <a:ext cx="381000" cy="64301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6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MVVM Cool?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Separates Presentation from Functionality</a:t>
            </a:r>
          </a:p>
          <a:p>
            <a:r>
              <a:rPr lang="en-US" dirty="0"/>
              <a:t>Promotes Testability</a:t>
            </a:r>
          </a:p>
          <a:p>
            <a:r>
              <a:rPr lang="en-US" dirty="0"/>
              <a:t>Works great with Data Binding</a:t>
            </a:r>
          </a:p>
          <a:p>
            <a:r>
              <a:rPr lang="en-US" dirty="0"/>
              <a:t>Easy collaboration with </a:t>
            </a:r>
            <a:r>
              <a:rPr lang="en-US" dirty="0" smtClean="0"/>
              <a:t>Designers</a:t>
            </a:r>
          </a:p>
          <a:p>
            <a:endParaRPr lang="en-US" dirty="0"/>
          </a:p>
          <a:p>
            <a:r>
              <a:rPr lang="en-US" dirty="0"/>
              <a:t>Makes it easy to change out the View layer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36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2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Tasks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github.com/brentedwards/MobileTasks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06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it?</a:t>
            </a:r>
          </a:p>
          <a:p>
            <a:pPr lvl="1"/>
            <a:r>
              <a:rPr lang="en-US" dirty="0" smtClean="0"/>
              <a:t>Ability to bind an element in a view to a property on a view model (or other object)</a:t>
            </a:r>
          </a:p>
          <a:p>
            <a:r>
              <a:rPr lang="en-US" dirty="0" smtClean="0"/>
              <a:t>Binding Modes</a:t>
            </a:r>
          </a:p>
          <a:p>
            <a:pPr lvl="1"/>
            <a:r>
              <a:rPr lang="en-US" dirty="0" err="1" smtClean="0"/>
              <a:t>OneTime</a:t>
            </a:r>
            <a:endParaRPr lang="en-US" dirty="0" smtClean="0"/>
          </a:p>
          <a:p>
            <a:pPr lvl="1"/>
            <a:r>
              <a:rPr lang="en-US" dirty="0" err="1" smtClean="0"/>
              <a:t>OneWay</a:t>
            </a:r>
            <a:endParaRPr lang="en-US" dirty="0" smtClean="0"/>
          </a:p>
          <a:p>
            <a:pPr lvl="1"/>
            <a:r>
              <a:rPr lang="en-US" dirty="0" err="1" smtClean="0"/>
              <a:t>TwoWay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25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2 Syntax Flavors in UWP</a:t>
            </a:r>
          </a:p>
          <a:p>
            <a:pPr lvl="1"/>
            <a:r>
              <a:rPr lang="en-US" dirty="0" smtClean="0"/>
              <a:t>Old School</a:t>
            </a:r>
          </a:p>
          <a:p>
            <a:pPr lvl="2"/>
            <a:r>
              <a:rPr lang="en-US" dirty="0" smtClean="0"/>
              <a:t>{Binding Stuff}</a:t>
            </a:r>
          </a:p>
          <a:p>
            <a:pPr lvl="2"/>
            <a:r>
              <a:rPr lang="en-US" dirty="0" smtClean="0"/>
              <a:t>Uses reflection to find Stuff property on current </a:t>
            </a:r>
            <a:r>
              <a:rPr lang="en-US" dirty="0" err="1" smtClean="0"/>
              <a:t>DataContext</a:t>
            </a:r>
            <a:endParaRPr lang="en-US" dirty="0" smtClean="0"/>
          </a:p>
          <a:p>
            <a:pPr lvl="1"/>
            <a:r>
              <a:rPr lang="en-US" dirty="0" smtClean="0"/>
              <a:t>New School</a:t>
            </a:r>
          </a:p>
          <a:p>
            <a:pPr lvl="2"/>
            <a:r>
              <a:rPr lang="en-US" dirty="0" smtClean="0"/>
              <a:t>{</a:t>
            </a:r>
            <a:r>
              <a:rPr lang="en-US" dirty="0" err="1" smtClean="0"/>
              <a:t>x:Bind</a:t>
            </a:r>
            <a:r>
              <a:rPr lang="en-US" dirty="0" smtClean="0"/>
              <a:t> Stuff}</a:t>
            </a:r>
          </a:p>
          <a:p>
            <a:pPr lvl="2"/>
            <a:r>
              <a:rPr lang="en-US" dirty="0" smtClean="0"/>
              <a:t>Compiles the binding using the context of the Page or </a:t>
            </a:r>
            <a:r>
              <a:rPr lang="en-US" dirty="0" err="1" smtClean="0"/>
              <a:t>UserControl</a:t>
            </a: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49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power</a:t>
            </a:r>
          </a:p>
          <a:p>
            <a:pPr lvl="1"/>
            <a:r>
              <a:rPr lang="en-US" dirty="0" smtClean="0"/>
              <a:t>Can bind to single properties or collections of objects</a:t>
            </a:r>
          </a:p>
          <a:p>
            <a:pPr lvl="1"/>
            <a:r>
              <a:rPr lang="en-US" dirty="0" smtClean="0"/>
              <a:t>Can provide </a:t>
            </a:r>
            <a:r>
              <a:rPr lang="en-US" dirty="0" err="1" smtClean="0"/>
              <a:t>DataTemplates</a:t>
            </a:r>
            <a:r>
              <a:rPr lang="en-US" dirty="0" smtClean="0"/>
              <a:t> for collections that further leverage data binding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89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Models implement </a:t>
            </a:r>
            <a:r>
              <a:rPr lang="en-US" dirty="0" err="1" smtClean="0"/>
              <a:t>INotifyPropertyChanged</a:t>
            </a:r>
            <a:endParaRPr lang="en-US" dirty="0" smtClean="0"/>
          </a:p>
          <a:p>
            <a:r>
              <a:rPr lang="en-US" dirty="0" smtClean="0"/>
              <a:t>Raise </a:t>
            </a:r>
            <a:r>
              <a:rPr lang="en-US" dirty="0" err="1" smtClean="0"/>
              <a:t>PropertyChanged</a:t>
            </a:r>
            <a:r>
              <a:rPr lang="en-US" dirty="0" smtClean="0"/>
              <a:t> events every time data changes or binding should be refreshed</a:t>
            </a:r>
          </a:p>
          <a:p>
            <a:r>
              <a:rPr lang="en-US" dirty="0" smtClean="0"/>
              <a:t>MVVM frameworks can help with this</a:t>
            </a:r>
          </a:p>
        </p:txBody>
      </p:sp>
    </p:spTree>
    <p:extLst>
      <p:ext uri="{BB962C8B-B14F-4D97-AF65-F5344CB8AC3E}">
        <p14:creationId xmlns:p14="http://schemas.microsoft.com/office/powerpoint/2010/main" val="78683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Binding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[</a:t>
            </a:r>
            <a:r>
              <a:rPr lang="en-US" sz="2400" dirty="0">
                <a:solidFill>
                  <a:srgbClr val="FF6600"/>
                </a:solidFill>
              </a:rPr>
              <a:t>DEMO</a:t>
            </a:r>
            <a:r>
              <a:rPr lang="en-US" sz="2400" dirty="0">
                <a:solidFill>
                  <a:schemeClr val="accent3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2567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Templates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3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Define presentation of your data</a:t>
            </a:r>
          </a:p>
          <a:p>
            <a:pPr lvl="1"/>
            <a:r>
              <a:rPr lang="en-US" dirty="0" smtClean="0"/>
              <a:t>Can give your business objects a “look”</a:t>
            </a:r>
          </a:p>
          <a:p>
            <a:r>
              <a:rPr lang="en-US" dirty="0" smtClean="0"/>
              <a:t>Can leverage data binding</a:t>
            </a:r>
          </a:p>
          <a:p>
            <a:r>
              <a:rPr lang="en-US" dirty="0" smtClean="0"/>
              <a:t>Templates can be</a:t>
            </a:r>
          </a:p>
          <a:p>
            <a:pPr lvl="1"/>
            <a:r>
              <a:rPr lang="en-US" dirty="0" smtClean="0"/>
              <a:t>Local to control</a:t>
            </a:r>
          </a:p>
          <a:p>
            <a:pPr lvl="1"/>
            <a:r>
              <a:rPr lang="en-US" dirty="0" smtClean="0"/>
              <a:t>Local to Page/</a:t>
            </a:r>
            <a:r>
              <a:rPr lang="en-US" dirty="0" err="1" smtClean="0"/>
              <a:t>UserControl</a:t>
            </a:r>
            <a:r>
              <a:rPr lang="en-US" dirty="0" smtClean="0"/>
              <a:t> in </a:t>
            </a:r>
            <a:r>
              <a:rPr lang="en-US" smtClean="0"/>
              <a:t>Resource Dictionary</a:t>
            </a:r>
            <a:endParaRPr lang="en-US" dirty="0" smtClean="0"/>
          </a:p>
          <a:p>
            <a:pPr lvl="1"/>
            <a:r>
              <a:rPr lang="en-US" dirty="0" smtClean="0"/>
              <a:t>In Global Resource Dictionary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54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Templates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[</a:t>
            </a:r>
            <a:r>
              <a:rPr lang="en-US" sz="2400" dirty="0">
                <a:solidFill>
                  <a:srgbClr val="FF6600"/>
                </a:solidFill>
              </a:rPr>
              <a:t>DEMO</a:t>
            </a:r>
            <a:r>
              <a:rPr lang="en-US" sz="2400" dirty="0">
                <a:solidFill>
                  <a:schemeClr val="accent3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3477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5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Change look-and-feel of controls</a:t>
            </a:r>
          </a:p>
          <a:p>
            <a:r>
              <a:rPr lang="en-US" dirty="0" smtClean="0"/>
              <a:t>Can inherit from existing styles</a:t>
            </a:r>
          </a:p>
          <a:p>
            <a:r>
              <a:rPr lang="en-US" dirty="0"/>
              <a:t>Two types</a:t>
            </a:r>
          </a:p>
          <a:p>
            <a:pPr lvl="1"/>
            <a:r>
              <a:rPr lang="en-US" dirty="0"/>
              <a:t>Implicit</a:t>
            </a:r>
          </a:p>
          <a:p>
            <a:pPr lvl="2"/>
            <a:r>
              <a:rPr lang="en-US" dirty="0"/>
              <a:t>By Type</a:t>
            </a:r>
          </a:p>
          <a:p>
            <a:pPr lvl="1"/>
            <a:r>
              <a:rPr lang="en-US" dirty="0"/>
              <a:t>Explicit</a:t>
            </a:r>
          </a:p>
          <a:p>
            <a:pPr lvl="2"/>
            <a:r>
              <a:rPr lang="en-US" dirty="0"/>
              <a:t>By </a:t>
            </a:r>
            <a:r>
              <a:rPr lang="en-US" dirty="0" smtClean="0"/>
              <a:t>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0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UWP?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75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Another way to change look-and-feel</a:t>
            </a:r>
          </a:p>
          <a:p>
            <a:r>
              <a:rPr lang="en-US" dirty="0" smtClean="0"/>
              <a:t>States can be changed by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Triggers</a:t>
            </a:r>
          </a:p>
          <a:p>
            <a:pPr lvl="2"/>
            <a:r>
              <a:rPr lang="en-US" dirty="0" err="1" smtClean="0"/>
              <a:t>StateTrigger</a:t>
            </a:r>
            <a:endParaRPr lang="en-US" dirty="0" smtClean="0"/>
          </a:p>
          <a:p>
            <a:pPr lvl="2"/>
            <a:r>
              <a:rPr lang="en-US" dirty="0" err="1" smtClean="0"/>
              <a:t>AdaptiveTrigger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04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[</a:t>
            </a:r>
            <a:r>
              <a:rPr lang="en-US" sz="2400" dirty="0">
                <a:solidFill>
                  <a:srgbClr val="FF6600"/>
                </a:solidFill>
              </a:rPr>
              <a:t>DEMO</a:t>
            </a:r>
            <a:r>
              <a:rPr lang="en-US" sz="2400" dirty="0">
                <a:solidFill>
                  <a:schemeClr val="accent3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85002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lifecycle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1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Lifecycle</a:t>
            </a:r>
            <a:endParaRPr lang="en-US" dirty="0"/>
          </a:p>
        </p:txBody>
      </p:sp>
      <p:pic>
        <p:nvPicPr>
          <p:cNvPr id="2050" name="Picture 2" descr="state diagram showing transitions between app execution stat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428" y="1501949"/>
            <a:ext cx="5857143" cy="279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38114" y="4629150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>
                <a:hlinkClick r:id="rId3"/>
              </a:rPr>
              <a:t>https://</a:t>
            </a:r>
            <a:r>
              <a:rPr lang="en-US" sz="825" dirty="0" smtClean="0">
                <a:hlinkClick r:id="rId3"/>
              </a:rPr>
              <a:t>msdn.microsoft.com/en-us/windows/uwp/launch-resume/app-lifecycle</a:t>
            </a:r>
            <a:endParaRPr lang="en-US" sz="825" dirty="0"/>
          </a:p>
        </p:txBody>
      </p:sp>
    </p:spTree>
    <p:extLst>
      <p:ext uri="{BB962C8B-B14F-4D97-AF65-F5344CB8AC3E}">
        <p14:creationId xmlns:p14="http://schemas.microsoft.com/office/powerpoint/2010/main" val="37322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Lifecycle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950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4581017-CD0B-49FE-B542-830E5008D1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94581017-CD0B-49FE-B542-830E5008D1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E930957-A3A7-48EC-A289-6333D049AB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FE930957-A3A7-48EC-A289-6333D049AB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9C0A9BD-468E-4C44-81B9-CEB130F72C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19C0A9BD-468E-4C44-81B9-CEB130F72C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61C154B-4F25-4EA7-92FB-DEF17F2F59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861C154B-4F25-4EA7-92FB-DEF17F2F59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E5ACDAF-2FE1-4685-852D-3D6548605A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4E5ACDAF-2FE1-4685-852D-3D6548605A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FD15585-B419-4FBB-A5D7-6FE6C6271E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EFD15585-B419-4FBB-A5D7-6FE6C6271E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BC7ED90-F4B4-4D7C-97EB-0B8332DC72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FBC7ED90-F4B4-4D7C-97EB-0B8332DC72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2A31C5A-AFD8-4444-BA7C-EC257E923F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dgm id="{02A31C5A-AFD8-4444-BA7C-EC257E923F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</a:t>
            </a:r>
            <a:r>
              <a:rPr lang="en-US" dirty="0" err="1" smtClean="0"/>
              <a:t>INtegration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3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Integration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server needs UWP dev tools installed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83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6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done with Visual Studio</a:t>
            </a:r>
          </a:p>
          <a:p>
            <a:pPr lvl="1"/>
            <a:r>
              <a:rPr lang="en-US" dirty="0" smtClean="0"/>
              <a:t>Don’t forget to add all assets for icons, etc.</a:t>
            </a:r>
          </a:p>
          <a:p>
            <a:r>
              <a:rPr lang="en-US" dirty="0" smtClean="0"/>
              <a:t>Create App Packages</a:t>
            </a:r>
          </a:p>
          <a:p>
            <a:pPr lvl="1"/>
            <a:r>
              <a:rPr lang="en-US" dirty="0" smtClean="0"/>
              <a:t>Choose App Name</a:t>
            </a:r>
          </a:p>
          <a:p>
            <a:pPr lvl="1"/>
            <a:r>
              <a:rPr lang="en-US" dirty="0" smtClean="0"/>
              <a:t>Choose Configurations</a:t>
            </a:r>
          </a:p>
          <a:p>
            <a:pPr lvl="1"/>
            <a:r>
              <a:rPr lang="en-US" dirty="0" smtClean="0"/>
              <a:t>Test with local Windows App Certification Kit</a:t>
            </a:r>
          </a:p>
        </p:txBody>
      </p:sp>
    </p:spTree>
    <p:extLst>
      <p:ext uri="{BB962C8B-B14F-4D97-AF65-F5344CB8AC3E}">
        <p14:creationId xmlns:p14="http://schemas.microsoft.com/office/powerpoint/2010/main" val="281838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Thoughts on </a:t>
            </a:r>
            <a:r>
              <a:rPr lang="en-US" dirty="0" err="1" smtClean="0"/>
              <a:t>uwp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9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Windows Platform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 smtClean="0">
                <a:hlinkClick r:id="rId2"/>
              </a:rPr>
              <a:t>https</a:t>
            </a:r>
            <a:r>
              <a:rPr lang="en-US" sz="825" dirty="0">
                <a:hlinkClick r:id="rId2"/>
              </a:rPr>
              <a:t>://</a:t>
            </a:r>
            <a:r>
              <a:rPr lang="en-US" sz="825" dirty="0" smtClean="0">
                <a:hlinkClick r:id="rId2"/>
              </a:rPr>
              <a:t>msdn.microsoft.com/en-us/library/windows/apps/dn894631.aspx</a:t>
            </a:r>
            <a:endParaRPr lang="en-US" sz="825" dirty="0"/>
          </a:p>
        </p:txBody>
      </p:sp>
      <p:pic>
        <p:nvPicPr>
          <p:cNvPr id="8" name="Picture 2" descr="Windows universal apps run on a variety of devices, support adaptive user interface, natural user input, one store, one dev center, and cloud services 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199" y="1200150"/>
            <a:ext cx="6769601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69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with Visual Studio and C#</a:t>
            </a:r>
          </a:p>
          <a:p>
            <a:r>
              <a:rPr lang="en-US" dirty="0" smtClean="0"/>
              <a:t>Testing is very easy</a:t>
            </a:r>
          </a:p>
          <a:p>
            <a:r>
              <a:rPr lang="en-US" dirty="0" smtClean="0"/>
              <a:t>Cover all Windows device families in one 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68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only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77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choice if building for Windows only</a:t>
            </a:r>
          </a:p>
          <a:p>
            <a:r>
              <a:rPr lang="en-US" dirty="0" smtClean="0"/>
              <a:t>Visual Studio is second to none	</a:t>
            </a:r>
            <a:endParaRPr lang="en-US" dirty="0"/>
          </a:p>
          <a:p>
            <a:pPr lvl="1"/>
            <a:r>
              <a:rPr lang="en-US" dirty="0" smtClean="0"/>
              <a:t>Makes the experience very smooth</a:t>
            </a:r>
          </a:p>
        </p:txBody>
      </p:sp>
    </p:spTree>
    <p:extLst>
      <p:ext uri="{BB962C8B-B14F-4D97-AF65-F5344CB8AC3E}">
        <p14:creationId xmlns:p14="http://schemas.microsoft.com/office/powerpoint/2010/main" val="11797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5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UWP?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Windows Apps with C# and XAML</a:t>
            </a:r>
            <a:endParaRPr lang="en-US" dirty="0"/>
          </a:p>
        </p:txBody>
      </p:sp>
      <p:pic>
        <p:nvPicPr>
          <p:cNvPr id="6" name="Picture 2" descr="Windows-powered devi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419350"/>
            <a:ext cx="47625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38114" y="4629150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 smtClean="0">
                <a:hlinkClick r:id="rId3"/>
              </a:rPr>
              <a:t>https</a:t>
            </a:r>
            <a:r>
              <a:rPr lang="en-US" sz="825" dirty="0">
                <a:hlinkClick r:id="rId3"/>
              </a:rPr>
              <a:t>://</a:t>
            </a:r>
            <a:r>
              <a:rPr lang="en-US" sz="825" dirty="0" smtClean="0">
                <a:hlinkClick r:id="rId3"/>
              </a:rPr>
              <a:t>msdn.microsoft.com/en-us/library/windows/apps/dn894631.aspx</a:t>
            </a:r>
            <a:endParaRPr lang="en-US" sz="825" dirty="0"/>
          </a:p>
        </p:txBody>
      </p:sp>
    </p:spTree>
    <p:extLst>
      <p:ext uri="{BB962C8B-B14F-4D97-AF65-F5344CB8AC3E}">
        <p14:creationId xmlns:p14="http://schemas.microsoft.com/office/powerpoint/2010/main" val="266392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UWP Device Families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8.1/Windows Phone 8.1 target an OS</a:t>
            </a:r>
          </a:p>
          <a:p>
            <a:r>
              <a:rPr lang="en-US" dirty="0" smtClean="0"/>
              <a:t>Windows 10 provides common app platform</a:t>
            </a:r>
          </a:p>
          <a:p>
            <a:pPr lvl="1"/>
            <a:r>
              <a:rPr lang="en-US" dirty="0" smtClean="0"/>
              <a:t>Targets Device Families</a:t>
            </a:r>
          </a:p>
          <a:p>
            <a:pPr lvl="1"/>
            <a:r>
              <a:rPr lang="en-US" dirty="0" smtClean="0"/>
              <a:t>One package for all (</a:t>
            </a:r>
            <a:r>
              <a:rPr lang="en-US" dirty="0" err="1" smtClean="0"/>
              <a:t>AppX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One store for all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11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UWP Device Families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6444" y="4659981"/>
            <a:ext cx="8867771" cy="51202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13" lvl="1" indent="0" algn="ctr">
              <a:buNone/>
            </a:pPr>
            <a:r>
              <a:rPr lang="en-US" sz="825" dirty="0" smtClean="0">
                <a:hlinkClick r:id="rId2"/>
              </a:rPr>
              <a:t>https</a:t>
            </a:r>
            <a:r>
              <a:rPr lang="en-US" sz="825" dirty="0">
                <a:hlinkClick r:id="rId2"/>
              </a:rPr>
              <a:t>://</a:t>
            </a:r>
            <a:r>
              <a:rPr lang="en-US" sz="825" dirty="0" smtClean="0">
                <a:hlinkClick r:id="rId2"/>
              </a:rPr>
              <a:t>msdn.microsoft.com/en-us/library/windows/apps/dn894631.aspx</a:t>
            </a:r>
            <a:endParaRPr lang="en-US" sz="825" dirty="0"/>
          </a:p>
        </p:txBody>
      </p:sp>
      <p:pic>
        <p:nvPicPr>
          <p:cNvPr id="7" name="Picture 2" descr="Device families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333" y="1968616"/>
            <a:ext cx="6533333" cy="185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90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</a:t>
            </a:r>
          </a:p>
          <a:p>
            <a:pPr lvl="1"/>
            <a:r>
              <a:rPr lang="en-US" dirty="0" smtClean="0"/>
              <a:t>Evolved from .NET to WinRT to UWP</a:t>
            </a:r>
          </a:p>
          <a:p>
            <a:r>
              <a:rPr lang="en-US" dirty="0" smtClean="0"/>
              <a:t>XAML</a:t>
            </a:r>
          </a:p>
          <a:p>
            <a:pPr lvl="1"/>
            <a:r>
              <a:rPr lang="en-US" dirty="0" smtClean="0"/>
              <a:t>Started with WPF</a:t>
            </a:r>
          </a:p>
          <a:p>
            <a:pPr lvl="1"/>
            <a:r>
              <a:rPr lang="en-US" dirty="0" smtClean="0"/>
              <a:t>Evolved with Silverlight, WP, Windows 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28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Visual Studio Live! New York 2015">
  <a:themeElements>
    <a:clrScheme name="Live! 360 2016">
      <a:dk1>
        <a:srgbClr val="000000"/>
      </a:dk1>
      <a:lt1>
        <a:sysClr val="window" lastClr="FFFFFF"/>
      </a:lt1>
      <a:dk2>
        <a:srgbClr val="000000"/>
      </a:dk2>
      <a:lt2>
        <a:srgbClr val="EEECE1"/>
      </a:lt2>
      <a:accent1>
        <a:srgbClr val="000000"/>
      </a:accent1>
      <a:accent2>
        <a:srgbClr val="00B0F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isual Studio Live! Redmond 2014 1">
        <a:dk1>
          <a:srgbClr val="303030"/>
        </a:dk1>
        <a:lt1>
          <a:srgbClr val="FFFFFF"/>
        </a:lt1>
        <a:dk2>
          <a:srgbClr val="000000"/>
        </a:dk2>
        <a:lt2>
          <a:srgbClr val="DEDEE0"/>
        </a:lt2>
        <a:accent1>
          <a:srgbClr val="AD0101"/>
        </a:accent1>
        <a:accent2>
          <a:srgbClr val="726056"/>
        </a:accent2>
        <a:accent3>
          <a:srgbClr val="AAAAAA"/>
        </a:accent3>
        <a:accent4>
          <a:srgbClr val="DADADA"/>
        </a:accent4>
        <a:accent5>
          <a:srgbClr val="D3AAAA"/>
        </a:accent5>
        <a:accent6>
          <a:srgbClr val="67564D"/>
        </a:accent6>
        <a:hlink>
          <a:srgbClr val="D26900"/>
        </a:hlink>
        <a:folHlink>
          <a:srgbClr val="D8924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sual Studio Live! Redmond 2014 2">
        <a:dk1>
          <a:srgbClr val="000000"/>
        </a:dk1>
        <a:lt1>
          <a:srgbClr val="FFFFFE"/>
        </a:lt1>
        <a:dk2>
          <a:srgbClr val="007397"/>
        </a:dk2>
        <a:lt2>
          <a:srgbClr val="636463"/>
        </a:lt2>
        <a:accent1>
          <a:srgbClr val="A01420"/>
        </a:accent1>
        <a:accent2>
          <a:srgbClr val="726056"/>
        </a:accent2>
        <a:accent3>
          <a:srgbClr val="FFFFFE"/>
        </a:accent3>
        <a:accent4>
          <a:srgbClr val="000000"/>
        </a:accent4>
        <a:accent5>
          <a:srgbClr val="CDAAAB"/>
        </a:accent5>
        <a:accent6>
          <a:srgbClr val="67564D"/>
        </a:accent6>
        <a:hlink>
          <a:srgbClr val="007397"/>
        </a:hlink>
        <a:folHlink>
          <a:srgbClr val="162F4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ive! 360 2016">
  <a:themeElements>
    <a:clrScheme name="Live! 360 2016">
      <a:dk1>
        <a:srgbClr val="000000"/>
      </a:dk1>
      <a:lt1>
        <a:sysClr val="window" lastClr="FFFFFF"/>
      </a:lt1>
      <a:dk2>
        <a:srgbClr val="000000"/>
      </a:dk2>
      <a:lt2>
        <a:srgbClr val="EEECE1"/>
      </a:lt2>
      <a:accent1>
        <a:srgbClr val="000000"/>
      </a:accent1>
      <a:accent2>
        <a:srgbClr val="00B0F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isual Studio Live! Redmond 2014 1">
        <a:dk1>
          <a:srgbClr val="303030"/>
        </a:dk1>
        <a:lt1>
          <a:srgbClr val="FFFFFF"/>
        </a:lt1>
        <a:dk2>
          <a:srgbClr val="000000"/>
        </a:dk2>
        <a:lt2>
          <a:srgbClr val="DEDEE0"/>
        </a:lt2>
        <a:accent1>
          <a:srgbClr val="AD0101"/>
        </a:accent1>
        <a:accent2>
          <a:srgbClr val="726056"/>
        </a:accent2>
        <a:accent3>
          <a:srgbClr val="AAAAAA"/>
        </a:accent3>
        <a:accent4>
          <a:srgbClr val="DADADA"/>
        </a:accent4>
        <a:accent5>
          <a:srgbClr val="D3AAAA"/>
        </a:accent5>
        <a:accent6>
          <a:srgbClr val="67564D"/>
        </a:accent6>
        <a:hlink>
          <a:srgbClr val="D26900"/>
        </a:hlink>
        <a:folHlink>
          <a:srgbClr val="D8924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sual Studio Live! Redmond 2014 2">
        <a:dk1>
          <a:srgbClr val="000000"/>
        </a:dk1>
        <a:lt1>
          <a:srgbClr val="FFFFFE"/>
        </a:lt1>
        <a:dk2>
          <a:srgbClr val="007397"/>
        </a:dk2>
        <a:lt2>
          <a:srgbClr val="636463"/>
        </a:lt2>
        <a:accent1>
          <a:srgbClr val="A01420"/>
        </a:accent1>
        <a:accent2>
          <a:srgbClr val="726056"/>
        </a:accent2>
        <a:accent3>
          <a:srgbClr val="FFFFFE"/>
        </a:accent3>
        <a:accent4>
          <a:srgbClr val="000000"/>
        </a:accent4>
        <a:accent5>
          <a:srgbClr val="CDAAAB"/>
        </a:accent5>
        <a:accent6>
          <a:srgbClr val="67564D"/>
        </a:accent6>
        <a:hlink>
          <a:srgbClr val="007397"/>
        </a:hlink>
        <a:folHlink>
          <a:srgbClr val="162F4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3014</TotalTime>
  <Words>572</Words>
  <Application>Microsoft Office PowerPoint</Application>
  <PresentationFormat>On-screen Show (16:9)</PresentationFormat>
  <Paragraphs>183</Paragraphs>
  <Slides>53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ＭＳ Ｐゴシック</vt:lpstr>
      <vt:lpstr>Arial</vt:lpstr>
      <vt:lpstr>Arial Bold</vt:lpstr>
      <vt:lpstr>Calibri</vt:lpstr>
      <vt:lpstr>Times New Roman</vt:lpstr>
      <vt:lpstr>Visual Studio Live! New York 2015</vt:lpstr>
      <vt:lpstr>Live! 360 2016</vt:lpstr>
      <vt:lpstr>PowerPoint Presentation</vt:lpstr>
      <vt:lpstr>Brent Edwards</vt:lpstr>
      <vt:lpstr>Mobile Tasks Source Code</vt:lpstr>
      <vt:lpstr>What is UWP?</vt:lpstr>
      <vt:lpstr>Universal Windows Platform</vt:lpstr>
      <vt:lpstr>What is UWP?</vt:lpstr>
      <vt:lpstr>UWP Device Families</vt:lpstr>
      <vt:lpstr>UWP Device Families</vt:lpstr>
      <vt:lpstr>History</vt:lpstr>
      <vt:lpstr>Dev Machine Requirements</vt:lpstr>
      <vt:lpstr>Testing</vt:lpstr>
      <vt:lpstr>UWP Foundation</vt:lpstr>
      <vt:lpstr>Universal Foundation</vt:lpstr>
      <vt:lpstr>Example Controls</vt:lpstr>
      <vt:lpstr>RelativePanel</vt:lpstr>
      <vt:lpstr>SplitView</vt:lpstr>
      <vt:lpstr>Hub</vt:lpstr>
      <vt:lpstr>CommandBar</vt:lpstr>
      <vt:lpstr>UI Patterns</vt:lpstr>
      <vt:lpstr>Active Canvas</vt:lpstr>
      <vt:lpstr>Master/Detail</vt:lpstr>
      <vt:lpstr>Nav Pane</vt:lpstr>
      <vt:lpstr>Tabs and Pivots</vt:lpstr>
      <vt:lpstr>Multiple Device Families</vt:lpstr>
      <vt:lpstr>XAML Designer</vt:lpstr>
      <vt:lpstr>MVVM</vt:lpstr>
      <vt:lpstr>MVVM</vt:lpstr>
      <vt:lpstr>Why is MVVM Cool?</vt:lpstr>
      <vt:lpstr>Data Binding</vt:lpstr>
      <vt:lpstr>Data Binding</vt:lpstr>
      <vt:lpstr>Data Binding</vt:lpstr>
      <vt:lpstr>Data Binding</vt:lpstr>
      <vt:lpstr>Implementing Data Binding</vt:lpstr>
      <vt:lpstr>Data Binding</vt:lpstr>
      <vt:lpstr>Data Templates</vt:lpstr>
      <vt:lpstr>Data Templates</vt:lpstr>
      <vt:lpstr>Data Templates</vt:lpstr>
      <vt:lpstr>Style</vt:lpstr>
      <vt:lpstr>Style</vt:lpstr>
      <vt:lpstr>Visual States</vt:lpstr>
      <vt:lpstr>Style</vt:lpstr>
      <vt:lpstr>Application lifecycle</vt:lpstr>
      <vt:lpstr>Application Lifecycle</vt:lpstr>
      <vt:lpstr>Application Lifecycle</vt:lpstr>
      <vt:lpstr>Continuous INtegration</vt:lpstr>
      <vt:lpstr>Continuous Integration</vt:lpstr>
      <vt:lpstr>deployment</vt:lpstr>
      <vt:lpstr>Deployment</vt:lpstr>
      <vt:lpstr>Thoughts on uwp</vt:lpstr>
      <vt:lpstr>Strengths</vt:lpstr>
      <vt:lpstr>Weaknesses</vt:lpstr>
      <vt:lpstr>Conclusion</vt:lpstr>
      <vt:lpstr>Questions?</vt:lpstr>
    </vt:vector>
  </TitlesOfParts>
  <Company>1105 Media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Brent Sutton</dc:creator>
  <cp:lastModifiedBy>Brent Edwards</cp:lastModifiedBy>
  <cp:revision>136</cp:revision>
  <dcterms:created xsi:type="dcterms:W3CDTF">2012-12-07T00:48:42Z</dcterms:created>
  <dcterms:modified xsi:type="dcterms:W3CDTF">2016-11-30T05:18:42Z</dcterms:modified>
</cp:coreProperties>
</file>