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  <p:sldMasterId id="2147483709" r:id="rId3"/>
  </p:sldMasterIdLst>
  <p:notesMasterIdLst>
    <p:notesMasterId r:id="rId37"/>
  </p:notesMasterIdLst>
  <p:handoutMasterIdLst>
    <p:handoutMasterId r:id="rId38"/>
  </p:handoutMasterIdLst>
  <p:sldIdLst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87600" autoAdjust="0"/>
  </p:normalViewPr>
  <p:slideViewPr>
    <p:cSldViewPr>
      <p:cViewPr varScale="1">
        <p:scale>
          <a:sx n="138" d="100"/>
          <a:sy n="138" d="100"/>
        </p:scale>
        <p:origin x="648" y="8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2016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cotechsupport.com/feature/windows-10-runs-android-device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com/ios-and-android-dominate-marketshare-2016-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com/ios-and-android-dominate-marketshare-2016-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a.com/statistics/266210/number-of-available-applications-in-the-google-play-store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ignal.com/reports/2015/08/android-fragmentatio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opensignal.com/reports/2015/08/android-fragmentation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opensignal.com/reports/2015/08/android-fragmentation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opensignal.com/reports/2015/08/android-fragmentation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opensignal.com/reports/2015/08/android-fragmentation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a.com/statistics/263795/number-of-available-apps-in-the-apple-app-store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opensignal.com/reports/2015/08/android-fragmentation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3609817" TargetMode="External"/><Relationship Id="rId2" Type="http://schemas.openxmlformats.org/officeDocument/2006/relationships/hyperlink" Target="http://venturebeat.com/2016/09/26/windows-10-adoption-passes-400-million-devices-7-months-faster-than-windows-7/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pple.com/io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auglaize.oplin.org/content/coming-march-kindle-fire-android-device-class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1800" y="2637111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33800" y="3867150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Intermediate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Building Modern Mobile Apps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76200" y="2637111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cs typeface="+mn-cs"/>
              </a:rPr>
              <a:t>Kevin Ford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Mobile Practice Lead</a:t>
            </a:r>
          </a:p>
          <a:p>
            <a:pPr algn="r">
              <a:defRPr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</a:t>
            </a:r>
          </a:p>
        </p:txBody>
      </p:sp>
      <p:pic>
        <p:nvPicPr>
          <p:cNvPr id="11266" name="Picture 2" descr="https://www.tescotechsupport.com/wp-content/uploads/2015/03/windows-10-convergence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219707"/>
            <a:ext cx="5105400" cy="287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https://www.tescotechsupport.com/feature/windows-10-runs-android-devices</a:t>
            </a:r>
            <a:r>
              <a:rPr lang="en-US" sz="825" dirty="0" smtClean="0">
                <a:hlinkClick r:id="rId3"/>
              </a:rPr>
              <a:t>/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88347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Worldwide Platform </a:t>
            </a:r>
            <a:r>
              <a:rPr lang="en-US" dirty="0"/>
              <a:t>Adoption</a:t>
            </a:r>
          </a:p>
        </p:txBody>
      </p:sp>
      <p:pic>
        <p:nvPicPr>
          <p:cNvPr id="1026" name="Picture 2" descr="20160229_iOS_Android_B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971550"/>
            <a:ext cx="48514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http://</a:t>
            </a:r>
            <a:r>
              <a:rPr lang="en-US" sz="825" dirty="0" smtClean="0">
                <a:hlinkClick r:id="rId3"/>
              </a:rPr>
              <a:t>www.businessinsider.com/ios-and-android-dominate-marketshare-2016-2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8279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 Platform </a:t>
            </a:r>
            <a:r>
              <a:rPr lang="en-US" dirty="0"/>
              <a:t>Adoption</a:t>
            </a:r>
          </a:p>
        </p:txBody>
      </p:sp>
      <p:pic>
        <p:nvPicPr>
          <p:cNvPr id="2050" name="Picture 2" descr="i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01" y="950711"/>
            <a:ext cx="6556399" cy="360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http://</a:t>
            </a:r>
            <a:r>
              <a:rPr lang="en-US" sz="825" dirty="0" smtClean="0">
                <a:hlinkClick r:id="rId3"/>
              </a:rPr>
              <a:t>www.businessinsider.com/ios-and-android-dominate-marketshare-2016-2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331588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Android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06426"/>
            <a:ext cx="8229600" cy="202997"/>
          </a:xfrm>
        </p:spPr>
        <p:txBody>
          <a:bodyPr>
            <a:normAutofit fontScale="62500" lnSpcReduction="20000"/>
          </a:bodyPr>
          <a:lstStyle/>
          <a:p>
            <a:pPr marL="914400" lvl="2" indent="0">
              <a:buNone/>
            </a:pPr>
            <a:r>
              <a:rPr lang="en-US" sz="1300" dirty="0">
                <a:hlinkClick r:id="rId2"/>
              </a:rPr>
              <a:t>https://www.statista.com/statistics/266210/number-of-available-applications-in-the-google-play-store</a:t>
            </a:r>
            <a:r>
              <a:rPr lang="en-US" sz="1300" dirty="0" smtClean="0">
                <a:hlinkClick r:id="rId2"/>
              </a:rPr>
              <a:t>/</a:t>
            </a:r>
            <a:endParaRPr lang="en-US" sz="1300" dirty="0"/>
          </a:p>
        </p:txBody>
      </p:sp>
      <p:sp>
        <p:nvSpPr>
          <p:cNvPr id="6" name="Rectangle 5"/>
          <p:cNvSpPr/>
          <p:nvPr/>
        </p:nvSpPr>
        <p:spPr>
          <a:xfrm>
            <a:off x="470770" y="971550"/>
            <a:ext cx="5867400" cy="517920"/>
          </a:xfrm>
          <a:prstGeom prst="rect">
            <a:avLst/>
          </a:prstGeom>
          <a:solidFill>
            <a:srgbClr val="EC2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562774"/>
            <a:ext cx="5499970" cy="517920"/>
          </a:xfrm>
          <a:prstGeom prst="rect">
            <a:avLst/>
          </a:prstGeom>
          <a:solidFill>
            <a:srgbClr val="DB2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53998"/>
            <a:ext cx="5423770" cy="517920"/>
          </a:xfrm>
          <a:prstGeom prst="rect">
            <a:avLst/>
          </a:prstGeom>
          <a:solidFill>
            <a:srgbClr val="C41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Size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742105"/>
            <a:ext cx="5423770" cy="517920"/>
          </a:xfrm>
          <a:prstGeom prst="rect">
            <a:avLst/>
          </a:prstGeom>
          <a:solidFill>
            <a:srgbClr val="AF1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Version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5989" y="3330212"/>
            <a:ext cx="5867400" cy="517920"/>
          </a:xfrm>
          <a:prstGeom prst="rect">
            <a:avLst/>
          </a:prstGeom>
          <a:solidFill>
            <a:srgbClr val="AF1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Being Noticed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3918319"/>
            <a:ext cx="5423770" cy="517920"/>
          </a:xfrm>
          <a:prstGeom prst="rect">
            <a:avLst/>
          </a:prstGeom>
          <a:solidFill>
            <a:srgbClr val="8A1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2.6 </a:t>
            </a:r>
            <a:r>
              <a:rPr lang="en-US" dirty="0"/>
              <a:t>Million Apps in Play Store</a:t>
            </a:r>
          </a:p>
        </p:txBody>
      </p:sp>
    </p:spTree>
    <p:extLst>
      <p:ext uri="{BB962C8B-B14F-4D97-AF65-F5344CB8AC3E}">
        <p14:creationId xmlns:p14="http://schemas.microsoft.com/office/powerpoint/2010/main" val="379551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81" y="1015312"/>
            <a:ext cx="4686439" cy="36138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http://opensignal.com/reports/2015/08/android-fragmentation</a:t>
            </a:r>
            <a:r>
              <a:rPr lang="en-US" sz="825" dirty="0" smtClean="0">
                <a:hlinkClick r:id="rId3"/>
              </a:rPr>
              <a:t>/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41627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Fragmentation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2"/>
              </a:rPr>
              <a:t>http://opensignal.com/reports/2015/08/android-fragmentation</a:t>
            </a:r>
            <a:r>
              <a:rPr lang="en-US" sz="825" dirty="0" smtClean="0">
                <a:hlinkClick r:id="rId2"/>
              </a:rPr>
              <a:t>/</a:t>
            </a:r>
            <a:endParaRPr lang="en-US" sz="8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06" y="977796"/>
            <a:ext cx="4921389" cy="35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8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Fragmentation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2"/>
              </a:rPr>
              <a:t>http://opensignal.com/reports/2015/08/android-fragmentation</a:t>
            </a:r>
            <a:r>
              <a:rPr lang="en-US" sz="825" dirty="0" smtClean="0">
                <a:hlinkClick r:id="rId2"/>
              </a:rPr>
              <a:t>/</a:t>
            </a:r>
            <a:endParaRPr lang="en-US" sz="8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968" y="952462"/>
            <a:ext cx="5242065" cy="36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Fragmentation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2"/>
              </a:rPr>
              <a:t>http://opensignal.com/reports/2015/08/android-fragmentation</a:t>
            </a:r>
            <a:r>
              <a:rPr lang="en-US" sz="825" dirty="0" smtClean="0">
                <a:hlinkClick r:id="rId2"/>
              </a:rPr>
              <a:t>/</a:t>
            </a:r>
            <a:endParaRPr lang="en-US" sz="8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812" y="1695405"/>
            <a:ext cx="5372376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0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Fragmentation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2"/>
              </a:rPr>
              <a:t>http://opensignal.com/reports/2015/08/android-fragmentation</a:t>
            </a:r>
            <a:r>
              <a:rPr lang="en-US" sz="825" dirty="0" smtClean="0">
                <a:hlinkClick r:id="rId2"/>
              </a:rPr>
              <a:t>/</a:t>
            </a:r>
            <a:endParaRPr lang="en-US" sz="8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650" y="1428750"/>
            <a:ext cx="4870700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6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1" y="3305176"/>
            <a:ext cx="3925887" cy="1021556"/>
          </a:xfrm>
        </p:spPr>
        <p:txBody>
          <a:bodyPr/>
          <a:lstStyle/>
          <a:p>
            <a:r>
              <a:rPr lang="en-US" dirty="0"/>
              <a:t>Kevin Ford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081" y="2180036"/>
            <a:ext cx="3697287" cy="11251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KevinF@magenic.com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@Bowman74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http://</a:t>
            </a:r>
            <a:r>
              <a:rPr lang="en-US" dirty="0" smtClean="0">
                <a:solidFill>
                  <a:srgbClr val="FF6600"/>
                </a:solidFill>
              </a:rPr>
              <a:t>windingroadway.blogspot.com</a:t>
            </a:r>
          </a:p>
          <a:p>
            <a:r>
              <a:rPr lang="en-US" dirty="0">
                <a:solidFill>
                  <a:srgbClr val="FF6600"/>
                </a:solidFill>
              </a:rPr>
              <a:t>https://github.com/Bowman74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139952" y="2180036"/>
            <a:ext cx="3697287" cy="1125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139952" y="3305176"/>
            <a:ext cx="4738935" cy="102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rgbClr val="00206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Brent Edwards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iOS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18513"/>
            <a:ext cx="8229600" cy="380999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https://www.statista.com/statistics/263795/number-of-available-apps-in-the-apple-app-store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7200" y="1064013"/>
            <a:ext cx="5867400" cy="517920"/>
          </a:xfrm>
          <a:prstGeom prst="rect">
            <a:avLst/>
          </a:prstGeom>
          <a:solidFill>
            <a:srgbClr val="EC2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Being Noticed</a:t>
            </a:r>
          </a:p>
        </p:txBody>
      </p:sp>
      <p:sp>
        <p:nvSpPr>
          <p:cNvPr id="7" name="Rectangle 6"/>
          <p:cNvSpPr/>
          <p:nvPr/>
        </p:nvSpPr>
        <p:spPr>
          <a:xfrm>
            <a:off x="824630" y="1655237"/>
            <a:ext cx="5499970" cy="517920"/>
          </a:xfrm>
          <a:prstGeom prst="rect">
            <a:avLst/>
          </a:prstGeom>
          <a:solidFill>
            <a:srgbClr val="DB2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</a:t>
            </a:r>
            <a:r>
              <a:rPr lang="en-US" dirty="0" smtClean="0"/>
              <a:t> </a:t>
            </a:r>
            <a:r>
              <a:rPr lang="en-US" dirty="0"/>
              <a:t>Million Apps in App Store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648733"/>
            <a:ext cx="5867400" cy="517920"/>
          </a:xfrm>
          <a:prstGeom prst="rect">
            <a:avLst/>
          </a:prstGeom>
          <a:solidFill>
            <a:srgbClr val="C41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Screen Sizes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830" y="3236840"/>
            <a:ext cx="5423770" cy="517920"/>
          </a:xfrm>
          <a:prstGeom prst="rect">
            <a:avLst/>
          </a:prstGeom>
          <a:solidFill>
            <a:srgbClr val="AF1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anywhere close to Android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2419" y="3824947"/>
            <a:ext cx="5867400" cy="517920"/>
          </a:xfrm>
          <a:prstGeom prst="rect">
            <a:avLst/>
          </a:prstGeom>
          <a:solidFill>
            <a:srgbClr val="AF1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need a Mac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413054"/>
            <a:ext cx="5867400" cy="517920"/>
          </a:xfrm>
          <a:prstGeom prst="rect">
            <a:avLst/>
          </a:prstGeom>
          <a:solidFill>
            <a:srgbClr val="8A1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Curated store requirements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iOS Challenges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2"/>
              </a:rPr>
              <a:t>http://opensignal.com/reports/2015/08/android-fragmentation</a:t>
            </a:r>
            <a:r>
              <a:rPr lang="en-US" sz="825" dirty="0" smtClean="0">
                <a:hlinkClick r:id="rId2"/>
              </a:rPr>
              <a:t>/</a:t>
            </a:r>
            <a:endParaRPr lang="en-US" sz="8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83" y="1428750"/>
            <a:ext cx="3600635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4841" y="2266950"/>
            <a:ext cx="8229600" cy="338655"/>
          </a:xfrm>
        </p:spPr>
        <p:txBody>
          <a:bodyPr>
            <a:normAutofit fontScale="92500"/>
          </a:bodyPr>
          <a:lstStyle/>
          <a:p>
            <a:pPr marL="914400" lvl="2" indent="0">
              <a:buNone/>
            </a:pPr>
            <a:r>
              <a:rPr lang="en-US" sz="1200" dirty="0">
                <a:hlinkClick r:id="rId2"/>
              </a:rPr>
              <a:t>http://venturebeat.com/2016/09/26/windows-10-adoption-passes-400-million-devices-7-months-faster-than-windows-7</a:t>
            </a:r>
            <a:r>
              <a:rPr lang="en-US" sz="1200" dirty="0" smtClean="0">
                <a:hlinkClick r:id="rId2"/>
              </a:rPr>
              <a:t>/</a:t>
            </a:r>
            <a:endParaRPr lang="en-US" sz="13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4841" y="1063230"/>
            <a:ext cx="5867400" cy="517920"/>
          </a:xfrm>
          <a:prstGeom prst="rect">
            <a:avLst/>
          </a:prstGeom>
          <a:solidFill>
            <a:srgbClr val="EC2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Adoption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92271" y="1654454"/>
            <a:ext cx="5499970" cy="517920"/>
          </a:xfrm>
          <a:prstGeom prst="rect">
            <a:avLst/>
          </a:prstGeom>
          <a:solidFill>
            <a:srgbClr val="DB2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</a:t>
            </a:r>
            <a:r>
              <a:rPr lang="en-US" dirty="0" smtClean="0"/>
              <a:t> </a:t>
            </a:r>
            <a:r>
              <a:rPr lang="en-US" dirty="0"/>
              <a:t>Million Windows 10 installs so far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471" y="2647950"/>
            <a:ext cx="5423770" cy="517920"/>
          </a:xfrm>
          <a:prstGeom prst="rect">
            <a:avLst/>
          </a:prstGeom>
          <a:solidFill>
            <a:srgbClr val="C41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However, Windows </a:t>
            </a:r>
            <a:r>
              <a:rPr lang="en-US"/>
              <a:t>Phone </a:t>
            </a:r>
            <a:r>
              <a:rPr lang="en-US" smtClean="0"/>
              <a:t>struggling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39241" y="3236057"/>
            <a:ext cx="4953000" cy="517920"/>
          </a:xfrm>
          <a:prstGeom prst="rect">
            <a:avLst/>
          </a:prstGeom>
          <a:solidFill>
            <a:srgbClr val="AF1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0.3% </a:t>
            </a:r>
            <a:r>
              <a:rPr lang="en-US" dirty="0"/>
              <a:t>Market Share in </a:t>
            </a:r>
            <a:r>
              <a:rPr lang="en-US" dirty="0" smtClean="0"/>
              <a:t>2016 </a:t>
            </a:r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39241" y="3867150"/>
            <a:ext cx="658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2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www.gartner.com/newsroom/id/3609817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App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Technology Options</a:t>
            </a:r>
          </a:p>
          <a:p>
            <a:pPr lvl="1"/>
            <a:r>
              <a:rPr lang="en-US" dirty="0"/>
              <a:t>Mobile </a:t>
            </a:r>
            <a:r>
              <a:rPr lang="en-US" dirty="0" smtClean="0"/>
              <a:t>Web</a:t>
            </a:r>
            <a:endParaRPr lang="en-US" dirty="0"/>
          </a:p>
          <a:p>
            <a:pPr lvl="1"/>
            <a:r>
              <a:rPr lang="en-US" dirty="0" smtClean="0"/>
              <a:t>Fully Native</a:t>
            </a:r>
          </a:p>
          <a:p>
            <a:pPr lvl="1"/>
            <a:r>
              <a:rPr lang="en-US" dirty="0" smtClean="0"/>
              <a:t>Cross-platform solution</a:t>
            </a:r>
          </a:p>
          <a:p>
            <a:pPr lvl="2"/>
            <a:r>
              <a:rPr lang="en-US" dirty="0" err="1" smtClean="0"/>
              <a:t>Xamarin</a:t>
            </a:r>
            <a:endParaRPr lang="en-US" dirty="0" smtClean="0"/>
          </a:p>
          <a:p>
            <a:pPr lvl="2"/>
            <a:r>
              <a:rPr lang="en-US" dirty="0" smtClean="0"/>
              <a:t>Cordova</a:t>
            </a:r>
          </a:p>
          <a:p>
            <a:pPr lvl="1"/>
            <a:r>
              <a:rPr lang="en-US" dirty="0"/>
              <a:t>X-Platform App Builders (SFDC, </a:t>
            </a:r>
            <a:r>
              <a:rPr lang="en-US" dirty="0" err="1"/>
              <a:t>Kony</a:t>
            </a:r>
            <a:r>
              <a:rPr lang="en-US" dirty="0"/>
              <a:t>, IBM) and </a:t>
            </a:r>
            <a:r>
              <a:rPr lang="en-US" dirty="0" err="1"/>
              <a:t>mBaaS</a:t>
            </a:r>
            <a:r>
              <a:rPr lang="en-US" dirty="0"/>
              <a:t> (</a:t>
            </a:r>
            <a:r>
              <a:rPr lang="en-US" dirty="0" err="1"/>
              <a:t>Kidozen</a:t>
            </a:r>
            <a:r>
              <a:rPr lang="en-US" dirty="0"/>
              <a:t>, </a:t>
            </a:r>
            <a:r>
              <a:rPr lang="en-US" dirty="0" err="1"/>
              <a:t>Kinvey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Option: Mobile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Already lots of experience with web</a:t>
            </a:r>
          </a:p>
          <a:p>
            <a:pPr lvl="1"/>
            <a:r>
              <a:rPr lang="en-US" dirty="0" smtClean="0"/>
              <a:t>Can reuse all code</a:t>
            </a:r>
          </a:p>
          <a:p>
            <a:pPr lvl="1"/>
            <a:r>
              <a:rPr lang="en-US" dirty="0" smtClean="0"/>
              <a:t>Fast development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native look-and-feel out of the box</a:t>
            </a:r>
          </a:p>
          <a:p>
            <a:pPr lvl="1"/>
            <a:r>
              <a:rPr lang="en-US" dirty="0" smtClean="0"/>
              <a:t>Difficulty working with platform hardware / filesystem</a:t>
            </a:r>
          </a:p>
          <a:p>
            <a:pPr lvl="1"/>
            <a:r>
              <a:rPr lang="en-US" dirty="0" smtClean="0"/>
              <a:t>Offline difficulties</a:t>
            </a:r>
          </a:p>
          <a:p>
            <a:pPr lvl="1"/>
            <a:r>
              <a:rPr lang="en-US" dirty="0" smtClean="0"/>
              <a:t>Client side performance of CPU intensive tasks</a:t>
            </a:r>
          </a:p>
        </p:txBody>
      </p:sp>
    </p:spTree>
    <p:extLst>
      <p:ext uri="{BB962C8B-B14F-4D97-AF65-F5344CB8AC3E}">
        <p14:creationId xmlns:p14="http://schemas.microsoft.com/office/powerpoint/2010/main" val="123840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Option: Fully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Native look-and-feel</a:t>
            </a:r>
          </a:p>
          <a:p>
            <a:pPr lvl="1"/>
            <a:r>
              <a:rPr lang="en-US" dirty="0" smtClean="0"/>
              <a:t>Build apps as each platform intends</a:t>
            </a:r>
          </a:p>
          <a:p>
            <a:pPr lvl="1"/>
            <a:r>
              <a:rPr lang="en-US" dirty="0" smtClean="0"/>
              <a:t>High performance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X-Platform code re-use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6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Option: Cordova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Cross-platform</a:t>
            </a:r>
          </a:p>
          <a:p>
            <a:pPr lvl="1"/>
            <a:r>
              <a:rPr lang="en-US" dirty="0" smtClean="0"/>
              <a:t>Lots of code re-use</a:t>
            </a:r>
          </a:p>
          <a:p>
            <a:pPr lvl="1"/>
            <a:r>
              <a:rPr lang="en-US" dirty="0" smtClean="0"/>
              <a:t>Builds on Web dev knowledge</a:t>
            </a:r>
          </a:p>
          <a:p>
            <a:pPr lvl="1"/>
            <a:r>
              <a:rPr lang="en-US" dirty="0" smtClean="0"/>
              <a:t>Don’t need Windows and Mac machines to build *</a:t>
            </a:r>
          </a:p>
          <a:p>
            <a:pPr lvl="1"/>
            <a:r>
              <a:rPr lang="en-US" dirty="0"/>
              <a:t>Fast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Users can sometimes tell it’s not a “native” app</a:t>
            </a:r>
          </a:p>
          <a:p>
            <a:pPr lvl="1"/>
            <a:r>
              <a:rPr lang="en-US" dirty="0" smtClean="0"/>
              <a:t>Plugins can lag new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Tasks Source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85950"/>
            <a:ext cx="8229600" cy="517920"/>
          </a:xfrm>
          <a:prstGeom prst="rect">
            <a:avLst/>
          </a:prstGeom>
          <a:solidFill>
            <a:srgbClr val="EC2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552144"/>
            <a:ext cx="8229600" cy="517920"/>
          </a:xfrm>
          <a:prstGeom prst="rect">
            <a:avLst/>
          </a:prstGeom>
          <a:solidFill>
            <a:srgbClr val="DB2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brentedwards</a:t>
            </a:r>
            <a:r>
              <a:rPr lang="en-US" dirty="0"/>
              <a:t>/</a:t>
            </a:r>
            <a:r>
              <a:rPr lang="en-US" dirty="0" err="1"/>
              <a:t>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Option: </a:t>
            </a:r>
            <a:r>
              <a:rPr lang="en-US" dirty="0" err="1"/>
              <a:t>Xamarin</a:t>
            </a:r>
            <a:r>
              <a:rPr lang="en-US" dirty="0"/>
              <a:t>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Native look-and-feel</a:t>
            </a:r>
          </a:p>
          <a:p>
            <a:pPr lvl="1"/>
            <a:r>
              <a:rPr lang="en-US" dirty="0" smtClean="0"/>
              <a:t>Moderate code re-use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Can’t re-use UI or platform API code</a:t>
            </a:r>
          </a:p>
          <a:p>
            <a:pPr lvl="1"/>
            <a:r>
              <a:rPr lang="en-US" strike="sngStrike" dirty="0" smtClean="0"/>
              <a:t>Requires expensive license</a:t>
            </a:r>
            <a:r>
              <a:rPr lang="en-US" dirty="0" smtClean="0"/>
              <a:t> Not Anymore!</a:t>
            </a:r>
            <a:endParaRPr lang="en-US" strike="sngStrike" dirty="0" smtClean="0"/>
          </a:p>
          <a:p>
            <a:pPr lvl="1"/>
            <a:r>
              <a:rPr lang="en-US" dirty="0" smtClean="0"/>
              <a:t>Need Windows and Mac machines to build, edit UI</a:t>
            </a:r>
          </a:p>
          <a:p>
            <a:pPr lvl="1"/>
            <a:r>
              <a:rPr lang="en-US" dirty="0" smtClean="0"/>
              <a:t>Need to know all platform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Option: </a:t>
            </a:r>
            <a:r>
              <a:rPr lang="en-US" dirty="0" err="1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Pros of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Can re-use UI code</a:t>
            </a:r>
          </a:p>
          <a:p>
            <a:pPr lvl="1"/>
            <a:r>
              <a:rPr lang="en-US" dirty="0" smtClean="0"/>
              <a:t>Some abstraction from platforms APIs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Still need </a:t>
            </a:r>
            <a:r>
              <a:rPr lang="en-US" dirty="0"/>
              <a:t>Windows and Mac machines to </a:t>
            </a:r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UI compromises</a:t>
            </a:r>
          </a:p>
          <a:p>
            <a:pPr lvl="1"/>
            <a:r>
              <a:rPr lang="en-US" dirty="0" smtClean="0"/>
              <a:t>Performance in some situations</a:t>
            </a:r>
          </a:p>
        </p:txBody>
      </p:sp>
    </p:spTree>
    <p:extLst>
      <p:ext uri="{BB962C8B-B14F-4D97-AF65-F5344CB8AC3E}">
        <p14:creationId xmlns:p14="http://schemas.microsoft.com/office/powerpoint/2010/main" val="17994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Native Technologies</a:t>
            </a:r>
          </a:p>
          <a:p>
            <a:pPr lvl="1"/>
            <a:r>
              <a:rPr lang="en-US" dirty="0" smtClean="0"/>
              <a:t>UWP</a:t>
            </a:r>
          </a:p>
          <a:p>
            <a:pPr lvl="1"/>
            <a:r>
              <a:rPr lang="en-US" dirty="0" smtClean="0"/>
              <a:t>Swift</a:t>
            </a:r>
          </a:p>
          <a:p>
            <a:pPr lvl="1"/>
            <a:r>
              <a:rPr lang="en-US" dirty="0" smtClean="0"/>
              <a:t>Android Studio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Hybrid Development</a:t>
            </a:r>
          </a:p>
          <a:p>
            <a:pPr lvl="1"/>
            <a:r>
              <a:rPr lang="en-US" dirty="0" smtClean="0"/>
              <a:t>Cordova</a:t>
            </a:r>
          </a:p>
          <a:p>
            <a:r>
              <a:rPr lang="en-US" dirty="0" smtClean="0"/>
              <a:t>Near Native Development</a:t>
            </a:r>
          </a:p>
          <a:p>
            <a:pPr lvl="1"/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err="1" smtClean="0"/>
              <a:t>Xamarin.Forms</a:t>
            </a:r>
            <a:endParaRPr lang="en-US" dirty="0" smtClean="0"/>
          </a:p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Goals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28750"/>
            <a:ext cx="8229600" cy="517920"/>
          </a:xfrm>
          <a:prstGeom prst="rect">
            <a:avLst/>
          </a:prstGeom>
          <a:solidFill>
            <a:srgbClr val="EC2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Introduce several ways to do mobile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734" y="2080207"/>
            <a:ext cx="8211065" cy="517920"/>
          </a:xfrm>
          <a:prstGeom prst="rect">
            <a:avLst/>
          </a:prstGeom>
          <a:solidFill>
            <a:srgbClr val="DB2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topic will start high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735" y="2747459"/>
            <a:ext cx="8211064" cy="517920"/>
          </a:xfrm>
          <a:prstGeom prst="rect">
            <a:avLst/>
          </a:prstGeom>
          <a:solidFill>
            <a:srgbClr val="C41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the seed of </a:t>
            </a:r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3411079"/>
            <a:ext cx="7848600" cy="517920"/>
          </a:xfrm>
          <a:prstGeom prst="rect">
            <a:avLst/>
          </a:prstGeom>
          <a:solidFill>
            <a:srgbClr val="AF1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you to water it!</a:t>
            </a:r>
          </a:p>
        </p:txBody>
      </p:sp>
    </p:spTree>
    <p:extLst>
      <p:ext uri="{BB962C8B-B14F-4D97-AF65-F5344CB8AC3E}">
        <p14:creationId xmlns:p14="http://schemas.microsoft.com/office/powerpoint/2010/main" val="346865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a modern mobile app?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Mobile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85933"/>
            <a:ext cx="8229600" cy="517920"/>
          </a:xfrm>
          <a:prstGeom prst="rect">
            <a:avLst/>
          </a:prstGeom>
          <a:solidFill>
            <a:srgbClr val="EC2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Modern Mobile App will…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199" y="1737390"/>
            <a:ext cx="7848600" cy="517920"/>
          </a:xfrm>
          <a:prstGeom prst="rect">
            <a:avLst/>
          </a:prstGeom>
          <a:solidFill>
            <a:srgbClr val="DB2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on user’s device(s)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399" y="2404642"/>
            <a:ext cx="7391399" cy="517920"/>
          </a:xfrm>
          <a:prstGeom prst="rect">
            <a:avLst/>
          </a:prstGeom>
          <a:solidFill>
            <a:srgbClr val="C41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matter what that device/platform is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3068262"/>
            <a:ext cx="7848600" cy="517920"/>
          </a:xfrm>
          <a:prstGeom prst="rect">
            <a:avLst/>
          </a:prstGeom>
          <a:solidFill>
            <a:srgbClr val="AF1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Securely store data in the cloud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198" y="3731882"/>
            <a:ext cx="7848599" cy="517920"/>
          </a:xfrm>
          <a:prstGeom prst="rect">
            <a:avLst/>
          </a:prstGeom>
          <a:solidFill>
            <a:srgbClr val="AF1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kind to user’s data plan</a:t>
            </a:r>
          </a:p>
        </p:txBody>
      </p:sp>
    </p:spTree>
    <p:extLst>
      <p:ext uri="{BB962C8B-B14F-4D97-AF65-F5344CB8AC3E}">
        <p14:creationId xmlns:p14="http://schemas.microsoft.com/office/powerpoint/2010/main" val="33542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Mobile players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2"/>
              </a:rPr>
              <a:t>http://www.apple.com/ios</a:t>
            </a:r>
            <a:r>
              <a:rPr lang="en-US" sz="825" dirty="0" smtClean="0">
                <a:hlinkClick r:id="rId2"/>
              </a:rPr>
              <a:t>/</a:t>
            </a:r>
            <a:endParaRPr lang="en-US" sz="825" dirty="0"/>
          </a:p>
        </p:txBody>
      </p:sp>
      <p:grpSp>
        <p:nvGrpSpPr>
          <p:cNvPr id="7" name="Group 6"/>
          <p:cNvGrpSpPr/>
          <p:nvPr/>
        </p:nvGrpSpPr>
        <p:grpSpPr>
          <a:xfrm>
            <a:off x="1427121" y="1237118"/>
            <a:ext cx="6289758" cy="3271481"/>
            <a:chOff x="990600" y="1237118"/>
            <a:chExt cx="6289758" cy="32714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3643" y="1237118"/>
              <a:ext cx="5416715" cy="327148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600" y="2724150"/>
              <a:ext cx="1284344" cy="1581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80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2"/>
              </a:rPr>
              <a:t>http://</a:t>
            </a:r>
            <a:r>
              <a:rPr lang="en-US" sz="825" dirty="0" smtClean="0">
                <a:hlinkClick r:id="rId2"/>
              </a:rPr>
              <a:t>www.auglaize.oplin.org/content/coming-march-kindle-fire-android-device-classes</a:t>
            </a:r>
            <a:endParaRPr lang="en-US" sz="825" dirty="0"/>
          </a:p>
        </p:txBody>
      </p:sp>
      <p:grpSp>
        <p:nvGrpSpPr>
          <p:cNvPr id="4" name="Group 3"/>
          <p:cNvGrpSpPr/>
          <p:nvPr/>
        </p:nvGrpSpPr>
        <p:grpSpPr>
          <a:xfrm>
            <a:off x="1399778" y="879996"/>
            <a:ext cx="6344444" cy="3681280"/>
            <a:chOff x="762000" y="879996"/>
            <a:chExt cx="6344444" cy="3681280"/>
          </a:xfrm>
        </p:grpSpPr>
        <p:pic>
          <p:nvPicPr>
            <p:cNvPr id="3074" name="Picture 2" descr="http://www.auglaize.oplin.org/sites/default/files/images/Android%20device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557" y="879996"/>
              <a:ext cx="5068887" cy="3681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ecx.images-amazon.com/images/I/81jMWseOH9L._SL1500_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952750"/>
              <a:ext cx="1382326" cy="1383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362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496</Words>
  <Application>Microsoft Office PowerPoint</Application>
  <PresentationFormat>On-screen Show (16:9)</PresentationFormat>
  <Paragraphs>150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Calibri</vt:lpstr>
      <vt:lpstr>Times New Roman</vt:lpstr>
      <vt:lpstr>Custom Design</vt:lpstr>
      <vt:lpstr>Visual Studio Live! Las Vegas 2017</vt:lpstr>
      <vt:lpstr>1_Custom Design</vt:lpstr>
      <vt:lpstr>PowerPoint Presentation</vt:lpstr>
      <vt:lpstr>Kevin Ford</vt:lpstr>
      <vt:lpstr>Mobile Tasks Source Code</vt:lpstr>
      <vt:lpstr>Today’s Goals</vt:lpstr>
      <vt:lpstr>What is a modern mobile app?</vt:lpstr>
      <vt:lpstr>Modern Mobile App</vt:lpstr>
      <vt:lpstr>Major Mobile players</vt:lpstr>
      <vt:lpstr>iOS</vt:lpstr>
      <vt:lpstr>Android</vt:lpstr>
      <vt:lpstr>Windows</vt:lpstr>
      <vt:lpstr>Worldwide Platform Adoption</vt:lpstr>
      <vt:lpstr>US Platform Adoption</vt:lpstr>
      <vt:lpstr>Android</vt:lpstr>
      <vt:lpstr>Android Challenges</vt:lpstr>
      <vt:lpstr>Android Fragmentation</vt:lpstr>
      <vt:lpstr>Android Fragmentation</vt:lpstr>
      <vt:lpstr>Android Fragmentation</vt:lpstr>
      <vt:lpstr>Android Fragmentation</vt:lpstr>
      <vt:lpstr>Android Fragmentation</vt:lpstr>
      <vt:lpstr>iOS</vt:lpstr>
      <vt:lpstr>iOS Challenges</vt:lpstr>
      <vt:lpstr>iOS Challenges</vt:lpstr>
      <vt:lpstr>Windows</vt:lpstr>
      <vt:lpstr>Windows Challenges</vt:lpstr>
      <vt:lpstr>Development</vt:lpstr>
      <vt:lpstr>Client App Options</vt:lpstr>
      <vt:lpstr>Tech Option: Mobile Web</vt:lpstr>
      <vt:lpstr>Tech Option: Fully Native</vt:lpstr>
      <vt:lpstr>Tech Option: Cordova</vt:lpstr>
      <vt:lpstr>Tech Option: Xamarin Platform</vt:lpstr>
      <vt:lpstr>Tech Option: Xamarin.Forms</vt:lpstr>
      <vt:lpstr>Today’s Agenda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2017-03-10T16:32:28Z</dcterms:modified>
</cp:coreProperties>
</file>