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sldIdLst>
    <p:sldId id="437" r:id="rId5"/>
    <p:sldId id="529" r:id="rId6"/>
    <p:sldId id="543" r:id="rId7"/>
    <p:sldId id="545" r:id="rId8"/>
    <p:sldId id="544" r:id="rId9"/>
    <p:sldId id="546" r:id="rId10"/>
    <p:sldId id="548" r:id="rId11"/>
    <p:sldId id="547" r:id="rId12"/>
    <p:sldId id="549" r:id="rId13"/>
    <p:sldId id="550" r:id="rId14"/>
    <p:sldId id="551" r:id="rId15"/>
    <p:sldId id="552" r:id="rId16"/>
    <p:sldId id="553" r:id="rId17"/>
    <p:sldId id="554" r:id="rId18"/>
    <p:sldId id="555" r:id="rId19"/>
    <p:sldId id="556" r:id="rId20"/>
    <p:sldId id="558" r:id="rId21"/>
    <p:sldId id="557" r:id="rId22"/>
    <p:sldId id="559" r:id="rId23"/>
    <p:sldId id="560" r:id="rId24"/>
    <p:sldId id="541" r:id="rId25"/>
    <p:sldId id="54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7E04"/>
    <a:srgbClr val="00A1D9"/>
    <a:srgbClr val="00A7A0"/>
    <a:srgbClr val="FF9B00"/>
    <a:srgbClr val="FEFEFE"/>
    <a:srgbClr val="FFFA9E"/>
    <a:srgbClr val="719E8B"/>
    <a:srgbClr val="6C9986"/>
    <a:srgbClr val="7CAD98"/>
    <a:srgbClr val="9DB5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7481" autoAdjust="0"/>
    <p:restoredTop sz="89563" autoAdjust="0"/>
  </p:normalViewPr>
  <p:slideViewPr>
    <p:cSldViewPr snapToGrid="0" showGuides="1">
      <p:cViewPr varScale="1">
        <p:scale>
          <a:sx n="80" d="100"/>
          <a:sy n="80" d="100"/>
        </p:scale>
        <p:origin x="192" y="920"/>
      </p:cViewPr>
      <p:guideLst>
        <p:guide orient="horz" pos="187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E5BDF-9B7E-3646-B6C9-FC2C3E116129}" type="datetimeFigureOut">
              <a:rPr lang="en-US" smtClean="0"/>
              <a:t>6/19/19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BADB7-1FBB-B74E-B90C-DA1567BD0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3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BADB7-1FBB-B74E-B90C-DA1567BD042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340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9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0846" y="1454203"/>
            <a:ext cx="7226060" cy="1862379"/>
          </a:xfrm>
        </p:spPr>
        <p:txBody>
          <a:bodyPr anchor="t">
            <a:noAutofit/>
          </a:bodyPr>
          <a:lstStyle>
            <a:lvl1pPr algn="l">
              <a:lnSpc>
                <a:spcPts val="5500"/>
              </a:lnSpc>
              <a:defRPr sz="6000" i="1" baseline="0">
                <a:solidFill>
                  <a:schemeClr val="tx1"/>
                </a:solidFill>
                <a:latin typeface="+mn-lt"/>
                <a:cs typeface="Cordia New" panose="020B0304020202020204" pitchFamily="34" charset="-34"/>
              </a:defRPr>
            </a:lvl1pPr>
          </a:lstStyle>
          <a:p>
            <a:r>
              <a:rPr lang="en-US" dirty="0"/>
              <a:t>TITLE OF THE</a:t>
            </a:r>
            <a:br>
              <a:rPr lang="en-US" dirty="0"/>
            </a:br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WILL GO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1228" y="3554081"/>
            <a:ext cx="7165678" cy="379561"/>
          </a:xfrm>
        </p:spPr>
        <p:txBody>
          <a:bodyPr>
            <a:noAutofit/>
          </a:bodyPr>
          <a:lstStyle>
            <a:lvl1pPr marL="0" indent="0" algn="l">
              <a:lnSpc>
                <a:spcPts val="1700"/>
              </a:lnSpc>
              <a:spcBef>
                <a:spcPts val="0"/>
              </a:spcBef>
              <a:buNone/>
              <a:defRPr sz="1350" b="0" kern="0" spc="30" baseline="0">
                <a:solidFill>
                  <a:schemeClr val="accent5"/>
                </a:solidFill>
                <a:latin typeface="+mn-lt"/>
                <a:cs typeface="Cordia New" panose="020B0304020202020204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Title of the presentation will be no longer than three lines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1228" y="3933642"/>
            <a:ext cx="3254188" cy="2104849"/>
          </a:xfrm>
        </p:spPr>
        <p:txBody>
          <a:bodyPr anchor="ctr"/>
          <a:lstStyle>
            <a:lvl1pPr marL="0" indent="0" algn="l" defTabSz="182880">
              <a:lnSpc>
                <a:spcPts val="1800"/>
              </a:lnSpc>
              <a:spcBef>
                <a:spcPts val="0"/>
              </a:spcBef>
              <a:buNone/>
              <a:defRPr sz="1150" b="1" baseline="0">
                <a:solidFill>
                  <a:schemeClr val="tx2"/>
                </a:solidFill>
                <a:latin typeface="+mn-lt"/>
                <a:cs typeface="Cordia New" panose="020B0304020202020204" pitchFamily="34" charset="-3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Presenter One</a:t>
            </a:r>
          </a:p>
          <a:p>
            <a:pPr lvl="0"/>
            <a:r>
              <a:rPr lang="en-US" dirty="0"/>
              <a:t>Presenter Two	</a:t>
            </a:r>
          </a:p>
          <a:p>
            <a:pPr lvl="0"/>
            <a:r>
              <a:rPr lang="en-US" dirty="0"/>
              <a:t>Presenter Three	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641228" y="668256"/>
            <a:ext cx="3782275" cy="412233"/>
          </a:xfrm>
        </p:spPr>
        <p:txBody>
          <a:bodyPr anchor="t"/>
          <a:lstStyle>
            <a:lvl1pPr marL="0" indent="0">
              <a:buNone/>
              <a:defRPr sz="2600" b="1">
                <a:solidFill>
                  <a:schemeClr val="accent6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XX.XX.16</a:t>
            </a:r>
          </a:p>
        </p:txBody>
      </p:sp>
    </p:spTree>
    <p:extLst>
      <p:ext uri="{BB962C8B-B14F-4D97-AF65-F5344CB8AC3E}">
        <p14:creationId xmlns:p14="http://schemas.microsoft.com/office/powerpoint/2010/main" val="323084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2154" y="911225"/>
            <a:ext cx="11430000" cy="48108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59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35671"/>
            <a:ext cx="308688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499" y="235671"/>
            <a:ext cx="8186001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09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 userDrawn="1"/>
        </p:nvSpPr>
        <p:spPr>
          <a:xfrm>
            <a:off x="7047297" y="345238"/>
            <a:ext cx="4433643" cy="3619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100" b="1" dirty="0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877.277.1044   </a:t>
            </a:r>
            <a:r>
              <a:rPr lang="en-US" sz="1200" b="1" i="0" dirty="0">
                <a:solidFill>
                  <a:srgbClr val="7DC242"/>
                </a:solidFill>
                <a:latin typeface="Arial Black" charset="0"/>
                <a:ea typeface="Arial Black" charset="0"/>
                <a:cs typeface="Arial Black" charset="0"/>
              </a:rPr>
              <a:t>/</a:t>
            </a:r>
            <a:r>
              <a:rPr lang="en-US" sz="1100" b="1" dirty="0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   </a:t>
            </a:r>
            <a:r>
              <a:rPr lang="en-US" sz="1100" b="1" dirty="0" err="1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magenic.com</a:t>
            </a:r>
            <a:r>
              <a:rPr lang="en-US" sz="1100" b="1" dirty="0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   </a:t>
            </a:r>
            <a:r>
              <a:rPr lang="en-US" sz="1200" b="1" i="0" dirty="0">
                <a:solidFill>
                  <a:srgbClr val="7DC242"/>
                </a:solidFill>
                <a:latin typeface="Arial Black" charset="0"/>
                <a:ea typeface="Arial Black" charset="0"/>
                <a:cs typeface="Arial Black" charset="0"/>
              </a:rPr>
              <a:t>//</a:t>
            </a:r>
            <a:endParaRPr lang="en-US" sz="1200" b="1" i="0" dirty="0">
              <a:solidFill>
                <a:srgbClr val="56565A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11374267" y="345238"/>
            <a:ext cx="457929" cy="29911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fld id="{28E39B6D-4B99-497D-9F61-EDE8F8EC9C63}" type="slidenum">
              <a:rPr lang="en-US" sz="1100" b="1" baseline="0" smtClean="0">
                <a:solidFill>
                  <a:srgbClr val="56565A"/>
                </a:solidFill>
                <a:latin typeface="+mj-lt"/>
                <a:cs typeface="Cordia New" panose="020B0304020202020204" pitchFamily="34" charset="-34"/>
              </a:rPr>
              <a:pPr algn="l"/>
              <a:t>‹#›</a:t>
            </a:fld>
            <a:endParaRPr lang="en-US" sz="1100" b="1" baseline="0" dirty="0">
              <a:solidFill>
                <a:srgbClr val="56565A"/>
              </a:solidFill>
              <a:latin typeface="+mj-lt"/>
              <a:cs typeface="Cordia New" panose="020B0304020202020204" pitchFamily="34" charset="-34"/>
            </a:endParaRPr>
          </a:p>
        </p:txBody>
      </p:sp>
      <p:sp>
        <p:nvSpPr>
          <p:cNvPr id="5" name="Subtitle 2"/>
          <p:cNvSpPr txBox="1">
            <a:spLocks/>
          </p:cNvSpPr>
          <p:nvPr userDrawn="1"/>
        </p:nvSpPr>
        <p:spPr>
          <a:xfrm>
            <a:off x="6816011" y="4975156"/>
            <a:ext cx="5267132" cy="669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5600"/>
              </a:lnSpc>
              <a:spcBef>
                <a:spcPts val="0"/>
              </a:spcBef>
            </a:pPr>
            <a:r>
              <a:rPr lang="en-US" sz="6500" b="0" i="1" dirty="0">
                <a:solidFill>
                  <a:srgbClr val="56565A"/>
                </a:solidFill>
                <a:latin typeface="+mn-lt"/>
                <a:ea typeface="Dotum" panose="020B0600000101010101" pitchFamily="34" charset="-127"/>
                <a:cs typeface="Cordia New" panose="020B0304020202020204" pitchFamily="34" charset="-34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26564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154" y="911225"/>
            <a:ext cx="11430000" cy="48108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08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447" y="252398"/>
            <a:ext cx="11429999" cy="342395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447" y="3703343"/>
            <a:ext cx="11429999" cy="201872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63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4447" y="914401"/>
            <a:ext cx="5625353" cy="480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914401"/>
            <a:ext cx="5652247" cy="480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94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500" y="904973"/>
            <a:ext cx="5611076" cy="704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500" y="1719359"/>
            <a:ext cx="5611076" cy="40027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04973"/>
            <a:ext cx="5639586" cy="704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19359"/>
            <a:ext cx="5639586" cy="40027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02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00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273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633" y="254524"/>
            <a:ext cx="4685121" cy="90733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0322" y="254524"/>
            <a:ext cx="6628598" cy="546754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3633" y="1282046"/>
            <a:ext cx="4685121" cy="44400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10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36622" y="248270"/>
            <a:ext cx="6616330" cy="54581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3633" y="254524"/>
            <a:ext cx="4685121" cy="90733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33633" y="1282046"/>
            <a:ext cx="4685121" cy="44400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98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154" y="265393"/>
            <a:ext cx="11430000" cy="51089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154" y="911225"/>
            <a:ext cx="11430000" cy="38848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48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15000"/>
        <a:buFont typeface="Franklin Gothic Book" panose="020B0503020102020204" pitchFamily="34" charset="0"/>
        <a:buChar char="»"/>
        <a:defRPr sz="2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SzPct val="130000"/>
        <a:buFont typeface="Franklin Gothic Book" panose="020B0503020102020204" pitchFamily="34" charset="0"/>
        <a:buChar char="›"/>
        <a:defRPr sz="24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Franklin Gothic Book" panose="020B0503020102020204" pitchFamily="34" charset="0"/>
        <a:buChar char="−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api.flutter.dev/flutter/dart-developer/Flow-class.html" TargetMode="External"/><Relationship Id="rId3" Type="http://schemas.openxmlformats.org/officeDocument/2006/relationships/hyperlink" Target="https://api.flutter.dev/flutter/widgets/Row-class.html" TargetMode="External"/><Relationship Id="rId7" Type="http://schemas.openxmlformats.org/officeDocument/2006/relationships/hyperlink" Target="https://api.flutter.dev/flutter/widgets/GridView-class.html" TargetMode="External"/><Relationship Id="rId2" Type="http://schemas.openxmlformats.org/officeDocument/2006/relationships/hyperlink" Target="https://flutter.dev/docs/development/ui/layou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i.flutter.dev/flutter/widgets/IndexedStack-class.html" TargetMode="External"/><Relationship Id="rId11" Type="http://schemas.openxmlformats.org/officeDocument/2006/relationships/hyperlink" Target="https://api.flutter.dev/flutter/widgets/ListView-class.html" TargetMode="External"/><Relationship Id="rId5" Type="http://schemas.openxmlformats.org/officeDocument/2006/relationships/hyperlink" Target="https://api.flutter.dev/flutter/widgets/Stack-class.html" TargetMode="External"/><Relationship Id="rId10" Type="http://schemas.openxmlformats.org/officeDocument/2006/relationships/hyperlink" Target="https://api.flutter.dev/flutter/widgets/Wrap-class.html" TargetMode="External"/><Relationship Id="rId4" Type="http://schemas.openxmlformats.org/officeDocument/2006/relationships/hyperlink" Target="https://api.flutter.dev/flutter/widgets/Column-class.html" TargetMode="External"/><Relationship Id="rId9" Type="http://schemas.openxmlformats.org/officeDocument/2006/relationships/hyperlink" Target="https://api.flutter.dev/flutter/widgets/Table-class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1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latin typeface="+mn-lt"/>
              </a:rPr>
              <a:t>6.24.2019</a:t>
            </a: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609695" y="3808765"/>
            <a:ext cx="8305705" cy="90214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ts val="5500"/>
              </a:lnSpc>
              <a:spcBef>
                <a:spcPct val="0"/>
              </a:spcBef>
              <a:buNone/>
              <a:defRPr sz="6000" i="1" kern="1200" baseline="0">
                <a:solidFill>
                  <a:schemeClr val="tx1"/>
                </a:solidFill>
                <a:latin typeface="+mn-lt"/>
                <a:ea typeface="+mj-ea"/>
                <a:cs typeface="Cordia New" panose="020B0304020202020204" pitchFamily="34" charset="-34"/>
              </a:defRPr>
            </a:lvl1pPr>
          </a:lstStyle>
          <a:p>
            <a:r>
              <a:rPr lang="en-US" sz="2800" b="1" i="0" dirty="0">
                <a:solidFill>
                  <a:srgbClr val="53565A"/>
                </a:solidFill>
                <a:latin typeface="Franklin Gothic Demi" panose="020B0703020102020204" pitchFamily="34" charset="0"/>
              </a:rPr>
              <a:t>Flutter  Masters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641228" y="4762345"/>
            <a:ext cx="4198448" cy="9919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tx2"/>
              </a:buClr>
              <a:buSzPct val="115000"/>
              <a:buFont typeface="Franklin Gothic Book" panose="020B0503020102020204" pitchFamily="34" charset="0"/>
              <a:buNone/>
              <a:defRPr sz="1350" b="0" kern="0" spc="30" baseline="0">
                <a:solidFill>
                  <a:schemeClr val="accent5"/>
                </a:solidFill>
                <a:latin typeface="+mn-lt"/>
                <a:ea typeface="+mn-ea"/>
                <a:cs typeface="Cordia New" panose="020B0304020202020204" pitchFamily="34" charset="-34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30000"/>
              <a:buFont typeface="Franklin Gothic Book" panose="020B0503020102020204" pitchFamily="34" charset="0"/>
              <a:buNone/>
              <a:defRPr sz="20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Franklin Gothic Book" panose="020B0503020102020204" pitchFamily="34" charset="0"/>
              <a:buNone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8BE3C"/>
              </a:buClr>
            </a:pPr>
            <a:endParaRPr lang="en-US" b="1" dirty="0">
              <a:solidFill>
                <a:srgbClr val="53565A"/>
              </a:solidFill>
            </a:endParaRPr>
          </a:p>
          <a:p>
            <a:pPr>
              <a:buClr>
                <a:srgbClr val="78BE3C"/>
              </a:buClr>
            </a:pPr>
            <a:r>
              <a:rPr lang="en-US" b="1" dirty="0">
                <a:solidFill>
                  <a:prstClr val="white">
                    <a:lumMod val="65000"/>
                  </a:prstClr>
                </a:solidFill>
              </a:rPr>
              <a:t>Kevin Ford</a:t>
            </a:r>
          </a:p>
          <a:p>
            <a:pPr>
              <a:buClr>
                <a:srgbClr val="78BE3C"/>
              </a:buClr>
            </a:pPr>
            <a:r>
              <a:rPr lang="en-US" dirty="0">
                <a:solidFill>
                  <a:prstClr val="white">
                    <a:lumMod val="65000"/>
                  </a:prstClr>
                </a:solidFill>
              </a:rPr>
              <a:t>e: </a:t>
            </a:r>
            <a:r>
              <a:rPr lang="en-US" dirty="0" err="1">
                <a:solidFill>
                  <a:prstClr val="white">
                    <a:lumMod val="65000"/>
                  </a:prstClr>
                </a:solidFill>
              </a:rPr>
              <a:t>KevinF@magenic.com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  <a:p>
            <a:pPr>
              <a:buClr>
                <a:srgbClr val="78BE3C"/>
              </a:buClr>
            </a:pPr>
            <a:r>
              <a:rPr lang="en-US" dirty="0">
                <a:solidFill>
                  <a:prstClr val="white">
                    <a:lumMod val="65000"/>
                  </a:prstClr>
                </a:solidFill>
              </a:rPr>
              <a:t>m: 617-259-5192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89" y="3503642"/>
            <a:ext cx="3838575" cy="561975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73089" y="2125377"/>
            <a:ext cx="1292930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49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5C5F5F-0C78-B742-96C4-39A051950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154" y="911225"/>
            <a:ext cx="5920520" cy="981743"/>
          </a:xfrm>
        </p:spPr>
        <p:txBody>
          <a:bodyPr/>
          <a:lstStyle/>
          <a:p>
            <a:r>
              <a:rPr lang="en-US" dirty="0"/>
              <a:t>Push returns a Future&lt;T&gt;</a:t>
            </a:r>
          </a:p>
          <a:p>
            <a:r>
              <a:rPr lang="en-US" dirty="0"/>
              <a:t>Can “await” return of value</a:t>
            </a:r>
          </a:p>
          <a:p>
            <a:r>
              <a:rPr lang="en-US" dirty="0"/>
              <a:t>If no value sent, return value is null</a:t>
            </a:r>
          </a:p>
          <a:p>
            <a:r>
              <a:rPr lang="en-US" dirty="0"/>
              <a:t>Waiting for a value: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BCA0FF-0291-7E48-875E-3B12E59EA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Parameters Back when Navigating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A5DDBB-5EEB-CA42-8801-BFFC0389481F}"/>
              </a:ext>
            </a:extLst>
          </p:cNvPr>
          <p:cNvSpPr txBox="1"/>
          <p:nvPr/>
        </p:nvSpPr>
        <p:spPr>
          <a:xfrm>
            <a:off x="432153" y="3039747"/>
            <a:ext cx="7623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333333"/>
                </a:solidFill>
                <a:latin typeface="Source Code Pro"/>
              </a:rPr>
              <a:t>var result = await </a:t>
            </a:r>
            <a:r>
              <a:rPr lang="en-US" sz="1600" dirty="0" err="1">
                <a:solidFill>
                  <a:srgbClr val="333333"/>
                </a:solidFill>
                <a:latin typeface="Source Code Pro"/>
              </a:rPr>
              <a:t>Navigator.of</a:t>
            </a:r>
            <a:r>
              <a:rPr lang="en-US" sz="1600" dirty="0">
                <a:solidFill>
                  <a:srgbClr val="333333"/>
                </a:solidFill>
                <a:latin typeface="Source Code Pro"/>
              </a:rPr>
              <a:t>(context).</a:t>
            </a:r>
            <a:r>
              <a:rPr lang="en-US" sz="1600" dirty="0" err="1">
                <a:solidFill>
                  <a:srgbClr val="333333"/>
                </a:solidFill>
                <a:latin typeface="Source Code Pro"/>
              </a:rPr>
              <a:t>pushNamed</a:t>
            </a:r>
            <a:r>
              <a:rPr lang="en-US" sz="1600" dirty="0">
                <a:solidFill>
                  <a:srgbClr val="333333"/>
                </a:solidFill>
                <a:latin typeface="Source Code Pro"/>
              </a:rPr>
              <a:t>('/</a:t>
            </a:r>
            <a:r>
              <a:rPr lang="en-US" sz="1600" dirty="0" err="1">
                <a:solidFill>
                  <a:srgbClr val="333333"/>
                </a:solidFill>
                <a:latin typeface="Source Code Pro"/>
              </a:rPr>
              <a:t>SecondPage</a:t>
            </a:r>
            <a:r>
              <a:rPr lang="en-US" sz="1600" dirty="0">
                <a:solidFill>
                  <a:srgbClr val="333333"/>
                </a:solidFill>
                <a:latin typeface="Source Code Pro"/>
              </a:rPr>
              <a:t>');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5A60BC-9D3D-8A47-83A1-67E6583BB824}"/>
              </a:ext>
            </a:extLst>
          </p:cNvPr>
          <p:cNvSpPr txBox="1"/>
          <p:nvPr/>
        </p:nvSpPr>
        <p:spPr>
          <a:xfrm>
            <a:off x="432153" y="3994715"/>
            <a:ext cx="7989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333333"/>
                </a:solidFill>
                <a:latin typeface="Source Code Pro"/>
              </a:rPr>
              <a:t>Navigator.of</a:t>
            </a:r>
            <a:r>
              <a:rPr lang="en-US" sz="1600" dirty="0">
                <a:solidFill>
                  <a:srgbClr val="333333"/>
                </a:solidFill>
                <a:latin typeface="Source Code Pro"/>
              </a:rPr>
              <a:t>(context).pop(</a:t>
            </a:r>
            <a:r>
              <a:rPr lang="en-US" sz="1600" dirty="0" err="1">
                <a:solidFill>
                  <a:srgbClr val="333333"/>
                </a:solidFill>
                <a:latin typeface="Source Code Pro"/>
              </a:rPr>
              <a:t>passedValue</a:t>
            </a:r>
            <a:r>
              <a:rPr lang="en-US" sz="1600" dirty="0">
                <a:solidFill>
                  <a:srgbClr val="333333"/>
                </a:solidFill>
                <a:latin typeface="Source Code Pro"/>
              </a:rPr>
              <a:t> + 1);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827C2827-E8B5-A24D-89B2-84E2901601D8}"/>
              </a:ext>
            </a:extLst>
          </p:cNvPr>
          <p:cNvSpPr txBox="1">
            <a:spLocks/>
          </p:cNvSpPr>
          <p:nvPr/>
        </p:nvSpPr>
        <p:spPr>
          <a:xfrm>
            <a:off x="432154" y="3449202"/>
            <a:ext cx="5920520" cy="4811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15000"/>
              <a:buFont typeface="Franklin Gothic Book" panose="020B0503020102020204" pitchFamily="34" charset="0"/>
              <a:buChar char="»"/>
              <a:defRPr sz="2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30000"/>
              <a:buFont typeface="Franklin Gothic Book" panose="020B0503020102020204" pitchFamily="34" charset="0"/>
              <a:buChar char="›"/>
              <a:defRPr sz="24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Franklin Gothic Book" panose="020B0503020102020204" pitchFamily="34" charset="0"/>
              <a:buChar char="−"/>
              <a:defRPr sz="20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Sending a value back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557E7C-AE5A-1649-946E-5299E8C45ECB}"/>
              </a:ext>
            </a:extLst>
          </p:cNvPr>
          <p:cNvSpPr txBox="1"/>
          <p:nvPr/>
        </p:nvSpPr>
        <p:spPr>
          <a:xfrm>
            <a:off x="432153" y="4986912"/>
            <a:ext cx="92893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333333"/>
                </a:solidFill>
                <a:latin typeface="Source Code Pro"/>
              </a:rPr>
              <a:t>WillPopScope</a:t>
            </a:r>
            <a:r>
              <a:rPr lang="en-US" sz="1600" dirty="0">
                <a:solidFill>
                  <a:srgbClr val="333333"/>
                </a:solidFill>
                <a:latin typeface="Source Code Pro"/>
              </a:rPr>
              <a:t>(</a:t>
            </a:r>
          </a:p>
          <a:p>
            <a:r>
              <a:rPr lang="en-US" sz="1600" dirty="0">
                <a:solidFill>
                  <a:srgbClr val="333333"/>
                </a:solidFill>
                <a:latin typeface="Source Code Pro"/>
              </a:rPr>
              <a:t>    </a:t>
            </a:r>
            <a:r>
              <a:rPr lang="en-US" sz="1600" dirty="0" err="1">
                <a:solidFill>
                  <a:srgbClr val="333333"/>
                </a:solidFill>
                <a:latin typeface="Source Code Pro"/>
              </a:rPr>
              <a:t>onWillPop</a:t>
            </a:r>
            <a:r>
              <a:rPr lang="en-US" sz="1600" dirty="0">
                <a:solidFill>
                  <a:srgbClr val="333333"/>
                </a:solidFill>
                <a:latin typeface="Source Code Pro"/>
              </a:rPr>
              <a:t>: () async { </a:t>
            </a:r>
            <a:r>
              <a:rPr lang="en-US" sz="1600" dirty="0" err="1">
                <a:solidFill>
                  <a:srgbClr val="333333"/>
                </a:solidFill>
                <a:latin typeface="Source Code Pro"/>
              </a:rPr>
              <a:t>Navigator.of</a:t>
            </a:r>
            <a:r>
              <a:rPr lang="en-US" sz="1600" dirty="0">
                <a:solidFill>
                  <a:srgbClr val="333333"/>
                </a:solidFill>
                <a:latin typeface="Source Code Pro"/>
              </a:rPr>
              <a:t>(context).pop(</a:t>
            </a:r>
            <a:r>
              <a:rPr lang="en-US" sz="1600" dirty="0" err="1">
                <a:solidFill>
                  <a:srgbClr val="333333"/>
                </a:solidFill>
                <a:latin typeface="Source Code Pro"/>
              </a:rPr>
              <a:t>soveValueToReturn</a:t>
            </a:r>
            <a:r>
              <a:rPr lang="en-US" sz="1600" dirty="0">
                <a:solidFill>
                  <a:srgbClr val="333333"/>
                </a:solidFill>
                <a:latin typeface="Source Code Pro"/>
              </a:rPr>
              <a:t>);</a:t>
            </a:r>
          </a:p>
          <a:p>
            <a:r>
              <a:rPr lang="en-US" sz="1600" dirty="0">
                <a:solidFill>
                  <a:srgbClr val="333333"/>
                </a:solidFill>
                <a:latin typeface="Source Code Pro"/>
              </a:rPr>
              <a:t>        return false; },</a:t>
            </a:r>
          </a:p>
          <a:p>
            <a:r>
              <a:rPr lang="en-US" sz="1600" dirty="0">
                <a:solidFill>
                  <a:srgbClr val="333333"/>
                </a:solidFill>
                <a:latin typeface="Source Code Pro"/>
              </a:rPr>
              <a:t>    child: // rest of  page widgets</a:t>
            </a:r>
          </a:p>
          <a:p>
            <a:r>
              <a:rPr lang="en-US" sz="1600" dirty="0">
                <a:solidFill>
                  <a:srgbClr val="333333"/>
                </a:solidFill>
                <a:latin typeface="Source Code Pro"/>
              </a:rPr>
              <a:t>)</a:t>
            </a:r>
          </a:p>
          <a:p>
            <a:endParaRPr lang="en-US" sz="1600" dirty="0">
              <a:solidFill>
                <a:srgbClr val="333333"/>
              </a:solidFill>
              <a:latin typeface="Source Code Pro"/>
            </a:endParaRP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0A75E1AE-2711-8748-9312-36232C4E9884}"/>
              </a:ext>
            </a:extLst>
          </p:cNvPr>
          <p:cNvSpPr txBox="1">
            <a:spLocks/>
          </p:cNvSpPr>
          <p:nvPr/>
        </p:nvSpPr>
        <p:spPr>
          <a:xfrm>
            <a:off x="432154" y="4482562"/>
            <a:ext cx="10572730" cy="4811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15000"/>
              <a:buFont typeface="Franklin Gothic Book" panose="020B0503020102020204" pitchFamily="34" charset="0"/>
              <a:buChar char="»"/>
              <a:defRPr sz="2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30000"/>
              <a:buFont typeface="Franklin Gothic Book" panose="020B0503020102020204" pitchFamily="34" charset="0"/>
              <a:buChar char="›"/>
              <a:defRPr sz="24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Franklin Gothic Book" panose="020B0503020102020204" pitchFamily="34" charset="0"/>
              <a:buChar char="−"/>
              <a:defRPr sz="20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WillPopScope</a:t>
            </a:r>
            <a:r>
              <a:rPr lang="en-US" dirty="0"/>
              <a:t> widget allows back button to be overridden</a:t>
            </a:r>
          </a:p>
        </p:txBody>
      </p:sp>
    </p:spTree>
    <p:extLst>
      <p:ext uri="{BB962C8B-B14F-4D97-AF65-F5344CB8AC3E}">
        <p14:creationId xmlns:p14="http://schemas.microsoft.com/office/powerpoint/2010/main" val="522390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FBA729-6A33-2749-A1B7-2CE659B76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7482" y="3099121"/>
            <a:ext cx="1417036" cy="6597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Demo 3</a:t>
            </a:r>
          </a:p>
        </p:txBody>
      </p:sp>
    </p:spTree>
    <p:extLst>
      <p:ext uri="{BB962C8B-B14F-4D97-AF65-F5344CB8AC3E}">
        <p14:creationId xmlns:p14="http://schemas.microsoft.com/office/powerpoint/2010/main" val="2972903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F130B3-B8F7-9C46-9554-9638124E2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154" y="911225"/>
            <a:ext cx="11430000" cy="2120733"/>
          </a:xfrm>
        </p:spPr>
        <p:txBody>
          <a:bodyPr/>
          <a:lstStyle/>
          <a:p>
            <a:r>
              <a:rPr lang="en-US" dirty="0"/>
              <a:t>Hero widget is the easiest way to add  navigation animation</a:t>
            </a:r>
          </a:p>
          <a:p>
            <a:r>
              <a:rPr lang="en-US" dirty="0"/>
              <a:t>Tags  must match</a:t>
            </a:r>
          </a:p>
          <a:p>
            <a:r>
              <a:rPr lang="en-US" dirty="0"/>
              <a:t>Child  of hero is what to navigate</a:t>
            </a:r>
          </a:p>
          <a:p>
            <a:r>
              <a:rPr lang="en-US" dirty="0"/>
              <a:t>Will transform contents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380E08-5A19-BC49-B98E-2BD98162E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Animations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2AE3D5-5F4A-044C-9281-DB89DE3178DA}"/>
              </a:ext>
            </a:extLst>
          </p:cNvPr>
          <p:cNvSpPr txBox="1"/>
          <p:nvPr/>
        </p:nvSpPr>
        <p:spPr>
          <a:xfrm>
            <a:off x="544449" y="3031958"/>
            <a:ext cx="92893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333333"/>
                </a:solidFill>
                <a:latin typeface="Source Code Pro"/>
              </a:rPr>
              <a:t>Hero(</a:t>
            </a:r>
          </a:p>
          <a:p>
            <a:r>
              <a:rPr lang="en-US" sz="1600" dirty="0">
                <a:solidFill>
                  <a:srgbClr val="333333"/>
                </a:solidFill>
                <a:latin typeface="Source Code Pro"/>
              </a:rPr>
              <a:t>    tag: 'count’,</a:t>
            </a:r>
          </a:p>
          <a:p>
            <a:r>
              <a:rPr lang="en-US" sz="1600" dirty="0">
                <a:solidFill>
                  <a:srgbClr val="333333"/>
                </a:solidFill>
                <a:latin typeface="Source Code Pro"/>
              </a:rPr>
              <a:t>    child: Text(</a:t>
            </a:r>
          </a:p>
          <a:p>
            <a:r>
              <a:rPr lang="en-US" sz="1600" dirty="0">
                <a:solidFill>
                  <a:srgbClr val="333333"/>
                </a:solidFill>
                <a:latin typeface="Source Code Pro"/>
              </a:rPr>
              <a:t>        '$_counter’,</a:t>
            </a:r>
          </a:p>
          <a:p>
            <a:r>
              <a:rPr lang="en-US" sz="1600" dirty="0">
                <a:solidFill>
                  <a:srgbClr val="333333"/>
                </a:solidFill>
                <a:latin typeface="Source Code Pro"/>
              </a:rPr>
              <a:t>        style: </a:t>
            </a:r>
            <a:r>
              <a:rPr lang="en-US" sz="1600" dirty="0" err="1">
                <a:solidFill>
                  <a:srgbClr val="333333"/>
                </a:solidFill>
                <a:latin typeface="Source Code Pro"/>
              </a:rPr>
              <a:t>Theme.of</a:t>
            </a:r>
            <a:r>
              <a:rPr lang="en-US" sz="1600" dirty="0">
                <a:solidFill>
                  <a:srgbClr val="333333"/>
                </a:solidFill>
                <a:latin typeface="Source Code Pro"/>
              </a:rPr>
              <a:t>(context).textTheme.display1,</a:t>
            </a:r>
          </a:p>
          <a:p>
            <a:r>
              <a:rPr lang="en-US" sz="1600" dirty="0">
                <a:solidFill>
                  <a:srgbClr val="333333"/>
                </a:solidFill>
                <a:latin typeface="Source Code Pro"/>
              </a:rPr>
              <a:t>    ),</a:t>
            </a:r>
          </a:p>
          <a:p>
            <a:r>
              <a:rPr lang="en-US" sz="1600" dirty="0">
                <a:solidFill>
                  <a:srgbClr val="333333"/>
                </a:solidFill>
                <a:latin typeface="Source Code Pro"/>
              </a:rPr>
              <a:t>),</a:t>
            </a:r>
          </a:p>
          <a:p>
            <a:endParaRPr lang="en-US" sz="1600" dirty="0">
              <a:solidFill>
                <a:srgbClr val="333333"/>
              </a:solidFill>
              <a:latin typeface="Source Code Pro"/>
            </a:endParaRPr>
          </a:p>
          <a:p>
            <a:endParaRPr lang="en-US" sz="1600" dirty="0">
              <a:solidFill>
                <a:srgbClr val="333333"/>
              </a:solidFill>
              <a:latin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081840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D3C646-11AF-E243-985A-74805E6A5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7552" y="1035161"/>
            <a:ext cx="8976896" cy="478767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6F99863-10E5-BA41-9E38-348F96F65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Animation Parts</a:t>
            </a:r>
          </a:p>
        </p:txBody>
      </p:sp>
    </p:spTree>
    <p:extLst>
      <p:ext uri="{BB962C8B-B14F-4D97-AF65-F5344CB8AC3E}">
        <p14:creationId xmlns:p14="http://schemas.microsoft.com/office/powerpoint/2010/main" val="3403425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ACDE77-94A3-5042-81B4-499E36E37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154" y="911225"/>
            <a:ext cx="11430000" cy="2200943"/>
          </a:xfrm>
        </p:spPr>
        <p:txBody>
          <a:bodyPr/>
          <a:lstStyle/>
          <a:p>
            <a:r>
              <a:rPr lang="en-US" dirty="0"/>
              <a:t>Property on Hero to customize navigation</a:t>
            </a:r>
          </a:p>
          <a:p>
            <a:r>
              <a:rPr lang="en-US" dirty="0"/>
              <a:t>Destination Hero’s </a:t>
            </a:r>
            <a:r>
              <a:rPr lang="en-US" dirty="0" err="1"/>
              <a:t>FlightShuttleBuilder</a:t>
            </a:r>
            <a:r>
              <a:rPr lang="en-US" dirty="0"/>
              <a:t> takes precedence</a:t>
            </a:r>
          </a:p>
          <a:p>
            <a:r>
              <a:rPr lang="en-US" dirty="0"/>
              <a:t>Default is to show Hero’s child in flight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17415D-DCC9-B446-A2E2-540DCA702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with the  </a:t>
            </a:r>
            <a:r>
              <a:rPr lang="en-US" dirty="0" err="1"/>
              <a:t>FlightShuttleBuilder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065F75-75D1-5949-9299-D7C0BCBA58D6}"/>
              </a:ext>
            </a:extLst>
          </p:cNvPr>
          <p:cNvSpPr txBox="1"/>
          <p:nvPr/>
        </p:nvSpPr>
        <p:spPr>
          <a:xfrm>
            <a:off x="432154" y="2695074"/>
            <a:ext cx="92893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333333"/>
                </a:solidFill>
                <a:latin typeface="Source Code Pro"/>
              </a:rPr>
              <a:t>flightShuttleBuilder</a:t>
            </a:r>
            <a:r>
              <a:rPr lang="en-US" sz="1600" dirty="0">
                <a:solidFill>
                  <a:srgbClr val="333333"/>
                </a:solidFill>
                <a:latin typeface="Source Code Pro"/>
              </a:rPr>
              <a:t>: (</a:t>
            </a:r>
            <a:r>
              <a:rPr lang="en-US" sz="1600" dirty="0" err="1">
                <a:solidFill>
                  <a:srgbClr val="333333"/>
                </a:solidFill>
                <a:latin typeface="Source Code Pro"/>
              </a:rPr>
              <a:t>BuildContext</a:t>
            </a:r>
            <a:r>
              <a:rPr lang="en-US" sz="1600" dirty="0">
                <a:solidFill>
                  <a:srgbClr val="333333"/>
                </a:solidFill>
                <a:latin typeface="Source Code Pro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Source Code Pro"/>
              </a:rPr>
              <a:t>flightContext</a:t>
            </a:r>
            <a:r>
              <a:rPr lang="en-US" sz="1600" dirty="0">
                <a:solidFill>
                  <a:srgbClr val="333333"/>
                </a:solidFill>
                <a:latin typeface="Source Code Pro"/>
              </a:rPr>
              <a:t>,</a:t>
            </a:r>
          </a:p>
          <a:p>
            <a:r>
              <a:rPr lang="en-US" sz="1600" dirty="0">
                <a:solidFill>
                  <a:srgbClr val="333333"/>
                </a:solidFill>
                <a:latin typeface="Source Code Pro"/>
              </a:rPr>
              <a:t>    Animation&lt;double&gt; animation,</a:t>
            </a:r>
          </a:p>
          <a:p>
            <a:r>
              <a:rPr lang="en-US" sz="1600" dirty="0">
                <a:solidFill>
                  <a:srgbClr val="333333"/>
                </a:solidFill>
                <a:latin typeface="Source Code Pro"/>
              </a:rPr>
              <a:t>    </a:t>
            </a:r>
            <a:r>
              <a:rPr lang="en-US" sz="1600" dirty="0" err="1">
                <a:solidFill>
                  <a:srgbClr val="333333"/>
                </a:solidFill>
                <a:latin typeface="Source Code Pro"/>
              </a:rPr>
              <a:t>HeroFlightDirection</a:t>
            </a:r>
            <a:r>
              <a:rPr lang="en-US" sz="1600" dirty="0">
                <a:solidFill>
                  <a:srgbClr val="333333"/>
                </a:solidFill>
                <a:latin typeface="Source Code Pro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Source Code Pro"/>
              </a:rPr>
              <a:t>flightDirection</a:t>
            </a:r>
            <a:r>
              <a:rPr lang="en-US" sz="1600" dirty="0">
                <a:solidFill>
                  <a:srgbClr val="333333"/>
                </a:solidFill>
                <a:latin typeface="Source Code Pro"/>
              </a:rPr>
              <a:t>,</a:t>
            </a:r>
          </a:p>
          <a:p>
            <a:r>
              <a:rPr lang="en-US" sz="1600" dirty="0">
                <a:solidFill>
                  <a:srgbClr val="333333"/>
                </a:solidFill>
                <a:latin typeface="Source Code Pro"/>
              </a:rPr>
              <a:t>    </a:t>
            </a:r>
            <a:r>
              <a:rPr lang="en-US" sz="1600" dirty="0" err="1">
                <a:solidFill>
                  <a:srgbClr val="333333"/>
                </a:solidFill>
                <a:latin typeface="Source Code Pro"/>
              </a:rPr>
              <a:t>BuildContext</a:t>
            </a:r>
            <a:r>
              <a:rPr lang="en-US" sz="1600" dirty="0">
                <a:solidFill>
                  <a:srgbClr val="333333"/>
                </a:solidFill>
                <a:latin typeface="Source Code Pro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Source Code Pro"/>
              </a:rPr>
              <a:t>fromHeroContext</a:t>
            </a:r>
            <a:r>
              <a:rPr lang="en-US" sz="1600" dirty="0">
                <a:solidFill>
                  <a:srgbClr val="333333"/>
                </a:solidFill>
                <a:latin typeface="Source Code Pro"/>
              </a:rPr>
              <a:t>,</a:t>
            </a:r>
          </a:p>
          <a:p>
            <a:r>
              <a:rPr lang="en-US" sz="1600" dirty="0">
                <a:solidFill>
                  <a:srgbClr val="333333"/>
                </a:solidFill>
                <a:latin typeface="Source Code Pro"/>
              </a:rPr>
              <a:t>    </a:t>
            </a:r>
            <a:r>
              <a:rPr lang="en-US" sz="1600" dirty="0" err="1">
                <a:solidFill>
                  <a:srgbClr val="333333"/>
                </a:solidFill>
                <a:latin typeface="Source Code Pro"/>
              </a:rPr>
              <a:t>BuildContext</a:t>
            </a:r>
            <a:r>
              <a:rPr lang="en-US" sz="1600" dirty="0">
                <a:solidFill>
                  <a:srgbClr val="333333"/>
                </a:solidFill>
                <a:latin typeface="Source Code Pro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Source Code Pro"/>
              </a:rPr>
              <a:t>toHeroContext</a:t>
            </a:r>
            <a:r>
              <a:rPr lang="en-US" sz="1600" dirty="0">
                <a:solidFill>
                  <a:srgbClr val="333333"/>
                </a:solidFill>
                <a:latin typeface="Source Code Pro"/>
              </a:rPr>
              <a:t>) {</a:t>
            </a:r>
          </a:p>
          <a:p>
            <a:r>
              <a:rPr lang="en-US" sz="1600" dirty="0">
                <a:solidFill>
                  <a:srgbClr val="333333"/>
                </a:solidFill>
                <a:latin typeface="Source Code Pro"/>
              </a:rPr>
              <a:t>    final Hero </a:t>
            </a:r>
            <a:r>
              <a:rPr lang="en-US" sz="1600" dirty="0" err="1">
                <a:solidFill>
                  <a:srgbClr val="333333"/>
                </a:solidFill>
                <a:latin typeface="Source Code Pro"/>
              </a:rPr>
              <a:t>toHero</a:t>
            </a:r>
            <a:r>
              <a:rPr lang="en-US" sz="1600" dirty="0">
                <a:solidFill>
                  <a:srgbClr val="333333"/>
                </a:solidFill>
                <a:latin typeface="Source Code Pro"/>
              </a:rPr>
              <a:t> = </a:t>
            </a:r>
            <a:r>
              <a:rPr lang="en-US" sz="1600" dirty="0" err="1">
                <a:solidFill>
                  <a:srgbClr val="333333"/>
                </a:solidFill>
                <a:latin typeface="Source Code Pro"/>
              </a:rPr>
              <a:t>toHeroContext.widget</a:t>
            </a:r>
            <a:r>
              <a:rPr lang="en-US" sz="1600" dirty="0">
                <a:solidFill>
                  <a:srgbClr val="333333"/>
                </a:solidFill>
                <a:latin typeface="Source Code Pro"/>
              </a:rPr>
              <a:t>;</a:t>
            </a:r>
          </a:p>
          <a:p>
            <a:r>
              <a:rPr lang="en-US" sz="1600" dirty="0">
                <a:solidFill>
                  <a:srgbClr val="333333"/>
                </a:solidFill>
                <a:latin typeface="Source Code Pro"/>
              </a:rPr>
              <a:t>    return </a:t>
            </a:r>
            <a:r>
              <a:rPr lang="en-US" sz="1600" dirty="0" err="1">
                <a:solidFill>
                  <a:srgbClr val="333333"/>
                </a:solidFill>
                <a:latin typeface="Source Code Pro"/>
              </a:rPr>
              <a:t>RotationTransition</a:t>
            </a:r>
            <a:r>
              <a:rPr lang="en-US" sz="1600" dirty="0">
                <a:solidFill>
                  <a:srgbClr val="333333"/>
                </a:solidFill>
                <a:latin typeface="Source Code Pro"/>
              </a:rPr>
              <a:t>(</a:t>
            </a:r>
          </a:p>
          <a:p>
            <a:r>
              <a:rPr lang="en-US" sz="1600" dirty="0">
                <a:solidFill>
                  <a:srgbClr val="333333"/>
                </a:solidFill>
                <a:latin typeface="Source Code Pro"/>
              </a:rPr>
              <a:t>        turns: animation,</a:t>
            </a:r>
          </a:p>
          <a:p>
            <a:r>
              <a:rPr lang="en-US" sz="1600" dirty="0">
                <a:solidFill>
                  <a:srgbClr val="333333"/>
                </a:solidFill>
                <a:latin typeface="Source Code Pro"/>
              </a:rPr>
              <a:t>        child: </a:t>
            </a:r>
            <a:r>
              <a:rPr lang="en-US" sz="1600" dirty="0" err="1">
                <a:solidFill>
                  <a:srgbClr val="333333"/>
                </a:solidFill>
                <a:latin typeface="Source Code Pro"/>
              </a:rPr>
              <a:t>toHero.child</a:t>
            </a:r>
            <a:r>
              <a:rPr lang="en-US" sz="1600" dirty="0">
                <a:solidFill>
                  <a:srgbClr val="333333"/>
                </a:solidFill>
                <a:latin typeface="Source Code Pro"/>
              </a:rPr>
              <a:t>,</a:t>
            </a:r>
          </a:p>
          <a:p>
            <a:r>
              <a:rPr lang="en-US" sz="1600" dirty="0">
                <a:solidFill>
                  <a:srgbClr val="333333"/>
                </a:solidFill>
                <a:latin typeface="Source Code Pro"/>
              </a:rPr>
              <a:t>    );</a:t>
            </a:r>
          </a:p>
          <a:p>
            <a:r>
              <a:rPr lang="en-US" sz="1600" dirty="0">
                <a:solidFill>
                  <a:srgbClr val="333333"/>
                </a:solidFill>
                <a:latin typeface="Source Code Pro"/>
              </a:rPr>
              <a:t>}</a:t>
            </a:r>
          </a:p>
          <a:p>
            <a:endParaRPr lang="en-US" sz="1600" dirty="0">
              <a:solidFill>
                <a:srgbClr val="333333"/>
              </a:solidFill>
              <a:latin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585390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FBA729-6A33-2749-A1B7-2CE659B76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7482" y="3099121"/>
            <a:ext cx="1417036" cy="6597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Demo 4</a:t>
            </a:r>
          </a:p>
        </p:txBody>
      </p:sp>
    </p:spTree>
    <p:extLst>
      <p:ext uri="{BB962C8B-B14F-4D97-AF65-F5344CB8AC3E}">
        <p14:creationId xmlns:p14="http://schemas.microsoft.com/office/powerpoint/2010/main" val="436402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CEEC72-F678-8B42-8533-4554D9E4A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154" y="911225"/>
            <a:ext cx="8824141" cy="4810845"/>
          </a:xfrm>
        </p:spPr>
        <p:txBody>
          <a:bodyPr/>
          <a:lstStyle/>
          <a:p>
            <a:r>
              <a:rPr lang="en-US" dirty="0"/>
              <a:t>A scrollable area that can be embedded in another scrollable area, usually two or more slivers</a:t>
            </a:r>
          </a:p>
          <a:p>
            <a:r>
              <a:rPr lang="en-US" dirty="0"/>
              <a:t>Complex scrolling operations</a:t>
            </a:r>
          </a:p>
          <a:p>
            <a:r>
              <a:rPr lang="en-US" dirty="0"/>
              <a:t>Normally </a:t>
            </a:r>
            <a:r>
              <a:rPr lang="en-US" dirty="0" err="1"/>
              <a:t>ListView</a:t>
            </a:r>
            <a:r>
              <a:rPr lang="en-US" dirty="0"/>
              <a:t> and </a:t>
            </a:r>
            <a:r>
              <a:rPr lang="en-US" dirty="0" err="1"/>
              <a:t>GridView</a:t>
            </a:r>
            <a:r>
              <a:rPr lang="en-US" dirty="0"/>
              <a:t> widgets should be used</a:t>
            </a:r>
          </a:p>
          <a:p>
            <a:r>
              <a:rPr lang="en-US" dirty="0"/>
              <a:t>High performance</a:t>
            </a:r>
          </a:p>
          <a:p>
            <a:pPr lvl="1"/>
            <a:r>
              <a:rPr lang="en-US" dirty="0"/>
              <a:t>Items created only when in view</a:t>
            </a:r>
          </a:p>
          <a:p>
            <a:r>
              <a:rPr lang="en-US" dirty="0" err="1"/>
              <a:t>ListView</a:t>
            </a:r>
            <a:r>
              <a:rPr lang="en-US" dirty="0"/>
              <a:t> and </a:t>
            </a:r>
            <a:r>
              <a:rPr lang="en-US" dirty="0" err="1"/>
              <a:t>GridView</a:t>
            </a:r>
            <a:r>
              <a:rPr lang="en-US" dirty="0"/>
              <a:t> implemented using slivers</a:t>
            </a:r>
          </a:p>
          <a:p>
            <a:r>
              <a:rPr lang="en-US" dirty="0"/>
              <a:t>Common Slivers</a:t>
            </a:r>
          </a:p>
          <a:p>
            <a:pPr lvl="1"/>
            <a:r>
              <a:rPr lang="en-US" dirty="0" err="1"/>
              <a:t>SliverList</a:t>
            </a:r>
            <a:endParaRPr lang="en-US" dirty="0"/>
          </a:p>
          <a:p>
            <a:pPr lvl="1"/>
            <a:r>
              <a:rPr lang="en-US" dirty="0" err="1"/>
              <a:t>SliverGrid</a:t>
            </a:r>
            <a:endParaRPr lang="en-US" dirty="0"/>
          </a:p>
          <a:p>
            <a:pPr lvl="1"/>
            <a:r>
              <a:rPr lang="en-US" dirty="0" err="1"/>
              <a:t>SliverAppBar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04017D-EC79-6344-B460-72C0AB92B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Slivers</a:t>
            </a:r>
          </a:p>
        </p:txBody>
      </p:sp>
      <p:pic>
        <p:nvPicPr>
          <p:cNvPr id="5" name="Picture 4" descr="A close up of a blue wall&#10;&#10;Description automatically generated">
            <a:extLst>
              <a:ext uri="{FF2B5EF4-FFF2-40B4-BE49-F238E27FC236}">
                <a16:creationId xmlns:a16="http://schemas.microsoft.com/office/drawing/2014/main" id="{5B0638CF-384C-684F-B3F3-37918EE1B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644" y="1058779"/>
            <a:ext cx="2830356" cy="376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577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67818A-306F-1840-A202-8A611F469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SliverList</a:t>
            </a:r>
            <a:endParaRPr lang="en-US" dirty="0"/>
          </a:p>
          <a:p>
            <a:pPr lvl="1"/>
            <a:r>
              <a:rPr lang="en-US" dirty="0"/>
              <a:t>delegate – provides list of items to show</a:t>
            </a:r>
          </a:p>
          <a:p>
            <a:pPr lvl="2"/>
            <a:r>
              <a:rPr lang="en-US" dirty="0" err="1"/>
              <a:t>SliverListChildDelegate</a:t>
            </a:r>
            <a:r>
              <a:rPr lang="en-US" dirty="0"/>
              <a:t> – All items specified at once</a:t>
            </a:r>
          </a:p>
          <a:p>
            <a:pPr lvl="2"/>
            <a:r>
              <a:rPr lang="en-US" dirty="0" err="1"/>
              <a:t>SliverChildBuilderDelegate</a:t>
            </a:r>
            <a:r>
              <a:rPr lang="en-US" dirty="0"/>
              <a:t> – Items build on demand</a:t>
            </a:r>
          </a:p>
          <a:p>
            <a:r>
              <a:rPr lang="en-US" dirty="0" err="1"/>
              <a:t>SliverGrid</a:t>
            </a:r>
            <a:endParaRPr lang="en-US" dirty="0"/>
          </a:p>
          <a:p>
            <a:pPr lvl="1"/>
            <a:r>
              <a:rPr lang="en-US" dirty="0" err="1"/>
              <a:t>count.children</a:t>
            </a:r>
            <a:r>
              <a:rPr lang="en-US" dirty="0"/>
              <a:t> – items in grid</a:t>
            </a:r>
          </a:p>
          <a:p>
            <a:pPr lvl="1"/>
            <a:r>
              <a:rPr lang="en-US" dirty="0" err="1"/>
              <a:t>Count.crossAxisCount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number of cross axis items</a:t>
            </a:r>
          </a:p>
          <a:p>
            <a:pPr lvl="2"/>
            <a:r>
              <a:rPr lang="en-US" dirty="0"/>
              <a:t>Default columns</a:t>
            </a:r>
          </a:p>
          <a:p>
            <a:pPr lvl="1"/>
            <a:r>
              <a:rPr lang="en-US" dirty="0" err="1"/>
              <a:t>Extent.crossAxisExtent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Maximum width of cross axis items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021A63-218B-5049-AACF-2F376B672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Sliver properties</a:t>
            </a:r>
          </a:p>
        </p:txBody>
      </p:sp>
    </p:spTree>
    <p:extLst>
      <p:ext uri="{BB962C8B-B14F-4D97-AF65-F5344CB8AC3E}">
        <p14:creationId xmlns:p14="http://schemas.microsoft.com/office/powerpoint/2010/main" val="78882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FBA729-6A33-2749-A1B7-2CE659B76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7482" y="3099121"/>
            <a:ext cx="1417036" cy="6597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Demo 5</a:t>
            </a:r>
          </a:p>
        </p:txBody>
      </p:sp>
    </p:spTree>
    <p:extLst>
      <p:ext uri="{BB962C8B-B14F-4D97-AF65-F5344CB8AC3E}">
        <p14:creationId xmlns:p14="http://schemas.microsoft.com/office/powerpoint/2010/main" val="455822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0E4E4B-1AE3-F24C-85C9-AB1C8980E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Pointer – a specific location an item happens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Events on Listener widget</a:t>
            </a:r>
          </a:p>
          <a:p>
            <a:pPr lvl="1"/>
            <a:endParaRPr lang="en-US" dirty="0"/>
          </a:p>
          <a:p>
            <a:r>
              <a:rPr lang="en-US" dirty="0"/>
              <a:t>Gesture – an action happening</a:t>
            </a:r>
          </a:p>
          <a:p>
            <a:pPr lvl="1"/>
            <a:r>
              <a:rPr lang="en-US" dirty="0"/>
              <a:t>Tap</a:t>
            </a:r>
          </a:p>
          <a:p>
            <a:pPr lvl="1"/>
            <a:r>
              <a:rPr lang="en-US" dirty="0"/>
              <a:t>Double tap</a:t>
            </a:r>
          </a:p>
          <a:p>
            <a:pPr lvl="1"/>
            <a:r>
              <a:rPr lang="en-US" dirty="0"/>
              <a:t>Drag</a:t>
            </a:r>
          </a:p>
          <a:p>
            <a:pPr lvl="1"/>
            <a:r>
              <a:rPr lang="en-US" dirty="0"/>
              <a:t>Pan</a:t>
            </a:r>
          </a:p>
          <a:p>
            <a:pPr lvl="1"/>
            <a:r>
              <a:rPr lang="en-US" dirty="0"/>
              <a:t>Long press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Events on </a:t>
            </a:r>
            <a:r>
              <a:rPr lang="en-US" dirty="0" err="1"/>
              <a:t>GestureDetector</a:t>
            </a:r>
            <a:r>
              <a:rPr lang="en-US" dirty="0"/>
              <a:t> widget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572501-A55A-EA4B-9D09-EA64A116B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Gestures and Pointers</a:t>
            </a:r>
          </a:p>
        </p:txBody>
      </p:sp>
      <p:pic>
        <p:nvPicPr>
          <p:cNvPr id="5" name="Picture 4" descr="A persons hand&#10;&#10;Description automatically generated">
            <a:extLst>
              <a:ext uri="{FF2B5EF4-FFF2-40B4-BE49-F238E27FC236}">
                <a16:creationId xmlns:a16="http://schemas.microsoft.com/office/drawing/2014/main" id="{48A2D9C3-3B7C-3F4F-872F-2CD25600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911225"/>
            <a:ext cx="381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800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E5BECF-56E3-3342-9BAA-E82F5E94B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Navigation </a:t>
            </a:r>
          </a:p>
          <a:p>
            <a:pPr lvl="1"/>
            <a:r>
              <a:rPr lang="en-US" dirty="0"/>
              <a:t>Pushing and popping screens</a:t>
            </a:r>
          </a:p>
          <a:p>
            <a:pPr lvl="1"/>
            <a:r>
              <a:rPr lang="en-US" dirty="0"/>
              <a:t>Routes</a:t>
            </a:r>
          </a:p>
          <a:p>
            <a:pPr lvl="1"/>
            <a:r>
              <a:rPr lang="en-US" dirty="0"/>
              <a:t>Moving data back and forth</a:t>
            </a:r>
          </a:p>
          <a:p>
            <a:pPr lvl="1"/>
            <a:r>
              <a:rPr lang="en-US" dirty="0"/>
              <a:t>Cross screen animations</a:t>
            </a:r>
          </a:p>
          <a:p>
            <a:endParaRPr lang="en-US" dirty="0"/>
          </a:p>
          <a:p>
            <a:r>
              <a:rPr lang="en-US" dirty="0"/>
              <a:t>Slivers</a:t>
            </a:r>
          </a:p>
          <a:p>
            <a:r>
              <a:rPr lang="en-US" dirty="0"/>
              <a:t>Gestures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CF4037-BDD1-774F-95BF-424F490D2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Outline – 24 Jun 2019 (6 PM – 10 PM eastern)</a:t>
            </a:r>
          </a:p>
        </p:txBody>
      </p:sp>
    </p:spTree>
    <p:extLst>
      <p:ext uri="{BB962C8B-B14F-4D97-AF65-F5344CB8AC3E}">
        <p14:creationId xmlns:p14="http://schemas.microsoft.com/office/powerpoint/2010/main" val="2149705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FBA729-6A33-2749-A1B7-2CE659B76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7482" y="3099121"/>
            <a:ext cx="1417036" cy="6597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Demo 6</a:t>
            </a:r>
          </a:p>
        </p:txBody>
      </p:sp>
    </p:spTree>
    <p:extLst>
      <p:ext uri="{BB962C8B-B14F-4D97-AF65-F5344CB8AC3E}">
        <p14:creationId xmlns:p14="http://schemas.microsoft.com/office/powerpoint/2010/main" val="3910063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208D10-F2E8-3B49-9A8E-80C3C725A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Read: </a:t>
            </a:r>
          </a:p>
          <a:p>
            <a:pPr lvl="1"/>
            <a:r>
              <a:rPr lang="en-US" dirty="0"/>
              <a:t>Layouts</a:t>
            </a:r>
          </a:p>
          <a:p>
            <a:pPr lvl="2"/>
            <a:r>
              <a:rPr lang="en-US" dirty="0">
                <a:hlinkClick r:id="rId2"/>
              </a:rPr>
              <a:t>https://flutter.dev/docs/development/ui/layout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https://api.flutter.dev/flutter/widgets/Row-class.html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https://api.flutter.dev/flutter/widgets/Column-class.html</a:t>
            </a:r>
            <a:endParaRPr lang="en-US" dirty="0"/>
          </a:p>
          <a:p>
            <a:pPr lvl="2"/>
            <a:r>
              <a:rPr lang="en-US" dirty="0">
                <a:hlinkClick r:id="rId5"/>
              </a:rPr>
              <a:t>https://api.flutter.dev/flutter/widgets/Stack-class.html</a:t>
            </a:r>
            <a:endParaRPr lang="en-US" dirty="0"/>
          </a:p>
          <a:p>
            <a:pPr lvl="2"/>
            <a:r>
              <a:rPr lang="en-US" dirty="0">
                <a:hlinkClick r:id="rId6"/>
              </a:rPr>
              <a:t>https://api.flutter.dev/flutter/widgets/IndexedStack-class.html</a:t>
            </a:r>
            <a:endParaRPr lang="en-US" dirty="0"/>
          </a:p>
          <a:p>
            <a:pPr lvl="2"/>
            <a:r>
              <a:rPr lang="en-US" dirty="0">
                <a:hlinkClick r:id="rId7"/>
              </a:rPr>
              <a:t>https://api.flutter.dev/flutter/widgets/GridView-class.html</a:t>
            </a:r>
            <a:endParaRPr lang="en-US" dirty="0"/>
          </a:p>
          <a:p>
            <a:pPr lvl="2"/>
            <a:r>
              <a:rPr lang="en-US" dirty="0">
                <a:hlinkClick r:id="rId8"/>
              </a:rPr>
              <a:t>https://api.flutter.dev/flutter/dart-developer/Flow-class.html</a:t>
            </a:r>
            <a:endParaRPr lang="en-US" dirty="0"/>
          </a:p>
          <a:p>
            <a:pPr lvl="2"/>
            <a:r>
              <a:rPr lang="en-US" dirty="0">
                <a:hlinkClick r:id="rId9"/>
              </a:rPr>
              <a:t>https://api.flutter.dev/flutter/widgets/Table-class.html</a:t>
            </a:r>
            <a:endParaRPr lang="en-US" dirty="0"/>
          </a:p>
          <a:p>
            <a:pPr lvl="2"/>
            <a:r>
              <a:rPr lang="en-US" dirty="0">
                <a:hlinkClick r:id="rId10"/>
              </a:rPr>
              <a:t>https://api.flutter.dev/flutter/widgets/Wrap-class.html</a:t>
            </a:r>
            <a:endParaRPr lang="en-US" dirty="0"/>
          </a:p>
          <a:p>
            <a:pPr lvl="2"/>
            <a:r>
              <a:rPr lang="en-US" dirty="0">
                <a:hlinkClick r:id="rId11"/>
              </a:rPr>
              <a:t>https://api.flutter.dev/flutter/widgets/ListView-class.html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E9F985-DA9C-4249-BEB8-0F1AEF062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 dirty="0"/>
              <a:t>For Next Week Before Class</a:t>
            </a:r>
          </a:p>
        </p:txBody>
      </p:sp>
    </p:spTree>
    <p:extLst>
      <p:ext uri="{BB962C8B-B14F-4D97-AF65-F5344CB8AC3E}">
        <p14:creationId xmlns:p14="http://schemas.microsoft.com/office/powerpoint/2010/main" val="826794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EDBD59-6F7D-CD42-BDAF-088E36198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all layouts in your app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74A6D7-3974-2344-A50C-D4A8F9642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Next Week Before Class</a:t>
            </a:r>
          </a:p>
        </p:txBody>
      </p:sp>
    </p:spTree>
    <p:extLst>
      <p:ext uri="{BB962C8B-B14F-4D97-AF65-F5344CB8AC3E}">
        <p14:creationId xmlns:p14="http://schemas.microsoft.com/office/powerpoint/2010/main" val="1419276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1B6053-89CE-B04E-97CC-5CC67C5265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630" y="795142"/>
            <a:ext cx="2811559" cy="513109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CC4AD19-66B5-BC4D-BFF2-7928EC0ED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Navigator 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09768-E581-8A4C-9766-40B4AF7F617D}"/>
              </a:ext>
            </a:extLst>
          </p:cNvPr>
          <p:cNvSpPr txBox="1"/>
          <p:nvPr/>
        </p:nvSpPr>
        <p:spPr>
          <a:xfrm>
            <a:off x="386498" y="1038828"/>
            <a:ext cx="77965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Really just adding a widget into a spot in the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widget layout covers the entire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Requires the ‘context’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current location in the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basic way to add something on the stack is push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Returns a Future which ’may’ contain a return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a material app, the “home” screen is the bottom of the 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F0833F-AC6B-5245-BCDC-D450A2F2AE87}"/>
              </a:ext>
            </a:extLst>
          </p:cNvPr>
          <p:cNvSpPr txBox="1"/>
          <p:nvPr/>
        </p:nvSpPr>
        <p:spPr>
          <a:xfrm>
            <a:off x="386499" y="3429000"/>
            <a:ext cx="7623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333333"/>
                </a:solidFill>
                <a:latin typeface="Source Code Pro"/>
              </a:rPr>
              <a:t>Navigator.of</a:t>
            </a:r>
            <a:r>
              <a:rPr lang="en-US" sz="1600" dirty="0">
                <a:solidFill>
                  <a:srgbClr val="333333"/>
                </a:solidFill>
                <a:latin typeface="Source Code Pro"/>
              </a:rPr>
              <a:t>(context).push(</a:t>
            </a:r>
            <a:r>
              <a:rPr lang="en-US" sz="1600" dirty="0" err="1">
                <a:solidFill>
                  <a:srgbClr val="333333"/>
                </a:solidFill>
                <a:latin typeface="Source Code Pro"/>
              </a:rPr>
              <a:t>MaterialPageRoute</a:t>
            </a:r>
            <a:r>
              <a:rPr lang="en-US" sz="1600" dirty="0">
                <a:solidFill>
                  <a:srgbClr val="333333"/>
                </a:solidFill>
                <a:latin typeface="Source Code Pro"/>
              </a:rPr>
              <a:t>(builder: (</a:t>
            </a:r>
            <a:r>
              <a:rPr lang="en-US" sz="1600" dirty="0" err="1">
                <a:solidFill>
                  <a:srgbClr val="333333"/>
                </a:solidFill>
                <a:latin typeface="Source Code Pro"/>
              </a:rPr>
              <a:t>BuildContext</a:t>
            </a:r>
            <a:r>
              <a:rPr lang="en-US" sz="1600" dirty="0">
                <a:solidFill>
                  <a:srgbClr val="333333"/>
                </a:solidFill>
                <a:latin typeface="Source Code Pro"/>
              </a:rPr>
              <a:t> context) =&gt; </a:t>
            </a:r>
            <a:r>
              <a:rPr lang="en-US" sz="1600" dirty="0" err="1">
                <a:solidFill>
                  <a:srgbClr val="333333"/>
                </a:solidFill>
                <a:latin typeface="Source Code Pro"/>
              </a:rPr>
              <a:t>MyPage</a:t>
            </a:r>
            <a:r>
              <a:rPr lang="en-US" sz="1600" dirty="0">
                <a:solidFill>
                  <a:srgbClr val="333333"/>
                </a:solidFill>
                <a:latin typeface="Source Code Pro"/>
              </a:rPr>
              <a:t>()));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FBE751-5DE6-794A-93FD-4CAE8A6FD346}"/>
              </a:ext>
            </a:extLst>
          </p:cNvPr>
          <p:cNvSpPr txBox="1"/>
          <p:nvPr/>
        </p:nvSpPr>
        <p:spPr>
          <a:xfrm>
            <a:off x="386499" y="4343400"/>
            <a:ext cx="762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base way to remove a page from the stack is pop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AE0667-64DF-C645-BA02-E8366C65B008}"/>
              </a:ext>
            </a:extLst>
          </p:cNvPr>
          <p:cNvSpPr/>
          <p:nvPr/>
        </p:nvSpPr>
        <p:spPr>
          <a:xfrm>
            <a:off x="386498" y="4980801"/>
            <a:ext cx="76231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333333"/>
                </a:solidFill>
                <a:latin typeface="Source Code Pro"/>
              </a:rPr>
              <a:t>Navigator.of</a:t>
            </a:r>
            <a:r>
              <a:rPr lang="en-US" sz="1600" dirty="0">
                <a:solidFill>
                  <a:srgbClr val="333333"/>
                </a:solidFill>
                <a:latin typeface="Source Code Pro"/>
              </a:rPr>
              <a:t>(context).pop();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27429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FBA729-6A33-2749-A1B7-2CE659B76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7482" y="3099121"/>
            <a:ext cx="1417036" cy="6597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Demo 1</a:t>
            </a:r>
          </a:p>
        </p:txBody>
      </p:sp>
    </p:spTree>
    <p:extLst>
      <p:ext uri="{BB962C8B-B14F-4D97-AF65-F5344CB8AC3E}">
        <p14:creationId xmlns:p14="http://schemas.microsoft.com/office/powerpoint/2010/main" val="2588063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BDDD4D8-C0FD-A646-8C5B-7C466EDB0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154" y="911225"/>
            <a:ext cx="7681699" cy="2136775"/>
          </a:xfrm>
        </p:spPr>
        <p:txBody>
          <a:bodyPr/>
          <a:lstStyle/>
          <a:p>
            <a:r>
              <a:rPr lang="en-US" dirty="0"/>
              <a:t>Allows pre-defined routes called by name</a:t>
            </a:r>
          </a:p>
          <a:p>
            <a:r>
              <a:rPr lang="en-US" dirty="0" err="1"/>
              <a:t>pushNamed</a:t>
            </a:r>
            <a:r>
              <a:rPr lang="en-US" dirty="0"/>
              <a:t> method accepts a string route name </a:t>
            </a:r>
          </a:p>
          <a:p>
            <a:r>
              <a:rPr lang="en-US" dirty="0"/>
              <a:t>Setup in </a:t>
            </a:r>
            <a:r>
              <a:rPr lang="en-US" dirty="0" err="1"/>
              <a:t>MaterialApp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EB1286-674B-0C4B-BC1A-CB6E8A0AA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Apps Named Routes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6B627A-ECBB-A74E-89C2-8BD770C9C5E8}"/>
              </a:ext>
            </a:extLst>
          </p:cNvPr>
          <p:cNvSpPr txBox="1"/>
          <p:nvPr/>
        </p:nvSpPr>
        <p:spPr>
          <a:xfrm>
            <a:off x="386499" y="3060032"/>
            <a:ext cx="76231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333333"/>
                </a:solidFill>
                <a:latin typeface="Source Code Pro"/>
              </a:rPr>
              <a:t>routes: &lt;String, </a:t>
            </a:r>
            <a:r>
              <a:rPr lang="en-US" sz="1600" dirty="0" err="1">
                <a:solidFill>
                  <a:srgbClr val="333333"/>
                </a:solidFill>
                <a:latin typeface="Source Code Pro"/>
              </a:rPr>
              <a:t>WidgetBuilder</a:t>
            </a:r>
            <a:r>
              <a:rPr lang="en-US" sz="1600" dirty="0">
                <a:solidFill>
                  <a:srgbClr val="333333"/>
                </a:solidFill>
                <a:latin typeface="Source Code Pro"/>
              </a:rPr>
              <a:t>&gt; {</a:t>
            </a:r>
          </a:p>
          <a:p>
            <a:r>
              <a:rPr lang="en-US" sz="1600" dirty="0">
                <a:solidFill>
                  <a:srgbClr val="333333"/>
                </a:solidFill>
                <a:latin typeface="Source Code Pro"/>
              </a:rPr>
              <a:t>	'/</a:t>
            </a:r>
            <a:r>
              <a:rPr lang="en-US" sz="1600" dirty="0" err="1">
                <a:solidFill>
                  <a:srgbClr val="333333"/>
                </a:solidFill>
                <a:latin typeface="Source Code Pro"/>
              </a:rPr>
              <a:t>SecondPage</a:t>
            </a:r>
            <a:r>
              <a:rPr lang="en-US" sz="1600" dirty="0">
                <a:solidFill>
                  <a:srgbClr val="333333"/>
                </a:solidFill>
                <a:latin typeface="Source Code Pro"/>
              </a:rPr>
              <a:t>': (</a:t>
            </a:r>
            <a:r>
              <a:rPr lang="en-US" sz="1600" dirty="0" err="1">
                <a:solidFill>
                  <a:srgbClr val="333333"/>
                </a:solidFill>
                <a:latin typeface="Source Code Pro"/>
              </a:rPr>
              <a:t>BuildContext</a:t>
            </a:r>
            <a:r>
              <a:rPr lang="en-US" sz="1600" dirty="0">
                <a:solidFill>
                  <a:srgbClr val="333333"/>
                </a:solidFill>
                <a:latin typeface="Source Code Pro"/>
              </a:rPr>
              <a:t> context) =&gt; </a:t>
            </a:r>
            <a:r>
              <a:rPr lang="en-US" sz="1600" dirty="0" err="1">
                <a:solidFill>
                  <a:srgbClr val="333333"/>
                </a:solidFill>
                <a:latin typeface="Source Code Pro"/>
              </a:rPr>
              <a:t>SecondPage</a:t>
            </a:r>
            <a:r>
              <a:rPr lang="en-US" sz="1600" dirty="0">
                <a:solidFill>
                  <a:srgbClr val="333333"/>
                </a:solidFill>
                <a:latin typeface="Source Code Pro"/>
              </a:rPr>
              <a:t>(title: 'Second Page'),</a:t>
            </a:r>
          </a:p>
          <a:p>
            <a:r>
              <a:rPr lang="en-US" sz="1600" dirty="0">
                <a:solidFill>
                  <a:srgbClr val="333333"/>
                </a:solidFill>
                <a:latin typeface="Source Code Pro"/>
              </a:rPr>
              <a:t>},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06387117-1036-B04B-9EFF-89FA14181683}"/>
              </a:ext>
            </a:extLst>
          </p:cNvPr>
          <p:cNvSpPr txBox="1">
            <a:spLocks/>
          </p:cNvSpPr>
          <p:nvPr/>
        </p:nvSpPr>
        <p:spPr>
          <a:xfrm>
            <a:off x="432153" y="4244502"/>
            <a:ext cx="7681699" cy="5039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15000"/>
              <a:buFont typeface="Franklin Gothic Book" panose="020B0503020102020204" pitchFamily="34" charset="0"/>
              <a:buChar char="»"/>
              <a:defRPr sz="2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30000"/>
              <a:buFont typeface="Franklin Gothic Book" panose="020B0503020102020204" pitchFamily="34" charset="0"/>
              <a:buChar char="›"/>
              <a:defRPr sz="24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Franklin Gothic Book" panose="020B0503020102020204" pitchFamily="34" charset="0"/>
              <a:buChar char="−"/>
              <a:defRPr sz="20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Calling a named route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142245-440D-844A-B0CC-54F6B72EECA2}"/>
              </a:ext>
            </a:extLst>
          </p:cNvPr>
          <p:cNvSpPr txBox="1"/>
          <p:nvPr/>
        </p:nvSpPr>
        <p:spPr>
          <a:xfrm>
            <a:off x="386499" y="4991278"/>
            <a:ext cx="7623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333333"/>
                </a:solidFill>
                <a:latin typeface="Source Code Pro"/>
              </a:rPr>
              <a:t>Navigator.of</a:t>
            </a:r>
            <a:r>
              <a:rPr lang="en-US" sz="1600" dirty="0">
                <a:solidFill>
                  <a:srgbClr val="333333"/>
                </a:solidFill>
                <a:latin typeface="Source Code Pro"/>
              </a:rPr>
              <a:t>(context).</a:t>
            </a:r>
            <a:r>
              <a:rPr lang="en-US" sz="1600" dirty="0" err="1">
                <a:solidFill>
                  <a:srgbClr val="333333"/>
                </a:solidFill>
                <a:latin typeface="Source Code Pro"/>
              </a:rPr>
              <a:t>pushNamed</a:t>
            </a:r>
            <a:r>
              <a:rPr lang="en-US" sz="1600" dirty="0">
                <a:solidFill>
                  <a:srgbClr val="333333"/>
                </a:solidFill>
                <a:latin typeface="Source Code Pro"/>
              </a:rPr>
              <a:t>('/</a:t>
            </a:r>
            <a:r>
              <a:rPr lang="en-US" sz="1600" dirty="0" err="1">
                <a:solidFill>
                  <a:srgbClr val="333333"/>
                </a:solidFill>
                <a:latin typeface="Source Code Pro"/>
              </a:rPr>
              <a:t>SecondPage</a:t>
            </a:r>
            <a:r>
              <a:rPr lang="en-US" sz="1600" dirty="0">
                <a:solidFill>
                  <a:srgbClr val="333333"/>
                </a:solidFill>
                <a:latin typeface="Source Code Pro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904059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FBA729-6A33-2749-A1B7-2CE659B76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7482" y="3099121"/>
            <a:ext cx="1417036" cy="6597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Demo 2</a:t>
            </a:r>
          </a:p>
        </p:txBody>
      </p:sp>
    </p:spTree>
    <p:extLst>
      <p:ext uri="{BB962C8B-B14F-4D97-AF65-F5344CB8AC3E}">
        <p14:creationId xmlns:p14="http://schemas.microsoft.com/office/powerpoint/2010/main" val="2527186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134DCE-C8B1-CF41-8889-0F97A8BF8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154" y="911226"/>
            <a:ext cx="11430000" cy="540618"/>
          </a:xfrm>
        </p:spPr>
        <p:txBody>
          <a:bodyPr/>
          <a:lstStyle/>
          <a:p>
            <a:r>
              <a:rPr lang="en-US" dirty="0"/>
              <a:t>Required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15E289-DAE7-034B-8E0A-6585A509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DART method parameters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454F74-55B0-1347-ADAB-7DFE1DAB6B45}"/>
              </a:ext>
            </a:extLst>
          </p:cNvPr>
          <p:cNvSpPr txBox="1"/>
          <p:nvPr/>
        </p:nvSpPr>
        <p:spPr>
          <a:xfrm>
            <a:off x="432154" y="1567928"/>
            <a:ext cx="7623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333333"/>
                </a:solidFill>
                <a:latin typeface="Source Code Pro"/>
              </a:rPr>
              <a:t>Void </a:t>
            </a:r>
            <a:r>
              <a:rPr lang="en-US" sz="1600" dirty="0" err="1">
                <a:solidFill>
                  <a:srgbClr val="333333"/>
                </a:solidFill>
                <a:latin typeface="Source Code Pro"/>
              </a:rPr>
              <a:t>myMethod</a:t>
            </a:r>
            <a:r>
              <a:rPr lang="en-US" sz="1600" dirty="0">
                <a:solidFill>
                  <a:srgbClr val="333333"/>
                </a:solidFill>
                <a:latin typeface="Source Code Pro"/>
              </a:rPr>
              <a:t>(int </a:t>
            </a:r>
            <a:r>
              <a:rPr lang="en-US" sz="1600" dirty="0" err="1">
                <a:solidFill>
                  <a:srgbClr val="333333"/>
                </a:solidFill>
                <a:latin typeface="Source Code Pro"/>
              </a:rPr>
              <a:t>someParameter</a:t>
            </a:r>
            <a:r>
              <a:rPr lang="en-US" sz="1600" dirty="0">
                <a:solidFill>
                  <a:srgbClr val="333333"/>
                </a:solidFill>
                <a:latin typeface="Source Code Pro"/>
              </a:rPr>
              <a:t>)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4AE24393-C8BA-F846-9D0C-D551DEEFE564}"/>
              </a:ext>
            </a:extLst>
          </p:cNvPr>
          <p:cNvSpPr txBox="1">
            <a:spLocks/>
          </p:cNvSpPr>
          <p:nvPr/>
        </p:nvSpPr>
        <p:spPr>
          <a:xfrm>
            <a:off x="432154" y="2053344"/>
            <a:ext cx="11430000" cy="5406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15000"/>
              <a:buFont typeface="Franklin Gothic Book" panose="020B0503020102020204" pitchFamily="34" charset="0"/>
              <a:buChar char="»"/>
              <a:defRPr sz="2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30000"/>
              <a:buFont typeface="Franklin Gothic Book" panose="020B0503020102020204" pitchFamily="34" charset="0"/>
              <a:buChar char="›"/>
              <a:defRPr sz="24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Franklin Gothic Book" panose="020B0503020102020204" pitchFamily="34" charset="0"/>
              <a:buChar char="−"/>
              <a:defRPr sz="20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Optional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F9D6B3-9BC4-464D-B79B-60FA73D21A83}"/>
              </a:ext>
            </a:extLst>
          </p:cNvPr>
          <p:cNvSpPr txBox="1"/>
          <p:nvPr/>
        </p:nvSpPr>
        <p:spPr>
          <a:xfrm>
            <a:off x="432154" y="2710046"/>
            <a:ext cx="7623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333333"/>
                </a:solidFill>
                <a:latin typeface="Source Code Pro"/>
              </a:rPr>
              <a:t>Void </a:t>
            </a:r>
            <a:r>
              <a:rPr lang="en-US" sz="1600" dirty="0" err="1">
                <a:solidFill>
                  <a:srgbClr val="333333"/>
                </a:solidFill>
                <a:latin typeface="Source Code Pro"/>
              </a:rPr>
              <a:t>myMethod</a:t>
            </a:r>
            <a:r>
              <a:rPr lang="en-US" sz="1600" dirty="0">
                <a:solidFill>
                  <a:srgbClr val="333333"/>
                </a:solidFill>
                <a:latin typeface="Source Code Pro"/>
              </a:rPr>
              <a:t>(int </a:t>
            </a:r>
            <a:r>
              <a:rPr lang="en-US" sz="1600" dirty="0" err="1">
                <a:solidFill>
                  <a:srgbClr val="333333"/>
                </a:solidFill>
                <a:latin typeface="Source Code Pro"/>
              </a:rPr>
              <a:t>someParameter</a:t>
            </a:r>
            <a:r>
              <a:rPr lang="en-US" sz="1600" dirty="0">
                <a:solidFill>
                  <a:srgbClr val="333333"/>
                </a:solidFill>
                <a:latin typeface="Source Code Pro"/>
              </a:rPr>
              <a:t>, [string </a:t>
            </a:r>
            <a:r>
              <a:rPr lang="en-US" sz="1600" dirty="0" err="1">
                <a:solidFill>
                  <a:srgbClr val="333333"/>
                </a:solidFill>
                <a:latin typeface="Source Code Pro"/>
              </a:rPr>
              <a:t>someOptionalParameter</a:t>
            </a:r>
            <a:r>
              <a:rPr lang="en-US" sz="1600" dirty="0">
                <a:solidFill>
                  <a:srgbClr val="333333"/>
                </a:solidFill>
                <a:latin typeface="Source Code Pro"/>
              </a:rPr>
              <a:t>])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7482CA39-8228-9847-9A31-48832F58C5F9}"/>
              </a:ext>
            </a:extLst>
          </p:cNvPr>
          <p:cNvSpPr txBox="1">
            <a:spLocks/>
          </p:cNvSpPr>
          <p:nvPr/>
        </p:nvSpPr>
        <p:spPr>
          <a:xfrm>
            <a:off x="432154" y="3195462"/>
            <a:ext cx="11430000" cy="5406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15000"/>
              <a:buFont typeface="Franklin Gothic Book" panose="020B0503020102020204" pitchFamily="34" charset="0"/>
              <a:buChar char="»"/>
              <a:defRPr sz="2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30000"/>
              <a:buFont typeface="Franklin Gothic Book" panose="020B0503020102020204" pitchFamily="34" charset="0"/>
              <a:buChar char="›"/>
              <a:defRPr sz="24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Franklin Gothic Book" panose="020B0503020102020204" pitchFamily="34" charset="0"/>
              <a:buChar char="−"/>
              <a:defRPr sz="20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Optional Named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5FFCFE-B19C-4948-A86E-9C92B89DDF1D}"/>
              </a:ext>
            </a:extLst>
          </p:cNvPr>
          <p:cNvSpPr txBox="1"/>
          <p:nvPr/>
        </p:nvSpPr>
        <p:spPr>
          <a:xfrm>
            <a:off x="432154" y="3852164"/>
            <a:ext cx="7623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333333"/>
                </a:solidFill>
                <a:latin typeface="Source Code Pro"/>
              </a:rPr>
              <a:t>Void </a:t>
            </a:r>
            <a:r>
              <a:rPr lang="en-US" sz="1600" dirty="0" err="1">
                <a:solidFill>
                  <a:srgbClr val="333333"/>
                </a:solidFill>
                <a:latin typeface="Source Code Pro"/>
              </a:rPr>
              <a:t>myMethod</a:t>
            </a:r>
            <a:r>
              <a:rPr lang="en-US" sz="1600" dirty="0">
                <a:solidFill>
                  <a:srgbClr val="333333"/>
                </a:solidFill>
                <a:latin typeface="Source Code Pro"/>
              </a:rPr>
              <a:t>(int </a:t>
            </a:r>
            <a:r>
              <a:rPr lang="en-US" sz="1600" dirty="0" err="1">
                <a:solidFill>
                  <a:srgbClr val="333333"/>
                </a:solidFill>
                <a:latin typeface="Source Code Pro"/>
              </a:rPr>
              <a:t>someParameter</a:t>
            </a:r>
            <a:r>
              <a:rPr lang="en-US" sz="1600" dirty="0">
                <a:solidFill>
                  <a:srgbClr val="333333"/>
                </a:solidFill>
                <a:latin typeface="Source Code Pro"/>
              </a:rPr>
              <a:t>, {string </a:t>
            </a:r>
            <a:r>
              <a:rPr lang="en-US" sz="1600" dirty="0" err="1">
                <a:solidFill>
                  <a:srgbClr val="333333"/>
                </a:solidFill>
                <a:latin typeface="Source Code Pro"/>
              </a:rPr>
              <a:t>someNamedParameter</a:t>
            </a:r>
            <a:r>
              <a:rPr lang="en-US" sz="1600" dirty="0">
                <a:solidFill>
                  <a:srgbClr val="333333"/>
                </a:solidFill>
                <a:latin typeface="Source Code Pro"/>
              </a:rPr>
              <a:t>})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AAF4E1BC-D62A-454A-A5A1-D5B1164DB459}"/>
              </a:ext>
            </a:extLst>
          </p:cNvPr>
          <p:cNvSpPr txBox="1">
            <a:spLocks/>
          </p:cNvSpPr>
          <p:nvPr/>
        </p:nvSpPr>
        <p:spPr>
          <a:xfrm>
            <a:off x="381000" y="4337580"/>
            <a:ext cx="11430000" cy="952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15000"/>
              <a:buFont typeface="Franklin Gothic Book" panose="020B0503020102020204" pitchFamily="34" charset="0"/>
              <a:buChar char="»"/>
              <a:defRPr sz="2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30000"/>
              <a:buFont typeface="Franklin Gothic Book" panose="020B0503020102020204" pitchFamily="34" charset="0"/>
              <a:buChar char="›"/>
              <a:defRPr sz="24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Franklin Gothic Book" panose="020B0503020102020204" pitchFamily="34" charset="0"/>
              <a:buChar char="−"/>
              <a:defRPr sz="20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Checking if an optional parameter was passed</a:t>
            </a:r>
          </a:p>
          <a:p>
            <a:pPr lvl="1"/>
            <a:r>
              <a:rPr lang="en-US" dirty="0"/>
              <a:t>Parameters not passed are set to null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B02F3A-89B2-9E4F-BECC-0EFDF2580504}"/>
              </a:ext>
            </a:extLst>
          </p:cNvPr>
          <p:cNvSpPr txBox="1"/>
          <p:nvPr/>
        </p:nvSpPr>
        <p:spPr>
          <a:xfrm>
            <a:off x="381000" y="5295032"/>
            <a:ext cx="7623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333333"/>
                </a:solidFill>
                <a:latin typeface="Source Code Pro"/>
              </a:rPr>
              <a:t>?</a:t>
            </a:r>
            <a:r>
              <a:rPr lang="en-US" sz="1600" dirty="0" err="1">
                <a:solidFill>
                  <a:srgbClr val="333333"/>
                </a:solidFill>
                <a:latin typeface="Source Code Pro"/>
              </a:rPr>
              <a:t>someNamedParamter</a:t>
            </a:r>
            <a:endParaRPr lang="en-US" sz="1600" dirty="0">
              <a:solidFill>
                <a:srgbClr val="333333"/>
              </a:solidFill>
              <a:latin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516057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5C5F5F-0C78-B742-96C4-39A051950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154" y="911225"/>
            <a:ext cx="5920520" cy="981743"/>
          </a:xfrm>
        </p:spPr>
        <p:txBody>
          <a:bodyPr/>
          <a:lstStyle/>
          <a:p>
            <a:r>
              <a:rPr lang="en-US" dirty="0"/>
              <a:t>Passed via the “arguments” parameter on “push” operations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BCA0FF-0291-7E48-875E-3B12E59EA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Parameters when Navigating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A5DDBB-5EEB-CA42-8801-BFFC0389481F}"/>
              </a:ext>
            </a:extLst>
          </p:cNvPr>
          <p:cNvSpPr txBox="1"/>
          <p:nvPr/>
        </p:nvSpPr>
        <p:spPr>
          <a:xfrm>
            <a:off x="432154" y="1892968"/>
            <a:ext cx="7623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333333"/>
                </a:solidFill>
                <a:latin typeface="Source Code Pro"/>
              </a:rPr>
              <a:t>Navigator.of</a:t>
            </a:r>
            <a:r>
              <a:rPr lang="en-US" sz="1600" dirty="0">
                <a:solidFill>
                  <a:srgbClr val="333333"/>
                </a:solidFill>
                <a:latin typeface="Source Code Pro"/>
              </a:rPr>
              <a:t>(context).</a:t>
            </a:r>
            <a:r>
              <a:rPr lang="en-US" sz="1600" dirty="0" err="1">
                <a:solidFill>
                  <a:srgbClr val="333333"/>
                </a:solidFill>
                <a:latin typeface="Source Code Pro"/>
              </a:rPr>
              <a:t>pushNamed</a:t>
            </a:r>
            <a:r>
              <a:rPr lang="en-US" sz="1600" dirty="0">
                <a:solidFill>
                  <a:srgbClr val="333333"/>
                </a:solidFill>
                <a:latin typeface="Source Code Pro"/>
              </a:rPr>
              <a:t>('/</a:t>
            </a:r>
            <a:r>
              <a:rPr lang="en-US" sz="1600" dirty="0" err="1">
                <a:solidFill>
                  <a:srgbClr val="333333"/>
                </a:solidFill>
                <a:latin typeface="Source Code Pro"/>
              </a:rPr>
              <a:t>SecondPage</a:t>
            </a:r>
            <a:r>
              <a:rPr lang="en-US" sz="1600" dirty="0">
                <a:solidFill>
                  <a:srgbClr val="333333"/>
                </a:solidFill>
                <a:latin typeface="Source Code Pro"/>
              </a:rPr>
              <a:t>', arguments: _counter);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3BB29AE1-9AE6-D642-ABC6-0F76614F51CB}"/>
              </a:ext>
            </a:extLst>
          </p:cNvPr>
          <p:cNvSpPr txBox="1">
            <a:spLocks/>
          </p:cNvSpPr>
          <p:nvPr/>
        </p:nvSpPr>
        <p:spPr>
          <a:xfrm>
            <a:off x="432154" y="2499922"/>
            <a:ext cx="5920520" cy="9817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15000"/>
              <a:buFont typeface="Franklin Gothic Book" panose="020B0503020102020204" pitchFamily="34" charset="0"/>
              <a:buChar char="»"/>
              <a:defRPr sz="2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30000"/>
              <a:buFont typeface="Franklin Gothic Book" panose="020B0503020102020204" pitchFamily="34" charset="0"/>
              <a:buChar char="›"/>
              <a:defRPr sz="24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Franklin Gothic Book" panose="020B0503020102020204" pitchFamily="34" charset="0"/>
              <a:buChar char="−"/>
              <a:defRPr sz="20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Receiving a parameter</a:t>
            </a:r>
          </a:p>
          <a:p>
            <a:pPr lvl="1"/>
            <a:r>
              <a:rPr lang="en-US" dirty="0"/>
              <a:t>Use on screen being navigated to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5A60BC-9D3D-8A47-83A1-67E6583BB824}"/>
              </a:ext>
            </a:extLst>
          </p:cNvPr>
          <p:cNvSpPr txBox="1"/>
          <p:nvPr/>
        </p:nvSpPr>
        <p:spPr>
          <a:xfrm>
            <a:off x="432153" y="3481665"/>
            <a:ext cx="79899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333333"/>
                </a:solidFill>
                <a:latin typeface="Source Code Pro"/>
              </a:rPr>
              <a:t>@override</a:t>
            </a:r>
          </a:p>
          <a:p>
            <a:r>
              <a:rPr lang="en-US" sz="1600" dirty="0">
                <a:solidFill>
                  <a:srgbClr val="333333"/>
                </a:solidFill>
                <a:latin typeface="Source Code Pro"/>
              </a:rPr>
              <a:t>  Widget build(</a:t>
            </a:r>
            <a:r>
              <a:rPr lang="en-US" sz="1600" dirty="0" err="1">
                <a:solidFill>
                  <a:srgbClr val="333333"/>
                </a:solidFill>
                <a:latin typeface="Source Code Pro"/>
              </a:rPr>
              <a:t>BuildContext</a:t>
            </a:r>
            <a:r>
              <a:rPr lang="en-US" sz="1600" dirty="0">
                <a:solidFill>
                  <a:srgbClr val="333333"/>
                </a:solidFill>
                <a:latin typeface="Source Code Pro"/>
              </a:rPr>
              <a:t> context) {</a:t>
            </a:r>
          </a:p>
          <a:p>
            <a:r>
              <a:rPr lang="en-US" sz="1600" dirty="0">
                <a:solidFill>
                  <a:srgbClr val="333333"/>
                </a:solidFill>
                <a:latin typeface="Source Code Pro"/>
              </a:rPr>
              <a:t>  final int </a:t>
            </a:r>
            <a:r>
              <a:rPr lang="en-US" sz="1600" dirty="0" err="1">
                <a:solidFill>
                  <a:srgbClr val="333333"/>
                </a:solidFill>
                <a:latin typeface="Source Code Pro"/>
              </a:rPr>
              <a:t>passedValue</a:t>
            </a:r>
            <a:r>
              <a:rPr lang="en-US" sz="1600" dirty="0">
                <a:solidFill>
                  <a:srgbClr val="333333"/>
                </a:solidFill>
                <a:latin typeface="Source Code Pro"/>
              </a:rPr>
              <a:t> = </a:t>
            </a:r>
            <a:r>
              <a:rPr lang="en-US" sz="1600" dirty="0" err="1">
                <a:solidFill>
                  <a:srgbClr val="333333"/>
                </a:solidFill>
                <a:latin typeface="Source Code Pro"/>
              </a:rPr>
              <a:t>ModalRoute.of</a:t>
            </a:r>
            <a:r>
              <a:rPr lang="en-US" sz="1600" dirty="0">
                <a:solidFill>
                  <a:srgbClr val="333333"/>
                </a:solidFill>
                <a:latin typeface="Source Code Pro"/>
              </a:rPr>
              <a:t>(context).</a:t>
            </a:r>
            <a:r>
              <a:rPr lang="en-US" sz="1600" dirty="0" err="1">
                <a:solidFill>
                  <a:srgbClr val="333333"/>
                </a:solidFill>
                <a:latin typeface="Source Code Pro"/>
              </a:rPr>
              <a:t>settings.arguments</a:t>
            </a:r>
            <a:r>
              <a:rPr lang="en-US" sz="1600" dirty="0">
                <a:solidFill>
                  <a:srgbClr val="333333"/>
                </a:solidFill>
                <a:latin typeface="Source Code Pro"/>
              </a:rPr>
              <a:t>;</a:t>
            </a:r>
          </a:p>
          <a:p>
            <a:r>
              <a:rPr lang="en-US" sz="1600" dirty="0">
                <a:solidFill>
                  <a:srgbClr val="333333"/>
                </a:solidFill>
                <a:latin typeface="Source Code Pro"/>
              </a:rPr>
              <a:t>  return // some widget…</a:t>
            </a:r>
          </a:p>
          <a:p>
            <a:r>
              <a:rPr lang="en-US" sz="1600" dirty="0">
                <a:solidFill>
                  <a:srgbClr val="333333"/>
                </a:solidFill>
                <a:latin typeface="Source Code Pro"/>
              </a:rPr>
              <a:t>}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827C2827-E8B5-A24D-89B2-84E2901601D8}"/>
              </a:ext>
            </a:extLst>
          </p:cNvPr>
          <p:cNvSpPr txBox="1">
            <a:spLocks/>
          </p:cNvSpPr>
          <p:nvPr/>
        </p:nvSpPr>
        <p:spPr>
          <a:xfrm>
            <a:off x="432154" y="4958993"/>
            <a:ext cx="5920520" cy="12193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15000"/>
              <a:buFont typeface="Franklin Gothic Book" panose="020B0503020102020204" pitchFamily="34" charset="0"/>
              <a:buChar char="»"/>
              <a:defRPr sz="2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30000"/>
              <a:buFont typeface="Franklin Gothic Book" panose="020B0503020102020204" pitchFamily="34" charset="0"/>
              <a:buChar char="›"/>
              <a:defRPr sz="24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Franklin Gothic Book" panose="020B0503020102020204" pitchFamily="34" charset="0"/>
              <a:buChar char="−"/>
              <a:defRPr sz="20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Passed parameters can be a simple type like an int or a complex type like a class instance</a:t>
            </a:r>
          </a:p>
        </p:txBody>
      </p:sp>
      <p:pic>
        <p:nvPicPr>
          <p:cNvPr id="9" name="Picture 8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33C25DA3-CD90-6946-902F-40542DA18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390" y="1114148"/>
            <a:ext cx="4717946" cy="265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248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134DCE-C8B1-CF41-8889-0F97A8BF8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154" y="911226"/>
            <a:ext cx="11430000" cy="540618"/>
          </a:xfrm>
        </p:spPr>
        <p:txBody>
          <a:bodyPr/>
          <a:lstStyle/>
          <a:p>
            <a:r>
              <a:rPr lang="en-US" dirty="0"/>
              <a:t>A DART Future returning method is similar to a C# Task returning method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15E289-DAE7-034B-8E0A-6585A509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DART Asynchronous Operations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454F74-55B0-1347-ADAB-7DFE1DAB6B45}"/>
              </a:ext>
            </a:extLst>
          </p:cNvPr>
          <p:cNvSpPr txBox="1"/>
          <p:nvPr/>
        </p:nvSpPr>
        <p:spPr>
          <a:xfrm>
            <a:off x="432154" y="1567928"/>
            <a:ext cx="7623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333333"/>
                </a:solidFill>
                <a:latin typeface="Source Code Pro"/>
              </a:rPr>
              <a:t>Future&lt;int&gt; </a:t>
            </a:r>
            <a:r>
              <a:rPr lang="en-US" sz="1600" dirty="0" err="1">
                <a:solidFill>
                  <a:srgbClr val="333333"/>
                </a:solidFill>
                <a:latin typeface="Source Code Pro"/>
              </a:rPr>
              <a:t>someMethod</a:t>
            </a:r>
            <a:r>
              <a:rPr lang="en-US" sz="1600" dirty="0">
                <a:solidFill>
                  <a:srgbClr val="333333"/>
                </a:solidFill>
                <a:latin typeface="Source Code Pro"/>
              </a:rPr>
              <a:t>() {}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4AE24393-C8BA-F846-9D0C-D551DEEFE564}"/>
              </a:ext>
            </a:extLst>
          </p:cNvPr>
          <p:cNvSpPr txBox="1">
            <a:spLocks/>
          </p:cNvSpPr>
          <p:nvPr/>
        </p:nvSpPr>
        <p:spPr>
          <a:xfrm>
            <a:off x="432154" y="2053344"/>
            <a:ext cx="11430000" cy="5406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15000"/>
              <a:buFont typeface="Franklin Gothic Book" panose="020B0503020102020204" pitchFamily="34" charset="0"/>
              <a:buChar char="»"/>
              <a:defRPr sz="2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30000"/>
              <a:buFont typeface="Franklin Gothic Book" panose="020B0503020102020204" pitchFamily="34" charset="0"/>
              <a:buChar char="›"/>
              <a:defRPr sz="24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Franklin Gothic Book" panose="020B0503020102020204" pitchFamily="34" charset="0"/>
              <a:buChar char="−"/>
              <a:defRPr sz="20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Option 1: use Future API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F9D6B3-9BC4-464D-B79B-60FA73D21A83}"/>
              </a:ext>
            </a:extLst>
          </p:cNvPr>
          <p:cNvSpPr txBox="1"/>
          <p:nvPr/>
        </p:nvSpPr>
        <p:spPr>
          <a:xfrm>
            <a:off x="432154" y="2710046"/>
            <a:ext cx="7623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someMethod.then</a:t>
            </a:r>
            <a:r>
              <a:rPr lang="en-US" dirty="0"/>
              <a:t>((value) { //do something with value }, </a:t>
            </a:r>
            <a:r>
              <a:rPr lang="en-US" dirty="0" err="1"/>
              <a:t>onError</a:t>
            </a:r>
            <a:r>
              <a:rPr lang="en-US" dirty="0"/>
              <a:t>: (e) { </a:t>
            </a:r>
            <a:r>
              <a:rPr lang="en-US" dirty="0" err="1"/>
              <a:t>handleError</a:t>
            </a:r>
            <a:r>
              <a:rPr lang="en-US" dirty="0"/>
              <a:t>(e); });</a:t>
            </a:r>
            <a:endParaRPr lang="en-US" sz="1600" dirty="0">
              <a:solidFill>
                <a:srgbClr val="333333"/>
              </a:solidFill>
              <a:latin typeface="Source Code Pro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7482CA39-8228-9847-9A31-48832F58C5F9}"/>
              </a:ext>
            </a:extLst>
          </p:cNvPr>
          <p:cNvSpPr txBox="1">
            <a:spLocks/>
          </p:cNvSpPr>
          <p:nvPr/>
        </p:nvSpPr>
        <p:spPr>
          <a:xfrm>
            <a:off x="432154" y="3501624"/>
            <a:ext cx="11430000" cy="5406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15000"/>
              <a:buFont typeface="Franklin Gothic Book" panose="020B0503020102020204" pitchFamily="34" charset="0"/>
              <a:buChar char="»"/>
              <a:defRPr sz="2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30000"/>
              <a:buFont typeface="Franklin Gothic Book" panose="020B0503020102020204" pitchFamily="34" charset="0"/>
              <a:buChar char="›"/>
              <a:defRPr sz="24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Franklin Gothic Book" panose="020B0503020102020204" pitchFamily="34" charset="0"/>
              <a:buChar char="−"/>
              <a:defRPr sz="20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Option 2: use async / await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5FFCFE-B19C-4948-A86E-9C92B89DDF1D}"/>
              </a:ext>
            </a:extLst>
          </p:cNvPr>
          <p:cNvSpPr txBox="1"/>
          <p:nvPr/>
        </p:nvSpPr>
        <p:spPr>
          <a:xfrm>
            <a:off x="432154" y="4158326"/>
            <a:ext cx="76231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333333"/>
                </a:solidFill>
                <a:latin typeface="Source Code Pro"/>
              </a:rPr>
              <a:t>Future&lt;int&gt; </a:t>
            </a:r>
            <a:r>
              <a:rPr lang="en-US" sz="1600" dirty="0" err="1">
                <a:solidFill>
                  <a:srgbClr val="333333"/>
                </a:solidFill>
                <a:latin typeface="Source Code Pro"/>
              </a:rPr>
              <a:t>someOtherMethod</a:t>
            </a:r>
            <a:r>
              <a:rPr lang="en-US" sz="1600" dirty="0">
                <a:solidFill>
                  <a:srgbClr val="333333"/>
                </a:solidFill>
                <a:latin typeface="Source Code Pro"/>
              </a:rPr>
              <a:t>() async {</a:t>
            </a:r>
          </a:p>
          <a:p>
            <a:r>
              <a:rPr lang="en-US" sz="1600" dirty="0">
                <a:solidFill>
                  <a:srgbClr val="333333"/>
                </a:solidFill>
                <a:latin typeface="Source Code Pro"/>
              </a:rPr>
              <a:t>    var </a:t>
            </a:r>
            <a:r>
              <a:rPr lang="en-US" sz="1600" dirty="0" err="1">
                <a:solidFill>
                  <a:srgbClr val="333333"/>
                </a:solidFill>
                <a:latin typeface="Source Code Pro"/>
              </a:rPr>
              <a:t>returnValue</a:t>
            </a:r>
            <a:r>
              <a:rPr lang="en-US" sz="1600" dirty="0">
                <a:solidFill>
                  <a:srgbClr val="333333"/>
                </a:solidFill>
                <a:latin typeface="Source Code Pro"/>
              </a:rPr>
              <a:t> = await </a:t>
            </a:r>
            <a:r>
              <a:rPr lang="en-US" sz="1600" dirty="0" err="1">
                <a:solidFill>
                  <a:srgbClr val="333333"/>
                </a:solidFill>
                <a:latin typeface="Source Code Pro"/>
              </a:rPr>
              <a:t>someMethod</a:t>
            </a:r>
            <a:r>
              <a:rPr lang="en-US" sz="1600" dirty="0">
                <a:solidFill>
                  <a:srgbClr val="333333"/>
                </a:solidFill>
                <a:latin typeface="Source Code Pro"/>
              </a:rPr>
              <a:t>();</a:t>
            </a:r>
          </a:p>
          <a:p>
            <a:r>
              <a:rPr lang="en-US" sz="1600" dirty="0">
                <a:solidFill>
                  <a:srgbClr val="333333"/>
                </a:solidFill>
                <a:latin typeface="Source Code Pro"/>
              </a:rPr>
              <a:t>    </a:t>
            </a:r>
            <a:r>
              <a:rPr lang="en-US" sz="1600" dirty="0" err="1">
                <a:solidFill>
                  <a:srgbClr val="333333"/>
                </a:solidFill>
                <a:latin typeface="Source Code Pro"/>
              </a:rPr>
              <a:t>returnValue</a:t>
            </a:r>
            <a:r>
              <a:rPr lang="en-US" sz="1600" dirty="0">
                <a:solidFill>
                  <a:srgbClr val="333333"/>
                </a:solidFill>
                <a:latin typeface="Source Code Pro"/>
              </a:rPr>
              <a:t> ++;</a:t>
            </a:r>
          </a:p>
          <a:p>
            <a:r>
              <a:rPr lang="en-US" sz="1600" dirty="0">
                <a:solidFill>
                  <a:srgbClr val="333333"/>
                </a:solidFill>
                <a:latin typeface="Source Code Pro"/>
              </a:rPr>
              <a:t>    return </a:t>
            </a:r>
            <a:r>
              <a:rPr lang="en-US" sz="1600" dirty="0" err="1">
                <a:solidFill>
                  <a:srgbClr val="333333"/>
                </a:solidFill>
                <a:latin typeface="Source Code Pro"/>
              </a:rPr>
              <a:t>returnValue</a:t>
            </a:r>
            <a:r>
              <a:rPr lang="en-US" sz="1600" dirty="0">
                <a:solidFill>
                  <a:srgbClr val="333333"/>
                </a:solidFill>
                <a:latin typeface="Source Code Pro"/>
              </a:rPr>
              <a:t>;</a:t>
            </a:r>
          </a:p>
          <a:p>
            <a:r>
              <a:rPr lang="en-US" sz="1600" dirty="0">
                <a:solidFill>
                  <a:srgbClr val="333333"/>
                </a:solidFill>
                <a:latin typeface="Source Code Pro"/>
              </a:rPr>
              <a:t>}</a:t>
            </a: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68559560-D167-C542-9175-6A58CF8C9987}"/>
              </a:ext>
            </a:extLst>
          </p:cNvPr>
          <p:cNvSpPr txBox="1">
            <a:spLocks/>
          </p:cNvSpPr>
          <p:nvPr/>
        </p:nvSpPr>
        <p:spPr>
          <a:xfrm>
            <a:off x="386499" y="5481765"/>
            <a:ext cx="11430000" cy="5406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15000"/>
              <a:buFont typeface="Franklin Gothic Book" panose="020B0503020102020204" pitchFamily="34" charset="0"/>
              <a:buChar char="»"/>
              <a:defRPr sz="2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30000"/>
              <a:buFont typeface="Franklin Gothic Book" panose="020B0503020102020204" pitchFamily="34" charset="0"/>
              <a:buChar char="›"/>
              <a:defRPr sz="24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Franklin Gothic Book" panose="020B0503020102020204" pitchFamily="34" charset="0"/>
              <a:buChar char="−"/>
              <a:defRPr sz="20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Future.microtask</a:t>
            </a:r>
            <a:r>
              <a:rPr lang="en-US" dirty="0"/>
              <a:t>(</a:t>
            </a:r>
            <a:r>
              <a:rPr lang="en-US" dirty="0" err="1"/>
              <a:t>FutureOr</a:t>
            </a:r>
            <a:r>
              <a:rPr lang="en-US" dirty="0"/>
              <a:t>&lt;T&gt; computation()) similar to C#’s </a:t>
            </a:r>
            <a:r>
              <a:rPr lang="en-US" dirty="0" err="1"/>
              <a:t>Task.Run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013640"/>
      </p:ext>
    </p:extLst>
  </p:cSld>
  <p:clrMapOvr>
    <a:masterClrMapping/>
  </p:clrMapOvr>
</p:sld>
</file>

<file path=ppt/theme/theme1.xml><?xml version="1.0" encoding="utf-8"?>
<a:theme xmlns:a="http://schemas.openxmlformats.org/drawingml/2006/main" name="MGNC_PPT_FINAL">
  <a:themeElements>
    <a:clrScheme name="MAGENIC COLORS">
      <a:dk1>
        <a:srgbClr val="53565A"/>
      </a:dk1>
      <a:lt1>
        <a:sysClr val="window" lastClr="FFFFFF"/>
      </a:lt1>
      <a:dk2>
        <a:srgbClr val="78BE3C"/>
      </a:dk2>
      <a:lt2>
        <a:srgbClr val="FFC32C"/>
      </a:lt2>
      <a:accent1>
        <a:srgbClr val="78BE3C"/>
      </a:accent1>
      <a:accent2>
        <a:srgbClr val="00A9E0"/>
      </a:accent2>
      <a:accent3>
        <a:srgbClr val="F26A21"/>
      </a:accent3>
      <a:accent4>
        <a:srgbClr val="E31C79"/>
      </a:accent4>
      <a:accent5>
        <a:srgbClr val="75787B"/>
      </a:accent5>
      <a:accent6>
        <a:srgbClr val="97999B"/>
      </a:accent6>
      <a:hlink>
        <a:srgbClr val="F37121"/>
      </a:hlink>
      <a:folHlink>
        <a:srgbClr val="75787B"/>
      </a:folHlink>
    </a:clrScheme>
    <a:fontScheme name="Magenic_Fonts">
      <a:majorFont>
        <a:latin typeface="Franklin Gothic Medium Cond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Master_100716" id="{04A3D33C-03BF-784A-8361-4605A4026E8D}" vid="{5E85041B-E579-7242-A5E9-3DBED271F5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2DCE5A6DB2704BB1D90CDBF373DD44" ma:contentTypeVersion="2" ma:contentTypeDescription="Create a new document." ma:contentTypeScope="" ma:versionID="68faea2343253c5b3b338dd1d3202995">
  <xsd:schema xmlns:xsd="http://www.w3.org/2001/XMLSchema" xmlns:xs="http://www.w3.org/2001/XMLSchema" xmlns:p="http://schemas.microsoft.com/office/2006/metadata/properties" xmlns:ns2="436d8fb7-9e49-49a1-8902-dbfc32c1941e" targetNamespace="http://schemas.microsoft.com/office/2006/metadata/properties" ma:root="true" ma:fieldsID="c47ce291972f0dd8f69f896f191d1256" ns2:_="">
    <xsd:import namespace="436d8fb7-9e49-49a1-8902-dbfc32c194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6d8fb7-9e49-49a1-8902-dbfc32c194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5A39131-E9EE-4547-AC8C-983E1AC724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6d8fb7-9e49-49a1-8902-dbfc32c194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18D97D8-3C52-47EE-88EC-CF46155D74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5A3A91F-3324-4EE4-8BF2-C3B78E1D1674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Magenic - PPT Master October 2016</Template>
  <TotalTime>24702</TotalTime>
  <Words>992</Words>
  <Application>Microsoft Macintosh PowerPoint</Application>
  <PresentationFormat>Widescreen</PresentationFormat>
  <Paragraphs>170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Arial Black</vt:lpstr>
      <vt:lpstr>Calibri</vt:lpstr>
      <vt:lpstr>Cordia New</vt:lpstr>
      <vt:lpstr>Franklin Gothic Book</vt:lpstr>
      <vt:lpstr>Franklin Gothic Demi</vt:lpstr>
      <vt:lpstr>Franklin Gothic Medium Cond</vt:lpstr>
      <vt:lpstr>Source Code Pro</vt:lpstr>
      <vt:lpstr>Wingdings</vt:lpstr>
      <vt:lpstr>MGNC_PPT_FINAL</vt:lpstr>
      <vt:lpstr>PowerPoint Presentation</vt:lpstr>
      <vt:lpstr>Class Outline – 24 Jun 2019 (6 PM – 10 PM eastern)</vt:lpstr>
      <vt:lpstr>Navigator Class</vt:lpstr>
      <vt:lpstr>PowerPoint Presentation</vt:lpstr>
      <vt:lpstr>Material Apps Named Routes</vt:lpstr>
      <vt:lpstr>PowerPoint Presentation</vt:lpstr>
      <vt:lpstr>A note on DART method parameters</vt:lpstr>
      <vt:lpstr>Passing Parameters when Navigating</vt:lpstr>
      <vt:lpstr>A note on DART Asynchronous Operations</vt:lpstr>
      <vt:lpstr>Passing Parameters Back when Navigating</vt:lpstr>
      <vt:lpstr>PowerPoint Presentation</vt:lpstr>
      <vt:lpstr>Navigation Animations</vt:lpstr>
      <vt:lpstr>Navigation Animation Parts</vt:lpstr>
      <vt:lpstr>Playing with the  FlightShuttleBuilder</vt:lpstr>
      <vt:lpstr>PowerPoint Presentation</vt:lpstr>
      <vt:lpstr>Slivers</vt:lpstr>
      <vt:lpstr>Sliver properties</vt:lpstr>
      <vt:lpstr>PowerPoint Presentation</vt:lpstr>
      <vt:lpstr>Gestures and Pointers</vt:lpstr>
      <vt:lpstr>PowerPoint Presentation</vt:lpstr>
      <vt:lpstr>For Next Week Before Class</vt:lpstr>
      <vt:lpstr>For Next Week Before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 Miller</dc:creator>
  <cp:lastModifiedBy>Kevin E. Ford</cp:lastModifiedBy>
  <cp:revision>361</cp:revision>
  <dcterms:created xsi:type="dcterms:W3CDTF">2016-10-18T18:18:44Z</dcterms:created>
  <dcterms:modified xsi:type="dcterms:W3CDTF">2019-06-24T23:19:43Z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0x010100742DCE5A6DB2704BB1D90CDBF373DD44</vt:lpwstr>
  </property>
</Properties>
</file>