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437" r:id="rId5"/>
    <p:sldId id="530" r:id="rId6"/>
    <p:sldId id="543" r:id="rId7"/>
    <p:sldId id="545" r:id="rId8"/>
    <p:sldId id="547" r:id="rId9"/>
    <p:sldId id="548" r:id="rId10"/>
    <p:sldId id="546" r:id="rId11"/>
    <p:sldId id="549" r:id="rId12"/>
    <p:sldId id="550" r:id="rId13"/>
    <p:sldId id="551" r:id="rId14"/>
    <p:sldId id="552" r:id="rId15"/>
    <p:sldId id="553" r:id="rId16"/>
    <p:sldId id="554" r:id="rId17"/>
    <p:sldId id="555" r:id="rId18"/>
    <p:sldId id="556" r:id="rId19"/>
    <p:sldId id="557" r:id="rId20"/>
    <p:sldId id="558" r:id="rId21"/>
    <p:sldId id="541" r:id="rId22"/>
    <p:sldId id="54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7E04"/>
    <a:srgbClr val="00A1D9"/>
    <a:srgbClr val="00A7A0"/>
    <a:srgbClr val="FF9B00"/>
    <a:srgbClr val="FEFEFE"/>
    <a:srgbClr val="FFFA9E"/>
    <a:srgbClr val="719E8B"/>
    <a:srgbClr val="6C9986"/>
    <a:srgbClr val="7CAD98"/>
    <a:srgbClr val="9DB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79" autoAdjust="0"/>
    <p:restoredTop sz="89592" autoAdjust="0"/>
  </p:normalViewPr>
  <p:slideViewPr>
    <p:cSldViewPr snapToGrid="0" showGuides="1">
      <p:cViewPr>
        <p:scale>
          <a:sx n="117" d="100"/>
          <a:sy n="117" d="100"/>
        </p:scale>
        <p:origin x="144" y="152"/>
      </p:cViewPr>
      <p:guideLst>
        <p:guide orient="horz" pos="187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6/30/19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34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0846" y="1454203"/>
            <a:ext cx="7226060" cy="1862379"/>
          </a:xfrm>
        </p:spPr>
        <p:txBody>
          <a:bodyPr anchor="t">
            <a:noAutofit/>
          </a:bodyPr>
          <a:lstStyle>
            <a:lvl1pPr algn="l">
              <a:lnSpc>
                <a:spcPts val="5500"/>
              </a:lnSpc>
              <a:defRPr sz="6000" i="1" baseline="0">
                <a:solidFill>
                  <a:schemeClr val="tx1"/>
                </a:solidFill>
                <a:latin typeface="+mn-lt"/>
                <a:cs typeface="Cordia New" panose="020B0304020202020204" pitchFamily="34" charset="-34"/>
              </a:defRPr>
            </a:lvl1pPr>
          </a:lstStyle>
          <a:p>
            <a:r>
              <a:rPr lang="en-US" dirty="0"/>
              <a:t>TITLE OF THE</a:t>
            </a:r>
            <a:br>
              <a:rPr lang="en-US" dirty="0"/>
            </a:br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WILL GO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228" y="3554081"/>
            <a:ext cx="7165678" cy="379561"/>
          </a:xfrm>
        </p:spPr>
        <p:txBody>
          <a:bodyPr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350" b="0" kern="0" spc="30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 of the presentation will be no longer than three lines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1228" y="3933642"/>
            <a:ext cx="3254188" cy="2104849"/>
          </a:xfrm>
        </p:spPr>
        <p:txBody>
          <a:bodyPr anchor="ctr"/>
          <a:lstStyle>
            <a:lvl1pPr marL="0" indent="0" algn="l" defTabSz="182880">
              <a:lnSpc>
                <a:spcPts val="1800"/>
              </a:lnSpc>
              <a:spcBef>
                <a:spcPts val="0"/>
              </a:spcBef>
              <a:buNone/>
              <a:defRPr sz="1150" b="1" baseline="0">
                <a:solidFill>
                  <a:schemeClr val="tx2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Presenter One</a:t>
            </a:r>
          </a:p>
          <a:p>
            <a:pPr lvl="0"/>
            <a:r>
              <a:rPr lang="en-US" dirty="0"/>
              <a:t>Presenter Two	</a:t>
            </a:r>
          </a:p>
          <a:p>
            <a:pPr lvl="0"/>
            <a:r>
              <a:rPr lang="en-US" dirty="0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1228" y="668256"/>
            <a:ext cx="3782275" cy="412233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XX.XX.16</a:t>
            </a:r>
          </a:p>
        </p:txBody>
      </p:sp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 dirty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 dirty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 dirty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dirty="0" err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 dirty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 dirty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 dirty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 dirty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 dirty="0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nQBpOIHE4eE" TargetMode="External"/><Relationship Id="rId3" Type="http://schemas.openxmlformats.org/officeDocument/2006/relationships/hyperlink" Target="https://api.flutter.dev/flutter/dart-isolate/Isolate-class.html" TargetMode="External"/><Relationship Id="rId7" Type="http://schemas.openxmlformats.org/officeDocument/2006/relationships/hyperlink" Target="https://api.flutter.dev/flutter/scheduler/scheduler-library.html" TargetMode="External"/><Relationship Id="rId2" Type="http://schemas.openxmlformats.org/officeDocument/2006/relationships/hyperlink" Target="https://buildflutter.com/flutter-threading-isolates-future-async-and-awa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utterappdev.com/2018/12/17/using-streams-in-flutter-flutter-app-development/" TargetMode="External"/><Relationship Id="rId5" Type="http://schemas.openxmlformats.org/officeDocument/2006/relationships/hyperlink" Target="https://medium.com/flutter-community/futures-async-await-threading-in-flutter-baeeab1c1fe3" TargetMode="External"/><Relationship Id="rId4" Type="http://schemas.openxmlformats.org/officeDocument/2006/relationships/hyperlink" Target="https://www.didierboelens.com/2019/01/futures---isolates---event-loop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ny-api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+mn-lt"/>
              </a:rPr>
              <a:t>7.2.2019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09695" y="3808765"/>
            <a:ext cx="8305705" cy="90214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ts val="5500"/>
              </a:lnSpc>
              <a:spcBef>
                <a:spcPct val="0"/>
              </a:spcBef>
              <a:buNone/>
              <a:defRPr sz="6000" i="1" kern="1200" baseline="0">
                <a:solidFill>
                  <a:schemeClr val="tx1"/>
                </a:solidFill>
                <a:latin typeface="+mn-lt"/>
                <a:ea typeface="+mj-ea"/>
                <a:cs typeface="Cordia New" panose="020B0304020202020204" pitchFamily="34" charset="-34"/>
              </a:defRPr>
            </a:lvl1pPr>
          </a:lstStyle>
          <a:p>
            <a:r>
              <a:rPr lang="en-US" sz="2800" b="1" i="0" dirty="0">
                <a:solidFill>
                  <a:srgbClr val="53565A"/>
                </a:solidFill>
                <a:latin typeface="Franklin Gothic Demi" panose="020B0703020102020204" pitchFamily="34" charset="0"/>
              </a:rPr>
              <a:t>Flutter  Masters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41228" y="4762345"/>
            <a:ext cx="4198448" cy="99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None/>
              <a:defRPr sz="1350" b="0" kern="0" spc="30" baseline="0">
                <a:solidFill>
                  <a:schemeClr val="accent5"/>
                </a:solidFill>
                <a:latin typeface="+mn-lt"/>
                <a:ea typeface="+mn-ea"/>
                <a:cs typeface="Cordia New" panose="020B0304020202020204" pitchFamily="34" charset="-34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None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None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8BE3C"/>
              </a:buClr>
            </a:pPr>
            <a:endParaRPr lang="en-US" b="1" dirty="0">
              <a:solidFill>
                <a:srgbClr val="53565A"/>
              </a:solidFill>
            </a:endParaRPr>
          </a:p>
          <a:p>
            <a:pPr>
              <a:buClr>
                <a:srgbClr val="78BE3C"/>
              </a:buClr>
            </a:pPr>
            <a:r>
              <a:rPr lang="en-US" b="1" dirty="0">
                <a:solidFill>
                  <a:prstClr val="white">
                    <a:lumMod val="65000"/>
                  </a:prstClr>
                </a:solidFill>
              </a:rPr>
              <a:t>Kevin Ford</a:t>
            </a:r>
          </a:p>
          <a:p>
            <a:pPr>
              <a:buClr>
                <a:srgbClr val="78BE3C"/>
              </a:buClr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e: </a:t>
            </a:r>
            <a:r>
              <a:rPr lang="en-US" dirty="0" err="1">
                <a:solidFill>
                  <a:prstClr val="white">
                    <a:lumMod val="65000"/>
                  </a:prstClr>
                </a:solidFill>
              </a:rPr>
              <a:t>KevinF@magenic.com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  <a:p>
            <a:pPr>
              <a:buClr>
                <a:srgbClr val="78BE3C"/>
              </a:buClr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m: 617-259-5192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89" y="3503642"/>
            <a:ext cx="3838575" cy="561975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73089" y="2125377"/>
            <a:ext cx="129293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4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FBA729-6A33-2749-A1B7-2CE659B7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482" y="3099121"/>
            <a:ext cx="1417036" cy="659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4</a:t>
            </a:r>
          </a:p>
        </p:txBody>
      </p:sp>
    </p:spTree>
    <p:extLst>
      <p:ext uri="{BB962C8B-B14F-4D97-AF65-F5344CB8AC3E}">
        <p14:creationId xmlns:p14="http://schemas.microsoft.com/office/powerpoint/2010/main" val="215408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99A1A2-ED61-AB46-B2E7-F963A4EDB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GridView</a:t>
            </a:r>
            <a:r>
              <a:rPr lang="en-US" dirty="0"/>
              <a:t> is for scrollable matrix of widgets</a:t>
            </a:r>
          </a:p>
          <a:p>
            <a:pPr lvl="1"/>
            <a:r>
              <a:rPr lang="en-US" dirty="0" err="1"/>
              <a:t>GridView.count</a:t>
            </a:r>
            <a:endParaRPr lang="en-US" dirty="0"/>
          </a:p>
          <a:p>
            <a:pPr lvl="1"/>
            <a:r>
              <a:rPr lang="en-US" dirty="0" err="1"/>
              <a:t>crossAxisCount</a:t>
            </a:r>
            <a:endParaRPr lang="en-US" dirty="0"/>
          </a:p>
          <a:p>
            <a:r>
              <a:rPr lang="en-US" dirty="0"/>
              <a:t>Table is for fixed length matrix of widgets</a:t>
            </a:r>
          </a:p>
          <a:p>
            <a:pPr lvl="1"/>
            <a:r>
              <a:rPr lang="en-US" dirty="0"/>
              <a:t>Table does automatic sizing unless overridden</a:t>
            </a:r>
          </a:p>
          <a:p>
            <a:pPr lvl="1"/>
            <a:r>
              <a:rPr lang="en-US" dirty="0" err="1"/>
              <a:t>defaultColumWidth</a:t>
            </a:r>
            <a:endParaRPr lang="en-US" dirty="0"/>
          </a:p>
          <a:p>
            <a:pPr lvl="1"/>
            <a:r>
              <a:rPr lang="en-US" dirty="0"/>
              <a:t>Collection of </a:t>
            </a:r>
            <a:r>
              <a:rPr lang="en-US" dirty="0" err="1"/>
              <a:t>TableRow</a:t>
            </a:r>
            <a:r>
              <a:rPr lang="en-US" dirty="0"/>
              <a:t> objects</a:t>
            </a:r>
          </a:p>
          <a:p>
            <a:pPr lvl="1"/>
            <a:r>
              <a:rPr lang="en-US" dirty="0" err="1"/>
              <a:t>defaultVerticalAlignment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FF77EA-38A6-7C4E-8FB3-B5DC4B60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GridView</a:t>
            </a:r>
            <a:r>
              <a:rPr lang="en-US" dirty="0"/>
              <a:t> and Table</a:t>
            </a:r>
          </a:p>
        </p:txBody>
      </p:sp>
    </p:spTree>
    <p:extLst>
      <p:ext uri="{BB962C8B-B14F-4D97-AF65-F5344CB8AC3E}">
        <p14:creationId xmlns:p14="http://schemas.microsoft.com/office/powerpoint/2010/main" val="3540444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FBA729-6A33-2749-A1B7-2CE659B7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482" y="3099121"/>
            <a:ext cx="1417036" cy="659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5</a:t>
            </a:r>
          </a:p>
        </p:txBody>
      </p:sp>
    </p:spTree>
    <p:extLst>
      <p:ext uri="{BB962C8B-B14F-4D97-AF65-F5344CB8AC3E}">
        <p14:creationId xmlns:p14="http://schemas.microsoft.com/office/powerpoint/2010/main" val="3177566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542FCA-CB5B-D549-A894-94C790EF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apply custom layout rules to a collection of children</a:t>
            </a:r>
          </a:p>
          <a:p>
            <a:r>
              <a:rPr lang="en-US" dirty="0"/>
              <a:t>Layout rules defined in class that extends from </a:t>
            </a:r>
            <a:r>
              <a:rPr lang="en-US" dirty="0" err="1"/>
              <a:t>FlowDelegate</a:t>
            </a:r>
            <a:endParaRPr lang="en-US" dirty="0"/>
          </a:p>
          <a:p>
            <a:pPr lvl="1"/>
            <a:r>
              <a:rPr lang="en-US" dirty="0"/>
              <a:t>Layout done in </a:t>
            </a:r>
            <a:r>
              <a:rPr lang="en-US" dirty="0" err="1"/>
              <a:t>paintChildren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Children positioned during paint instead of layout phase</a:t>
            </a:r>
          </a:p>
          <a:p>
            <a:r>
              <a:rPr lang="en-US" dirty="0"/>
              <a:t>Often used with custom animations to show objects in motion</a:t>
            </a:r>
          </a:p>
          <a:p>
            <a:pPr lvl="1"/>
            <a:r>
              <a:rPr lang="en-US" dirty="0"/>
              <a:t>Animation can be passed to the constructor of delegate to time</a:t>
            </a:r>
          </a:p>
          <a:p>
            <a:pPr lvl="1"/>
            <a:r>
              <a:rPr lang="en-US" dirty="0"/>
              <a:t>Performance of using paint vs layout primary reason to use a flow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B0C617-A7D2-8C43-A473-F2A5B5AA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</a:t>
            </a:r>
          </a:p>
        </p:txBody>
      </p:sp>
    </p:spTree>
    <p:extLst>
      <p:ext uri="{BB962C8B-B14F-4D97-AF65-F5344CB8AC3E}">
        <p14:creationId xmlns:p14="http://schemas.microsoft.com/office/powerpoint/2010/main" val="3806104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FBA729-6A33-2749-A1B7-2CE659B7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482" y="3099121"/>
            <a:ext cx="1417036" cy="659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6</a:t>
            </a:r>
          </a:p>
        </p:txBody>
      </p:sp>
    </p:spTree>
    <p:extLst>
      <p:ext uri="{BB962C8B-B14F-4D97-AF65-F5344CB8AC3E}">
        <p14:creationId xmlns:p14="http://schemas.microsoft.com/office/powerpoint/2010/main" val="956474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542FCA-CB5B-D549-A894-94C790EF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  <a:p>
            <a:pPr lvl="1"/>
            <a:r>
              <a:rPr lang="en-US" dirty="0"/>
              <a:t>Scrollable list it items – vertically or horizontally</a:t>
            </a:r>
          </a:p>
          <a:p>
            <a:pPr lvl="1"/>
            <a:r>
              <a:rPr lang="en-US" dirty="0"/>
              <a:t>Single list of items</a:t>
            </a:r>
          </a:p>
          <a:p>
            <a:pPr lvl="1"/>
            <a:r>
              <a:rPr lang="en-US" dirty="0" err="1"/>
              <a:t>ListView.builder</a:t>
            </a:r>
            <a:endParaRPr lang="en-US" dirty="0"/>
          </a:p>
          <a:p>
            <a:pPr lvl="1"/>
            <a:r>
              <a:rPr lang="en-US" dirty="0" err="1"/>
              <a:t>ListView.separated</a:t>
            </a:r>
            <a:endParaRPr lang="en-US" dirty="0"/>
          </a:p>
          <a:p>
            <a:pPr lvl="1"/>
            <a:r>
              <a:rPr lang="en-US" dirty="0" err="1"/>
              <a:t>ListView.custom</a:t>
            </a:r>
            <a:endParaRPr lang="en-US" dirty="0"/>
          </a:p>
          <a:p>
            <a:r>
              <a:rPr lang="en-US" dirty="0"/>
              <a:t>If not flexible enough use </a:t>
            </a:r>
            <a:r>
              <a:rPr lang="en-US" dirty="0" err="1"/>
              <a:t>CustomScrollView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B0C617-A7D2-8C43-A473-F2A5B5AA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FBA729-6A33-2749-A1B7-2CE659B7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482" y="3099121"/>
            <a:ext cx="1417036" cy="659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7</a:t>
            </a:r>
          </a:p>
        </p:txBody>
      </p:sp>
    </p:spTree>
    <p:extLst>
      <p:ext uri="{BB962C8B-B14F-4D97-AF65-F5344CB8AC3E}">
        <p14:creationId xmlns:p14="http://schemas.microsoft.com/office/powerpoint/2010/main" val="836160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40A42E-D0C2-4941-B176-6D55B17CE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4" y="911225"/>
            <a:ext cx="8265532" cy="4810845"/>
          </a:xfrm>
        </p:spPr>
        <p:txBody>
          <a:bodyPr/>
          <a:lstStyle/>
          <a:p>
            <a:r>
              <a:rPr lang="en-US" dirty="0"/>
              <a:t>Wrap contents such as columns and rows</a:t>
            </a:r>
          </a:p>
          <a:p>
            <a:r>
              <a:rPr lang="en-US" dirty="0"/>
              <a:t>Can be horizontal or vertical depending on child</a:t>
            </a:r>
          </a:p>
          <a:p>
            <a:r>
              <a:rPr lang="en-US" dirty="0"/>
              <a:t>Use when you don’t want to scroll</a:t>
            </a:r>
          </a:p>
          <a:p>
            <a:r>
              <a:rPr lang="en-US" dirty="0"/>
              <a:t>Properties to know</a:t>
            </a:r>
          </a:p>
          <a:p>
            <a:pPr lvl="1"/>
            <a:r>
              <a:rPr lang="en-US" dirty="0"/>
              <a:t>direction</a:t>
            </a:r>
          </a:p>
          <a:p>
            <a:pPr lvl="1"/>
            <a:r>
              <a:rPr lang="en-US" dirty="0"/>
              <a:t>spacing</a:t>
            </a:r>
          </a:p>
          <a:p>
            <a:pPr lvl="1"/>
            <a:r>
              <a:rPr lang="en-US" dirty="0" err="1"/>
              <a:t>runSpacing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DDFBF-12CA-B040-B042-5D549AB1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099E70-109A-1747-A54A-5F026D9372C1}"/>
              </a:ext>
            </a:extLst>
          </p:cNvPr>
          <p:cNvSpPr/>
          <p:nvPr/>
        </p:nvSpPr>
        <p:spPr>
          <a:xfrm>
            <a:off x="9144000" y="990600"/>
            <a:ext cx="2808514" cy="4463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8157A6-DDBD-154A-B8CE-288EBDE7579A}"/>
              </a:ext>
            </a:extLst>
          </p:cNvPr>
          <p:cNvSpPr/>
          <p:nvPr/>
        </p:nvSpPr>
        <p:spPr>
          <a:xfrm>
            <a:off x="9296400" y="1143001"/>
            <a:ext cx="2515386" cy="2754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086F96-AD91-354E-A539-049BCF8DD8E1}"/>
              </a:ext>
            </a:extLst>
          </p:cNvPr>
          <p:cNvSpPr/>
          <p:nvPr/>
        </p:nvSpPr>
        <p:spPr>
          <a:xfrm>
            <a:off x="9402731" y="1404257"/>
            <a:ext cx="631371" cy="64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395B90-5996-E749-9F43-4C03CF2E21AC}"/>
              </a:ext>
            </a:extLst>
          </p:cNvPr>
          <p:cNvSpPr/>
          <p:nvPr/>
        </p:nvSpPr>
        <p:spPr>
          <a:xfrm>
            <a:off x="10256868" y="1404257"/>
            <a:ext cx="631371" cy="64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6E70A4-14F6-884E-B839-6986B3B202E3}"/>
              </a:ext>
            </a:extLst>
          </p:cNvPr>
          <p:cNvSpPr/>
          <p:nvPr/>
        </p:nvSpPr>
        <p:spPr>
          <a:xfrm>
            <a:off x="11040639" y="1426028"/>
            <a:ext cx="631371" cy="64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BC1FBA-5100-C746-B115-49EC9216EE29}"/>
              </a:ext>
            </a:extLst>
          </p:cNvPr>
          <p:cNvSpPr/>
          <p:nvPr/>
        </p:nvSpPr>
        <p:spPr>
          <a:xfrm>
            <a:off x="9402731" y="2307770"/>
            <a:ext cx="631371" cy="64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05D794-FC87-0346-B11C-3FCACDB2BA3C}"/>
              </a:ext>
            </a:extLst>
          </p:cNvPr>
          <p:cNvSpPr/>
          <p:nvPr/>
        </p:nvSpPr>
        <p:spPr>
          <a:xfrm>
            <a:off x="10256868" y="2307770"/>
            <a:ext cx="631371" cy="64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09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208D10-F2E8-3B49-9A8E-80C3C725A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Read: </a:t>
            </a:r>
          </a:p>
          <a:p>
            <a:pPr lvl="1"/>
            <a:r>
              <a:rPr lang="en-US" dirty="0"/>
              <a:t>Layouts</a:t>
            </a:r>
          </a:p>
          <a:p>
            <a:pPr lvl="2"/>
            <a:r>
              <a:rPr lang="en-US" dirty="0">
                <a:hlinkClick r:id="rId2"/>
              </a:rPr>
              <a:t>https://buildflutter.com/flutter-threading-isolates-future-async-and-await/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https://api.flutter.dev/flutter/dart-isolate/Isolate-class.html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https://www.didierboelens.com/2019/01/futures---isolates---event-loop/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https://medium.com/flutter-community/futures-async-await-threading-in-flutter-baeeab1c1fe3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https://flutterappdev.com/2018/12/17/using-streams-in-flutter-flutter-app-development/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https://api.flutter.dev/flutter/scheduler/scheduler-library.html</a:t>
            </a:r>
            <a:endParaRPr lang="en-US" dirty="0"/>
          </a:p>
          <a:p>
            <a:pPr lvl="2"/>
            <a:r>
              <a:rPr lang="en-US" dirty="0">
                <a:hlinkClick r:id="rId8" tooltip="https://www.youtube.com/watch?v=nqbpoihe4ee"/>
              </a:rPr>
              <a:t>https://www.youtube.com/watch?v=nQBpOIHE4eE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9F985-DA9C-4249-BEB8-0F1AEF06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dirty="0"/>
              <a:t>For Next Week Before Class</a:t>
            </a:r>
          </a:p>
        </p:txBody>
      </p:sp>
    </p:spTree>
    <p:extLst>
      <p:ext uri="{BB962C8B-B14F-4D97-AF65-F5344CB8AC3E}">
        <p14:creationId xmlns:p14="http://schemas.microsoft.com/office/powerpoint/2010/main" val="826794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EDBD59-6F7D-CD42-BDAF-088E3619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future or async await to get a return from a REST API call</a:t>
            </a:r>
          </a:p>
          <a:p>
            <a:pPr lvl="1"/>
            <a:r>
              <a:rPr lang="en-US" dirty="0"/>
              <a:t>Sample APIs can be found here: </a:t>
            </a:r>
            <a:r>
              <a:rPr lang="en-US" dirty="0">
                <a:hlinkClick r:id="rId2"/>
              </a:rPr>
              <a:t>https://any-api.com/</a:t>
            </a:r>
            <a:endParaRPr lang="en-US" dirty="0"/>
          </a:p>
          <a:p>
            <a:r>
              <a:rPr lang="en-US" dirty="0"/>
              <a:t>Have a background task run in a Flutter app</a:t>
            </a:r>
          </a:p>
          <a:p>
            <a:pPr lvl="1"/>
            <a:r>
              <a:rPr lang="en-US" dirty="0"/>
              <a:t>Limitations?</a:t>
            </a:r>
          </a:p>
          <a:p>
            <a:r>
              <a:rPr lang="en-US" dirty="0"/>
              <a:t>Use streams to publish and subscribe to events in your app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74A6D7-3974-2344-A50C-D4A8F964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 Before Class</a:t>
            </a:r>
          </a:p>
        </p:txBody>
      </p:sp>
    </p:spTree>
    <p:extLst>
      <p:ext uri="{BB962C8B-B14F-4D97-AF65-F5344CB8AC3E}">
        <p14:creationId xmlns:p14="http://schemas.microsoft.com/office/powerpoint/2010/main" val="141927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83DB03-1A9F-0F43-BBEE-DE3BFC07A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Layouts</a:t>
            </a:r>
          </a:p>
          <a:p>
            <a:pPr lvl="1"/>
            <a:r>
              <a:rPr lang="en-US" dirty="0"/>
              <a:t>Row</a:t>
            </a:r>
          </a:p>
          <a:p>
            <a:pPr lvl="1"/>
            <a:r>
              <a:rPr lang="en-US" dirty="0"/>
              <a:t>Column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Index Stack</a:t>
            </a:r>
          </a:p>
          <a:p>
            <a:pPr lvl="1"/>
            <a:r>
              <a:rPr lang="en-US" dirty="0" err="1"/>
              <a:t>GridView</a:t>
            </a:r>
            <a:endParaRPr lang="en-US" dirty="0"/>
          </a:p>
          <a:p>
            <a:pPr lvl="1"/>
            <a:r>
              <a:rPr lang="en-US" dirty="0"/>
              <a:t>Flow</a:t>
            </a:r>
          </a:p>
          <a:p>
            <a:pPr lvl="1"/>
            <a:r>
              <a:rPr lang="en-US" dirty="0"/>
              <a:t>Table</a:t>
            </a:r>
          </a:p>
          <a:p>
            <a:pPr lvl="1"/>
            <a:r>
              <a:rPr lang="en-US" dirty="0"/>
              <a:t>Wrap</a:t>
            </a:r>
          </a:p>
          <a:p>
            <a:pPr lvl="1"/>
            <a:r>
              <a:rPr lang="en-US" dirty="0" err="1"/>
              <a:t>ListView</a:t>
            </a:r>
            <a:endParaRPr lang="en-US" dirty="0"/>
          </a:p>
          <a:p>
            <a:pPr lvl="1"/>
            <a:r>
              <a:rPr lang="en-US" dirty="0"/>
              <a:t>Expanded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ADE438-55BF-2F47-BACF-A10BEAA70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Outline – 2 JUL 2019 (6 PM – 10PM eastern)</a:t>
            </a:r>
          </a:p>
        </p:txBody>
      </p:sp>
    </p:spTree>
    <p:extLst>
      <p:ext uri="{BB962C8B-B14F-4D97-AF65-F5344CB8AC3E}">
        <p14:creationId xmlns:p14="http://schemas.microsoft.com/office/powerpoint/2010/main" val="183814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DA30CB-60BC-F946-AB97-DF465112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4" y="911225"/>
            <a:ext cx="6589969" cy="4810845"/>
          </a:xfrm>
        </p:spPr>
        <p:txBody>
          <a:bodyPr/>
          <a:lstStyle/>
          <a:p>
            <a:r>
              <a:rPr lang="en-US" dirty="0"/>
              <a:t>Yes, widgets</a:t>
            </a:r>
          </a:p>
          <a:p>
            <a:r>
              <a:rPr lang="en-US" dirty="0"/>
              <a:t>May make sense to segment page into sections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Individual widgets</a:t>
            </a:r>
          </a:p>
          <a:p>
            <a:r>
              <a:rPr lang="en-US" dirty="0"/>
              <a:t>Visual Debugging</a:t>
            </a:r>
          </a:p>
          <a:p>
            <a:pPr lvl="1"/>
            <a:r>
              <a:rPr lang="en-US" dirty="0" err="1"/>
              <a:t>package:flutter</a:t>
            </a:r>
            <a:r>
              <a:rPr lang="en-US" dirty="0"/>
              <a:t>/</a:t>
            </a:r>
            <a:r>
              <a:rPr lang="en-US" dirty="0" err="1"/>
              <a:t>rendering.dart</a:t>
            </a:r>
            <a:endParaRPr lang="en-US" dirty="0"/>
          </a:p>
          <a:p>
            <a:pPr lvl="1"/>
            <a:r>
              <a:rPr lang="en-US" dirty="0" err="1"/>
              <a:t>debugPaintSizeEnabled</a:t>
            </a:r>
            <a:endParaRPr lang="en-US" dirty="0"/>
          </a:p>
          <a:p>
            <a:pPr lvl="1"/>
            <a:r>
              <a:rPr lang="en-US" dirty="0" err="1"/>
              <a:t>debugShowMaterialGrid</a:t>
            </a:r>
            <a:endParaRPr lang="en-US" dirty="0"/>
          </a:p>
          <a:p>
            <a:pPr lvl="1"/>
            <a:r>
              <a:rPr lang="en-US" dirty="0" err="1"/>
              <a:t>showPerformanceOverlay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248CC0-F105-DB4E-825D-75E929DF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</a:t>
            </a:r>
          </a:p>
        </p:txBody>
      </p:sp>
    </p:spTree>
    <p:extLst>
      <p:ext uri="{BB962C8B-B14F-4D97-AF65-F5344CB8AC3E}">
        <p14:creationId xmlns:p14="http://schemas.microsoft.com/office/powerpoint/2010/main" val="51686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FBA729-6A33-2749-A1B7-2CE659B7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482" y="3099121"/>
            <a:ext cx="1417036" cy="659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1</a:t>
            </a:r>
          </a:p>
        </p:txBody>
      </p:sp>
    </p:spTree>
    <p:extLst>
      <p:ext uri="{BB962C8B-B14F-4D97-AF65-F5344CB8AC3E}">
        <p14:creationId xmlns:p14="http://schemas.microsoft.com/office/powerpoint/2010/main" val="390160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E87470-CA96-1F4D-98E0-981C97371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4" y="911226"/>
            <a:ext cx="7164400" cy="540618"/>
          </a:xfrm>
        </p:spPr>
        <p:txBody>
          <a:bodyPr/>
          <a:lstStyle/>
          <a:p>
            <a:r>
              <a:rPr lang="en-US" dirty="0"/>
              <a:t>Material Scaffold lays out a ‘standard’ page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591662-42CC-714B-8581-817C7573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C65991-76C1-DF42-A7E5-23A77C906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830" y="433754"/>
            <a:ext cx="2522671" cy="54395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8CA351-4966-7C4E-ADD9-4333F3EF8553}"/>
              </a:ext>
            </a:extLst>
          </p:cNvPr>
          <p:cNvSpPr/>
          <p:nvPr/>
        </p:nvSpPr>
        <p:spPr>
          <a:xfrm>
            <a:off x="9276545" y="707571"/>
            <a:ext cx="2528956" cy="348343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3B3A7-9724-C547-AEC0-70069724279B}"/>
              </a:ext>
            </a:extLst>
          </p:cNvPr>
          <p:cNvSpPr/>
          <p:nvPr/>
        </p:nvSpPr>
        <p:spPr>
          <a:xfrm>
            <a:off x="9276545" y="1068959"/>
            <a:ext cx="2528956" cy="4069098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124E6E1-8584-8A42-AB38-09028C952588}"/>
              </a:ext>
            </a:extLst>
          </p:cNvPr>
          <p:cNvSpPr txBox="1">
            <a:spLocks/>
          </p:cNvSpPr>
          <p:nvPr/>
        </p:nvSpPr>
        <p:spPr>
          <a:xfrm>
            <a:off x="432154" y="1451844"/>
            <a:ext cx="7164400" cy="427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err="1"/>
              <a:t>appBar</a:t>
            </a:r>
            <a:endParaRPr lang="en-US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E4895325-9C13-764F-B213-85EEEE6471AA}"/>
              </a:ext>
            </a:extLst>
          </p:cNvPr>
          <p:cNvSpPr txBox="1">
            <a:spLocks/>
          </p:cNvSpPr>
          <p:nvPr/>
        </p:nvSpPr>
        <p:spPr>
          <a:xfrm>
            <a:off x="432154" y="1879736"/>
            <a:ext cx="7164400" cy="427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body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2011BCE1-B9B0-8545-AEC0-3D18E274E311}"/>
              </a:ext>
            </a:extLst>
          </p:cNvPr>
          <p:cNvSpPr txBox="1">
            <a:spLocks/>
          </p:cNvSpPr>
          <p:nvPr/>
        </p:nvSpPr>
        <p:spPr>
          <a:xfrm>
            <a:off x="432154" y="2307628"/>
            <a:ext cx="7164400" cy="427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err="1"/>
              <a:t>bottomNavigationBar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51541C-B1A3-6442-A368-EA92CF0D67AB}"/>
              </a:ext>
            </a:extLst>
          </p:cNvPr>
          <p:cNvSpPr/>
          <p:nvPr/>
        </p:nvSpPr>
        <p:spPr>
          <a:xfrm>
            <a:off x="9276545" y="5440698"/>
            <a:ext cx="2528956" cy="348343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80AF22D2-6E56-4644-8549-D5FC172B349D}"/>
              </a:ext>
            </a:extLst>
          </p:cNvPr>
          <p:cNvSpPr txBox="1">
            <a:spLocks/>
          </p:cNvSpPr>
          <p:nvPr/>
        </p:nvSpPr>
        <p:spPr>
          <a:xfrm>
            <a:off x="432154" y="2735520"/>
            <a:ext cx="7164400" cy="427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err="1"/>
              <a:t>floatingActionButton</a:t>
            </a:r>
            <a:r>
              <a:rPr lang="en-US" dirty="0"/>
              <a:t>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F9829-87AC-AA40-ACF8-23FA537EB766}"/>
              </a:ext>
            </a:extLst>
          </p:cNvPr>
          <p:cNvSpPr/>
          <p:nvPr/>
        </p:nvSpPr>
        <p:spPr>
          <a:xfrm>
            <a:off x="10352750" y="4968944"/>
            <a:ext cx="376545" cy="348343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40C3C363-273F-F74D-9AD6-152CC9C0EB78}"/>
              </a:ext>
            </a:extLst>
          </p:cNvPr>
          <p:cNvSpPr txBox="1">
            <a:spLocks/>
          </p:cNvSpPr>
          <p:nvPr/>
        </p:nvSpPr>
        <p:spPr>
          <a:xfrm>
            <a:off x="432154" y="3163412"/>
            <a:ext cx="7164400" cy="427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err="1"/>
              <a:t>persistentFooterButtons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D393FF-3871-8F48-B200-357B69A6AE4C}"/>
              </a:ext>
            </a:extLst>
          </p:cNvPr>
          <p:cNvSpPr/>
          <p:nvPr/>
        </p:nvSpPr>
        <p:spPr>
          <a:xfrm>
            <a:off x="9321340" y="5143116"/>
            <a:ext cx="2484161" cy="213362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466B3131-25ED-8948-8672-A633FBB361E9}"/>
              </a:ext>
            </a:extLst>
          </p:cNvPr>
          <p:cNvSpPr txBox="1">
            <a:spLocks/>
          </p:cNvSpPr>
          <p:nvPr/>
        </p:nvSpPr>
        <p:spPr>
          <a:xfrm>
            <a:off x="432154" y="3591304"/>
            <a:ext cx="7164400" cy="427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drawer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3AD3BB-FD59-3740-8EFC-CBF1D6694BCF}"/>
              </a:ext>
            </a:extLst>
          </p:cNvPr>
          <p:cNvSpPr/>
          <p:nvPr/>
        </p:nvSpPr>
        <p:spPr>
          <a:xfrm>
            <a:off x="9282830" y="714093"/>
            <a:ext cx="376545" cy="348343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F05F28BE-E712-7448-B225-2DD5CA12197B}"/>
              </a:ext>
            </a:extLst>
          </p:cNvPr>
          <p:cNvSpPr txBox="1">
            <a:spLocks/>
          </p:cNvSpPr>
          <p:nvPr/>
        </p:nvSpPr>
        <p:spPr>
          <a:xfrm>
            <a:off x="432154" y="3972448"/>
            <a:ext cx="7164400" cy="427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err="1"/>
              <a:t>endDrawer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435678-995A-494D-8CBA-3AF7B484F763}"/>
              </a:ext>
            </a:extLst>
          </p:cNvPr>
          <p:cNvSpPr/>
          <p:nvPr/>
        </p:nvSpPr>
        <p:spPr>
          <a:xfrm>
            <a:off x="11428956" y="690598"/>
            <a:ext cx="376545" cy="348343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4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9" grpId="0"/>
      <p:bldP spid="10" grpId="0"/>
      <p:bldP spid="11" grpId="0" animBg="1"/>
      <p:bldP spid="11" grpId="1" animBg="1"/>
      <p:bldP spid="12" grpId="0"/>
      <p:bldP spid="13" grpId="0" animBg="1"/>
      <p:bldP spid="13" grpId="1" animBg="1"/>
      <p:bldP spid="14" grpId="0"/>
      <p:bldP spid="15" grpId="0" animBg="1"/>
      <p:bldP spid="15" grpId="1" animBg="1"/>
      <p:bldP spid="16" grpId="0"/>
      <p:bldP spid="17" grpId="0" animBg="1"/>
      <p:bldP spid="17" grpId="1" animBg="1"/>
      <p:bldP spid="18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FBA729-6A33-2749-A1B7-2CE659B7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482" y="3099121"/>
            <a:ext cx="1417036" cy="659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2</a:t>
            </a:r>
          </a:p>
        </p:txBody>
      </p:sp>
    </p:spTree>
    <p:extLst>
      <p:ext uri="{BB962C8B-B14F-4D97-AF65-F5344CB8AC3E}">
        <p14:creationId xmlns:p14="http://schemas.microsoft.com/office/powerpoint/2010/main" val="10913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32C123-19CF-7647-85D6-1B46E2588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4" y="911225"/>
            <a:ext cx="6349646" cy="4810845"/>
          </a:xfrm>
        </p:spPr>
        <p:txBody>
          <a:bodyPr/>
          <a:lstStyle/>
          <a:p>
            <a:r>
              <a:rPr lang="en-US" dirty="0"/>
              <a:t>Column vs Row</a:t>
            </a:r>
          </a:p>
          <a:p>
            <a:pPr lvl="1"/>
            <a:r>
              <a:rPr lang="en-US" dirty="0" err="1"/>
              <a:t>mainAxis</a:t>
            </a:r>
            <a:endParaRPr lang="en-US" dirty="0"/>
          </a:p>
          <a:p>
            <a:pPr lvl="1"/>
            <a:r>
              <a:rPr lang="en-US" dirty="0" err="1"/>
              <a:t>crossAxis</a:t>
            </a:r>
            <a:endParaRPr lang="en-US" dirty="0"/>
          </a:p>
          <a:p>
            <a:pPr lvl="1"/>
            <a:r>
              <a:rPr lang="en-US" dirty="0" err="1"/>
              <a:t>mainAxisSize</a:t>
            </a:r>
            <a:endParaRPr lang="en-US" dirty="0"/>
          </a:p>
          <a:p>
            <a:pPr lvl="1"/>
            <a:r>
              <a:rPr lang="en-US" dirty="0" err="1"/>
              <a:t>mainAxisAlignment</a:t>
            </a:r>
            <a:endParaRPr lang="en-US" dirty="0"/>
          </a:p>
          <a:p>
            <a:pPr lvl="1"/>
            <a:r>
              <a:rPr lang="en-US" dirty="0"/>
              <a:t>Can nest</a:t>
            </a:r>
          </a:p>
          <a:p>
            <a:pPr lvl="1"/>
            <a:endParaRPr lang="en-US" dirty="0"/>
          </a:p>
          <a:p>
            <a:r>
              <a:rPr lang="en-US" dirty="0"/>
              <a:t>Expanded</a:t>
            </a:r>
          </a:p>
          <a:p>
            <a:pPr lvl="1"/>
            <a:r>
              <a:rPr lang="en-US" dirty="0"/>
              <a:t>Flex</a:t>
            </a:r>
          </a:p>
          <a:p>
            <a:r>
              <a:rPr lang="en-US" dirty="0"/>
              <a:t>Center</a:t>
            </a:r>
          </a:p>
          <a:p>
            <a:pPr lvl="1"/>
            <a:r>
              <a:rPr lang="en-US" dirty="0"/>
              <a:t>Horizontal and Vertical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1C66E7-4F0C-DE45-A58B-366CEF6A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Rows, Columns, Expanded and Center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E14A11-1918-E248-9FFA-248E7A318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465" y="813418"/>
            <a:ext cx="4019726" cy="2289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26ECB4-3B9A-E64B-84BD-48967455A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429" y="2566291"/>
            <a:ext cx="1473122" cy="3208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86A7FD-2C8D-2B46-A96E-41D13642B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183" y="3429000"/>
            <a:ext cx="3018080" cy="150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FBA729-6A33-2749-A1B7-2CE659B7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482" y="3099121"/>
            <a:ext cx="1417036" cy="659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3</a:t>
            </a:r>
          </a:p>
        </p:txBody>
      </p:sp>
    </p:spTree>
    <p:extLst>
      <p:ext uri="{BB962C8B-B14F-4D97-AF65-F5344CB8AC3E}">
        <p14:creationId xmlns:p14="http://schemas.microsoft.com/office/powerpoint/2010/main" val="170937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1FBAEC-1E25-CD4E-A20F-667334706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children to be overlapped</a:t>
            </a:r>
          </a:p>
          <a:p>
            <a:r>
              <a:rPr lang="en-US" dirty="0"/>
              <a:t>Children</a:t>
            </a:r>
          </a:p>
          <a:p>
            <a:pPr lvl="1"/>
            <a:r>
              <a:rPr lang="en-US" dirty="0"/>
              <a:t>Positioned</a:t>
            </a:r>
          </a:p>
          <a:p>
            <a:pPr lvl="1"/>
            <a:r>
              <a:rPr lang="en-US" dirty="0"/>
              <a:t>Non-positioned</a:t>
            </a:r>
          </a:p>
          <a:p>
            <a:r>
              <a:rPr lang="en-US" dirty="0"/>
              <a:t>Sized to contain all non-positioned children</a:t>
            </a:r>
          </a:p>
          <a:p>
            <a:r>
              <a:rPr lang="en-US" dirty="0"/>
              <a:t>Last item is on ‘top’</a:t>
            </a:r>
          </a:p>
          <a:p>
            <a:r>
              <a:rPr lang="en-US" dirty="0" err="1"/>
              <a:t>IndexedStack</a:t>
            </a:r>
            <a:r>
              <a:rPr lang="en-US" dirty="0"/>
              <a:t> only shows one item</a:t>
            </a:r>
          </a:p>
          <a:p>
            <a:pPr lvl="1"/>
            <a:r>
              <a:rPr lang="en-US" dirty="0"/>
              <a:t>Item specified by index property</a:t>
            </a:r>
          </a:p>
          <a:p>
            <a:pPr lvl="1"/>
            <a:r>
              <a:rPr lang="en-US" dirty="0"/>
              <a:t>Sized as if all items are there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6F44CB-C1AE-9948-A475-029FC490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</a:t>
            </a:r>
            <a:r>
              <a:rPr lang="en-US" dirty="0" err="1"/>
              <a:t>IndexStack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12391"/>
      </p:ext>
    </p:extLst>
  </p:cSld>
  <p:clrMapOvr>
    <a:masterClrMapping/>
  </p:clrMapOvr>
</p:sld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aster_100716" id="{04A3D33C-03BF-784A-8361-4605A4026E8D}" vid="{5E85041B-E579-7242-A5E9-3DBED271F5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2DCE5A6DB2704BB1D90CDBF373DD44" ma:contentTypeVersion="2" ma:contentTypeDescription="Create a new document." ma:contentTypeScope="" ma:versionID="68faea2343253c5b3b338dd1d3202995">
  <xsd:schema xmlns:xsd="http://www.w3.org/2001/XMLSchema" xmlns:xs="http://www.w3.org/2001/XMLSchema" xmlns:p="http://schemas.microsoft.com/office/2006/metadata/properties" xmlns:ns2="436d8fb7-9e49-49a1-8902-dbfc32c1941e" targetNamespace="http://schemas.microsoft.com/office/2006/metadata/properties" ma:root="true" ma:fieldsID="c47ce291972f0dd8f69f896f191d1256" ns2:_="">
    <xsd:import namespace="436d8fb7-9e49-49a1-8902-dbfc32c194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6d8fb7-9e49-49a1-8902-dbfc32c194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A39131-E9EE-4547-AC8C-983E1AC724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6d8fb7-9e49-49a1-8902-dbfc32c194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A3A91F-3324-4EE4-8BF2-C3B78E1D167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Magenic - PPT Master October 2016</Template>
  <TotalTime>27370</TotalTime>
  <Words>471</Words>
  <Application>Microsoft Macintosh PowerPoint</Application>
  <PresentationFormat>Widescreen</PresentationFormat>
  <Paragraphs>116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Calibri</vt:lpstr>
      <vt:lpstr>Cordia New</vt:lpstr>
      <vt:lpstr>Franklin Gothic Book</vt:lpstr>
      <vt:lpstr>Franklin Gothic Demi</vt:lpstr>
      <vt:lpstr>Franklin Gothic Medium Cond</vt:lpstr>
      <vt:lpstr>Wingdings</vt:lpstr>
      <vt:lpstr>MGNC_PPT_FINAL</vt:lpstr>
      <vt:lpstr>PowerPoint Presentation</vt:lpstr>
      <vt:lpstr>Class Outline – 2 JUL 2019 (6 PM – 10PM eastern)</vt:lpstr>
      <vt:lpstr>Layouts</vt:lpstr>
      <vt:lpstr>PowerPoint Presentation</vt:lpstr>
      <vt:lpstr>Scaffold</vt:lpstr>
      <vt:lpstr>PowerPoint Presentation</vt:lpstr>
      <vt:lpstr>Rows, Columns, Expanded and Center</vt:lpstr>
      <vt:lpstr>PowerPoint Presentation</vt:lpstr>
      <vt:lpstr>Stack and IndexStack</vt:lpstr>
      <vt:lpstr>PowerPoint Presentation</vt:lpstr>
      <vt:lpstr>GridView and Table</vt:lpstr>
      <vt:lpstr>PowerPoint Presentation</vt:lpstr>
      <vt:lpstr>Flex</vt:lpstr>
      <vt:lpstr>PowerPoint Presentation</vt:lpstr>
      <vt:lpstr>ListView</vt:lpstr>
      <vt:lpstr>PowerPoint Presentation</vt:lpstr>
      <vt:lpstr>Wrap</vt:lpstr>
      <vt:lpstr>For Next Week Before Class</vt:lpstr>
      <vt:lpstr>For Next Week Before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 Miller</dc:creator>
  <cp:lastModifiedBy>Kevin E. Ford</cp:lastModifiedBy>
  <cp:revision>387</cp:revision>
  <dcterms:created xsi:type="dcterms:W3CDTF">2016-10-18T18:18:44Z</dcterms:created>
  <dcterms:modified xsi:type="dcterms:W3CDTF">2019-07-02T21:14:57Z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0x010100742DCE5A6DB2704BB1D90CDBF373DD44</vt:lpwstr>
  </property>
</Properties>
</file>