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437" r:id="rId5"/>
    <p:sldId id="531" r:id="rId6"/>
    <p:sldId id="559" r:id="rId7"/>
    <p:sldId id="543" r:id="rId8"/>
    <p:sldId id="560" r:id="rId9"/>
    <p:sldId id="545" r:id="rId10"/>
    <p:sldId id="561" r:id="rId11"/>
    <p:sldId id="548" r:id="rId12"/>
    <p:sldId id="562" r:id="rId13"/>
    <p:sldId id="563" r:id="rId14"/>
    <p:sldId id="564" r:id="rId15"/>
    <p:sldId id="565" r:id="rId16"/>
    <p:sldId id="551" r:id="rId17"/>
    <p:sldId id="566" r:id="rId18"/>
    <p:sldId id="567" r:id="rId19"/>
    <p:sldId id="568" r:id="rId20"/>
    <p:sldId id="541" r:id="rId21"/>
    <p:sldId id="54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7E04"/>
    <a:srgbClr val="00A1D9"/>
    <a:srgbClr val="00A7A0"/>
    <a:srgbClr val="FF9B00"/>
    <a:srgbClr val="FEFEFE"/>
    <a:srgbClr val="FFFA9E"/>
    <a:srgbClr val="719E8B"/>
    <a:srgbClr val="6C9986"/>
    <a:srgbClr val="7CAD98"/>
    <a:srgbClr val="9DB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66" autoAdjust="0"/>
    <p:restoredTop sz="89618" autoAdjust="0"/>
  </p:normalViewPr>
  <p:slideViewPr>
    <p:cSldViewPr snapToGrid="0" showGuides="1">
      <p:cViewPr varScale="1">
        <p:scale>
          <a:sx n="95" d="100"/>
          <a:sy n="95" d="100"/>
        </p:scale>
        <p:origin x="208" y="592"/>
      </p:cViewPr>
      <p:guideLst>
        <p:guide orient="horz" pos="187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E5BDF-9B7E-3646-B6C9-FC2C3E116129}" type="datetimeFigureOut">
              <a:rPr lang="en-US" smtClean="0"/>
              <a:t>7/7/19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BADB7-1FBB-B74E-B90C-DA1567BD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34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0846" y="1454203"/>
            <a:ext cx="7226060" cy="1862379"/>
          </a:xfrm>
        </p:spPr>
        <p:txBody>
          <a:bodyPr anchor="t">
            <a:noAutofit/>
          </a:bodyPr>
          <a:lstStyle>
            <a:lvl1pPr algn="l">
              <a:lnSpc>
                <a:spcPts val="5500"/>
              </a:lnSpc>
              <a:defRPr sz="6000" i="1" baseline="0">
                <a:solidFill>
                  <a:schemeClr val="tx1"/>
                </a:solidFill>
                <a:latin typeface="+mn-lt"/>
                <a:cs typeface="Cordia New" panose="020B0304020202020204" pitchFamily="34" charset="-34"/>
              </a:defRPr>
            </a:lvl1pPr>
          </a:lstStyle>
          <a:p>
            <a:r>
              <a:rPr lang="en-US" dirty="0"/>
              <a:t>TITLE OF THE</a:t>
            </a:r>
            <a:br>
              <a:rPr lang="en-US" dirty="0"/>
            </a:br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WILL GO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1228" y="3554081"/>
            <a:ext cx="7165678" cy="379561"/>
          </a:xfrm>
        </p:spPr>
        <p:txBody>
          <a:bodyPr>
            <a:noAutofit/>
          </a:bodyPr>
          <a:lstStyle>
            <a:lvl1pPr marL="0" indent="0" algn="l">
              <a:lnSpc>
                <a:spcPts val="1700"/>
              </a:lnSpc>
              <a:spcBef>
                <a:spcPts val="0"/>
              </a:spcBef>
              <a:buNone/>
              <a:defRPr sz="1350" b="0" kern="0" spc="30" baseline="0">
                <a:solidFill>
                  <a:schemeClr val="accent5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 of the presentation will be no longer than three lines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1228" y="3933642"/>
            <a:ext cx="3254188" cy="2104849"/>
          </a:xfrm>
        </p:spPr>
        <p:txBody>
          <a:bodyPr anchor="ctr"/>
          <a:lstStyle>
            <a:lvl1pPr marL="0" indent="0" algn="l" defTabSz="182880">
              <a:lnSpc>
                <a:spcPts val="1800"/>
              </a:lnSpc>
              <a:spcBef>
                <a:spcPts val="0"/>
              </a:spcBef>
              <a:buNone/>
              <a:defRPr sz="1150" b="1" baseline="0">
                <a:solidFill>
                  <a:schemeClr val="tx2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Presenter One</a:t>
            </a:r>
          </a:p>
          <a:p>
            <a:pPr lvl="0"/>
            <a:r>
              <a:rPr lang="en-US" dirty="0"/>
              <a:t>Presenter Two	</a:t>
            </a:r>
          </a:p>
          <a:p>
            <a:pPr lvl="0"/>
            <a:r>
              <a:rPr lang="en-US" dirty="0"/>
              <a:t>Presenter Three	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41228" y="668256"/>
            <a:ext cx="3782275" cy="412233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6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XX.XX.16</a:t>
            </a:r>
          </a:p>
        </p:txBody>
      </p:sp>
    </p:spTree>
    <p:extLst>
      <p:ext uri="{BB962C8B-B14F-4D97-AF65-F5344CB8AC3E}">
        <p14:creationId xmlns:p14="http://schemas.microsoft.com/office/powerpoint/2010/main" val="32308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54" y="911225"/>
            <a:ext cx="11430000" cy="48108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59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5671"/>
            <a:ext cx="308688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499" y="235671"/>
            <a:ext cx="8186001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7047297" y="345238"/>
            <a:ext cx="4433643" cy="3619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b="1" dirty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877.277.1044   </a:t>
            </a:r>
            <a:r>
              <a:rPr lang="en-US" sz="1200" b="1" i="0" dirty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</a:t>
            </a:r>
            <a:r>
              <a:rPr lang="en-US" sz="1100" b="1" dirty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100" b="1" dirty="0" err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magenic.com</a:t>
            </a:r>
            <a:r>
              <a:rPr lang="en-US" sz="1100" b="1" dirty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200" b="1" i="0" dirty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//</a:t>
            </a:r>
            <a:endParaRPr lang="en-US" sz="1200" b="1" i="0" dirty="0">
              <a:solidFill>
                <a:srgbClr val="56565A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1374267" y="345238"/>
            <a:ext cx="457929" cy="2991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28E39B6D-4B99-497D-9F61-EDE8F8EC9C63}" type="slidenum">
              <a:rPr lang="en-US" sz="1100" b="1" baseline="0" smtClean="0">
                <a:solidFill>
                  <a:srgbClr val="56565A"/>
                </a:solidFill>
                <a:latin typeface="+mj-lt"/>
                <a:cs typeface="Cordia New" panose="020B0304020202020204" pitchFamily="34" charset="-34"/>
              </a:rPr>
              <a:pPr algn="l"/>
              <a:t>‹#›</a:t>
            </a:fld>
            <a:endParaRPr lang="en-US" sz="1100" b="1" baseline="0" dirty="0">
              <a:solidFill>
                <a:srgbClr val="56565A"/>
              </a:solidFill>
              <a:latin typeface="+mj-lt"/>
              <a:cs typeface="Cordia New" panose="020B0304020202020204" pitchFamily="34" charset="-34"/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6816011" y="4975156"/>
            <a:ext cx="5267132" cy="669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600"/>
              </a:lnSpc>
              <a:spcBef>
                <a:spcPts val="0"/>
              </a:spcBef>
            </a:pPr>
            <a:r>
              <a:rPr lang="en-US" sz="6500" b="0" i="1" dirty="0">
                <a:solidFill>
                  <a:srgbClr val="56565A"/>
                </a:solidFill>
                <a:latin typeface="+mn-lt"/>
                <a:ea typeface="Dotum" panose="020B0600000101010101" pitchFamily="34" charset="-127"/>
                <a:cs typeface="Cordia New" panose="020B0304020202020204" pitchFamily="34" charset="-34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2656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48108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8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252398"/>
            <a:ext cx="11429999" cy="34239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3703343"/>
            <a:ext cx="11429999" cy="20187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447" y="914401"/>
            <a:ext cx="5625353" cy="480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14401"/>
            <a:ext cx="5652247" cy="480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00" y="904973"/>
            <a:ext cx="561107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00" y="1719359"/>
            <a:ext cx="5611076" cy="4002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4973"/>
            <a:ext cx="563958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19359"/>
            <a:ext cx="5639586" cy="4002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2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0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27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322" y="254524"/>
            <a:ext cx="6628598" cy="5467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6622" y="248270"/>
            <a:ext cx="6616330" cy="5458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8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154" y="265393"/>
            <a:ext cx="11430000" cy="5108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54" y="911225"/>
            <a:ext cx="11430000" cy="3884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8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15000"/>
        <a:buFont typeface="Franklin Gothic Book" panose="020B0503020102020204" pitchFamily="34" charset="0"/>
        <a:buChar char="»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30000"/>
        <a:buFont typeface="Franklin Gothic Book" panose="020B0503020102020204" pitchFamily="34" charset="0"/>
        <a:buChar char="›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Franklin Gothic Book" panose="020B0503020102020204" pitchFamily="34" charset="0"/>
        <a:buChar char="−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flutter/managing-flutter-application-state-with-inheritedwidgets-1140452befe1" TargetMode="External"/><Relationship Id="rId3" Type="http://schemas.openxmlformats.org/officeDocument/2006/relationships/hyperlink" Target="https://flutter.dev/docs/development/data-and-backend/state-mgmt/declarative" TargetMode="External"/><Relationship Id="rId7" Type="http://schemas.openxmlformats.org/officeDocument/2006/relationships/hyperlink" Target="https://api.flutter.dev/flutter/widgets/InheritedWidget-class.html" TargetMode="External"/><Relationship Id="rId2" Type="http://schemas.openxmlformats.org/officeDocument/2006/relationships/hyperlink" Target="https://flutter.dev/docs/development/data-and-backend/state-mgmt/intr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lutter.dev/docs/development/data-and-backend/state-mgmt/options" TargetMode="External"/><Relationship Id="rId5" Type="http://schemas.openxmlformats.org/officeDocument/2006/relationships/hyperlink" Target="https://flutter.dev/docs/development/data-and-backend/state-mgmt/simple" TargetMode="External"/><Relationship Id="rId10" Type="http://schemas.openxmlformats.org/officeDocument/2006/relationships/hyperlink" Target="https://pub.dev/packages/scoped_model" TargetMode="External"/><Relationship Id="rId4" Type="http://schemas.openxmlformats.org/officeDocument/2006/relationships/hyperlink" Target="https://flutter.dev/docs/development/data-and-backend/state-mgmt/ephemeral-vs-app" TargetMode="External"/><Relationship Id="rId9" Type="http://schemas.openxmlformats.org/officeDocument/2006/relationships/hyperlink" Target="https://pub.dev/packages/provider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+mn-lt"/>
              </a:rPr>
              <a:t>7.2.2019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609695" y="3808765"/>
            <a:ext cx="8305705" cy="90214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ts val="5500"/>
              </a:lnSpc>
              <a:spcBef>
                <a:spcPct val="0"/>
              </a:spcBef>
              <a:buNone/>
              <a:defRPr sz="6000" i="1" kern="1200" baseline="0">
                <a:solidFill>
                  <a:schemeClr val="tx1"/>
                </a:solidFill>
                <a:latin typeface="+mn-lt"/>
                <a:ea typeface="+mj-ea"/>
                <a:cs typeface="Cordia New" panose="020B0304020202020204" pitchFamily="34" charset="-34"/>
              </a:defRPr>
            </a:lvl1pPr>
          </a:lstStyle>
          <a:p>
            <a:r>
              <a:rPr lang="en-US" sz="2800" b="1" i="0" dirty="0">
                <a:solidFill>
                  <a:srgbClr val="53565A"/>
                </a:solidFill>
                <a:latin typeface="Franklin Gothic Demi" panose="020B0703020102020204" pitchFamily="34" charset="0"/>
              </a:rPr>
              <a:t>Flutter  Masters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41228" y="4762345"/>
            <a:ext cx="4198448" cy="991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None/>
              <a:defRPr sz="1350" b="0" kern="0" spc="30" baseline="0">
                <a:solidFill>
                  <a:schemeClr val="accent5"/>
                </a:solidFill>
                <a:latin typeface="+mn-lt"/>
                <a:ea typeface="+mn-ea"/>
                <a:cs typeface="Cordia New" panose="020B0304020202020204" pitchFamily="34" charset="-34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None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None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8BE3C"/>
              </a:buClr>
            </a:pPr>
            <a:endParaRPr lang="en-US" b="1" dirty="0">
              <a:solidFill>
                <a:srgbClr val="53565A"/>
              </a:solidFill>
            </a:endParaRPr>
          </a:p>
          <a:p>
            <a:pPr>
              <a:buClr>
                <a:srgbClr val="78BE3C"/>
              </a:buClr>
            </a:pPr>
            <a:r>
              <a:rPr lang="en-US" b="1" dirty="0">
                <a:solidFill>
                  <a:prstClr val="white">
                    <a:lumMod val="65000"/>
                  </a:prstClr>
                </a:solidFill>
              </a:rPr>
              <a:t>Kevin Ford</a:t>
            </a:r>
          </a:p>
          <a:p>
            <a:pPr>
              <a:buClr>
                <a:srgbClr val="78BE3C"/>
              </a:buClr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e: </a:t>
            </a:r>
            <a:r>
              <a:rPr lang="en-US" dirty="0" err="1">
                <a:solidFill>
                  <a:prstClr val="white">
                    <a:lumMod val="65000"/>
                  </a:prstClr>
                </a:solidFill>
              </a:rPr>
              <a:t>KevinF@magenic.com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  <a:p>
            <a:pPr>
              <a:buClr>
                <a:srgbClr val="78BE3C"/>
              </a:buClr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m: 617-259-5192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89" y="3503642"/>
            <a:ext cx="3838575" cy="561975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73089" y="2125377"/>
            <a:ext cx="129293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4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A891F1-1A56-9643-9197-368ACF8C9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54" y="911225"/>
            <a:ext cx="4502917" cy="39700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myMethod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var a = 1;</a:t>
            </a:r>
          </a:p>
          <a:p>
            <a:pPr marL="0" indent="0">
              <a:buNone/>
            </a:pPr>
            <a:r>
              <a:rPr lang="en-US" dirty="0"/>
              <a:t>   new Future(()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debugPrint</a:t>
            </a:r>
            <a:r>
              <a:rPr lang="en-US" dirty="0"/>
              <a:t>(</a:t>
            </a:r>
            <a:r>
              <a:rPr lang="en-US" dirty="0" err="1"/>
              <a:t>a.toString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});</a:t>
            </a:r>
          </a:p>
          <a:p>
            <a:pPr marL="0" indent="0">
              <a:buNone/>
            </a:pPr>
            <a:r>
              <a:rPr lang="en-US" dirty="0"/>
              <a:t>    a++;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AB5CB1-85A4-4044-A03C-347FB4B9F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and the event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33E1DF-718D-324C-838C-2FA1EDEF8E06}"/>
              </a:ext>
            </a:extLst>
          </p:cNvPr>
          <p:cNvSpPr/>
          <p:nvPr/>
        </p:nvSpPr>
        <p:spPr>
          <a:xfrm>
            <a:off x="7490012" y="941294"/>
            <a:ext cx="3953435" cy="4087906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8160E-C839-D543-8753-6A5FD3D85923}"/>
              </a:ext>
            </a:extLst>
          </p:cNvPr>
          <p:cNvSpPr txBox="1"/>
          <p:nvPr/>
        </p:nvSpPr>
        <p:spPr>
          <a:xfrm>
            <a:off x="8835113" y="1072592"/>
            <a:ext cx="126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Loop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FF4843-5F9C-FD45-A347-3B86CAF9BD7D}"/>
              </a:ext>
            </a:extLst>
          </p:cNvPr>
          <p:cNvSpPr/>
          <p:nvPr/>
        </p:nvSpPr>
        <p:spPr>
          <a:xfrm>
            <a:off x="7490012" y="1552673"/>
            <a:ext cx="3953435" cy="57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myMethod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C93315-F98D-5E40-894E-ACD08844C6A9}"/>
              </a:ext>
            </a:extLst>
          </p:cNvPr>
          <p:cNvSpPr/>
          <p:nvPr/>
        </p:nvSpPr>
        <p:spPr>
          <a:xfrm>
            <a:off x="7490012" y="2124635"/>
            <a:ext cx="3953435" cy="57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Future method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BED46-1F83-F84F-B52F-DBD3247EA5F3}"/>
              </a:ext>
            </a:extLst>
          </p:cNvPr>
          <p:cNvSpPr/>
          <p:nvPr/>
        </p:nvSpPr>
        <p:spPr>
          <a:xfrm>
            <a:off x="1210235" y="911225"/>
            <a:ext cx="1882589" cy="53069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212EDF-8A1D-6841-AFBA-6AC06D289200}"/>
              </a:ext>
            </a:extLst>
          </p:cNvPr>
          <p:cNvSpPr/>
          <p:nvPr/>
        </p:nvSpPr>
        <p:spPr>
          <a:xfrm>
            <a:off x="1210233" y="2431247"/>
            <a:ext cx="3724838" cy="53069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80EAAE-FC51-E049-93A3-4640076BCDF6}"/>
              </a:ext>
            </a:extLst>
          </p:cNvPr>
          <p:cNvCxnSpPr>
            <a:endCxn id="6" idx="1"/>
          </p:cNvCxnSpPr>
          <p:nvPr/>
        </p:nvCxnSpPr>
        <p:spPr>
          <a:xfrm>
            <a:off x="3092823" y="1196788"/>
            <a:ext cx="4397189" cy="64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1D22A4-0D05-CC4F-A920-E3D952798AF8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935071" y="2410616"/>
            <a:ext cx="2554941" cy="285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F4A020-5EF6-1F44-941C-FC3B8900B735}"/>
              </a:ext>
            </a:extLst>
          </p:cNvPr>
          <p:cNvSpPr txBox="1"/>
          <p:nvPr/>
        </p:nvSpPr>
        <p:spPr>
          <a:xfrm>
            <a:off x="564776" y="5029200"/>
            <a:ext cx="209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is printed</a:t>
            </a:r>
          </a:p>
        </p:txBody>
      </p:sp>
    </p:spTree>
    <p:extLst>
      <p:ext uri="{BB962C8B-B14F-4D97-AF65-F5344CB8AC3E}">
        <p14:creationId xmlns:p14="http://schemas.microsoft.com/office/powerpoint/2010/main" val="253592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6" grpId="1" animBg="1"/>
      <p:bldP spid="7" grpId="0" animBg="1"/>
      <p:bldP spid="8" grpId="0" animBg="1"/>
      <p:bldP spid="8" grpId="1" animBg="1"/>
      <p:bldP spid="9" grpId="0" animBg="1"/>
      <p:bldP spid="9" grpId="1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FBA729-6A33-2749-A1B7-2CE659B76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482" y="3099121"/>
            <a:ext cx="1417036" cy="6597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 3</a:t>
            </a:r>
          </a:p>
        </p:txBody>
      </p:sp>
    </p:spTree>
    <p:extLst>
      <p:ext uri="{BB962C8B-B14F-4D97-AF65-F5344CB8AC3E}">
        <p14:creationId xmlns:p14="http://schemas.microsoft.com/office/powerpoint/2010/main" val="1649635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0A24A5-0F75-B149-BF96-79AA22047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async to method requires that a future will be returned</a:t>
            </a:r>
          </a:p>
          <a:p>
            <a:r>
              <a:rPr lang="en-US" dirty="0"/>
              <a:t>Await releases item in the event queue</a:t>
            </a:r>
          </a:p>
          <a:p>
            <a:r>
              <a:rPr lang="en-US" dirty="0"/>
              <a:t>Item resumes when Future is complete</a:t>
            </a:r>
          </a:p>
          <a:p>
            <a:pPr lvl="1"/>
            <a:r>
              <a:rPr lang="en-US" dirty="0"/>
              <a:t>Supposition – code after the await is added to the bottom of the even queue</a:t>
            </a:r>
          </a:p>
          <a:p>
            <a:r>
              <a:rPr lang="en-US" dirty="0"/>
              <a:t>Async must propagate up the event stack</a:t>
            </a:r>
          </a:p>
          <a:p>
            <a:pPr lvl="1"/>
            <a:r>
              <a:rPr lang="en-US" dirty="0"/>
              <a:t>Event handlers can be async</a:t>
            </a:r>
          </a:p>
          <a:p>
            <a:pPr lvl="1"/>
            <a:r>
              <a:rPr lang="en-US" dirty="0"/>
              <a:t>Build method cannot be async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72C102-0B7C-864D-8E5F-57281F8C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/ await</a:t>
            </a:r>
          </a:p>
        </p:txBody>
      </p:sp>
    </p:spTree>
    <p:extLst>
      <p:ext uri="{BB962C8B-B14F-4D97-AF65-F5344CB8AC3E}">
        <p14:creationId xmlns:p14="http://schemas.microsoft.com/office/powerpoint/2010/main" val="3172345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FBA729-6A33-2749-A1B7-2CE659B76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482" y="3099121"/>
            <a:ext cx="1417036" cy="6597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 4</a:t>
            </a:r>
          </a:p>
        </p:txBody>
      </p:sp>
    </p:spTree>
    <p:extLst>
      <p:ext uri="{BB962C8B-B14F-4D97-AF65-F5344CB8AC3E}">
        <p14:creationId xmlns:p14="http://schemas.microsoft.com/office/powerpoint/2010/main" val="2154085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DD579F-0806-4F4F-B4F9-FC3641A68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allow messages to be sent between disconnected parts of the app</a:t>
            </a:r>
          </a:p>
          <a:p>
            <a:pPr lvl="1"/>
            <a:r>
              <a:rPr lang="en-US" dirty="0"/>
              <a:t>Different isolates</a:t>
            </a:r>
          </a:p>
          <a:p>
            <a:pPr lvl="1"/>
            <a:r>
              <a:rPr lang="en-US" dirty="0"/>
              <a:t>Widgets without reference to each other</a:t>
            </a:r>
          </a:p>
          <a:p>
            <a:pPr lvl="1"/>
            <a:r>
              <a:rPr lang="en-US" dirty="0"/>
              <a:t>Disconnected classes</a:t>
            </a:r>
          </a:p>
          <a:p>
            <a:r>
              <a:rPr lang="en-US" dirty="0"/>
              <a:t>Encourages decoupling</a:t>
            </a:r>
          </a:p>
          <a:p>
            <a:r>
              <a:rPr lang="en-US" dirty="0"/>
              <a:t>Use </a:t>
            </a:r>
            <a:r>
              <a:rPr lang="en-US" dirty="0" err="1"/>
              <a:t>StreamController</a:t>
            </a:r>
            <a:endParaRPr lang="en-US" dirty="0"/>
          </a:p>
          <a:p>
            <a:r>
              <a:rPr lang="en-US" dirty="0"/>
              <a:t>Streams should be closed when completed</a:t>
            </a:r>
          </a:p>
          <a:p>
            <a:r>
              <a:rPr lang="en-US" dirty="0"/>
              <a:t>Publish / Subscribe</a:t>
            </a:r>
          </a:p>
          <a:p>
            <a:r>
              <a:rPr lang="en-US" dirty="0"/>
              <a:t>Single-Subscription vs. Broadcast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21D69A-D95C-3E48-BEFE-25BB87A9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2176035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F056ED-04C1-E249-B923-CC9AD5C4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Single-Subscription vs. Broadcast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1B1D8B-D8E9-5049-8A7F-78E0723D3A9C}"/>
              </a:ext>
            </a:extLst>
          </p:cNvPr>
          <p:cNvSpPr/>
          <p:nvPr/>
        </p:nvSpPr>
        <p:spPr>
          <a:xfrm>
            <a:off x="1143000" y="1156448"/>
            <a:ext cx="2191870" cy="1559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Single-Subscription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8D8B36-8843-1147-B8DB-DA2BA8890D61}"/>
              </a:ext>
            </a:extLst>
          </p:cNvPr>
          <p:cNvSpPr/>
          <p:nvPr/>
        </p:nvSpPr>
        <p:spPr>
          <a:xfrm>
            <a:off x="1143000" y="4141694"/>
            <a:ext cx="2191870" cy="1559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Subscriber</a:t>
            </a:r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0E9EAA68-BDAE-7D44-B998-15F1FCED0300}"/>
              </a:ext>
            </a:extLst>
          </p:cNvPr>
          <p:cNvSpPr/>
          <p:nvPr/>
        </p:nvSpPr>
        <p:spPr>
          <a:xfrm>
            <a:off x="1828799" y="3160059"/>
            <a:ext cx="820271" cy="53788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FAD55C-65B4-2A4F-8462-075C3BAAC710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238935" y="2716307"/>
            <a:ext cx="0" cy="44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17DDBA-D945-8347-BECA-B953208B444B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2238935" y="3697941"/>
            <a:ext cx="0" cy="443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38FD501-B72A-634D-A2AF-CBDADC0B8833}"/>
              </a:ext>
            </a:extLst>
          </p:cNvPr>
          <p:cNvSpPr/>
          <p:nvPr/>
        </p:nvSpPr>
        <p:spPr>
          <a:xfrm>
            <a:off x="6665262" y="1156448"/>
            <a:ext cx="2191870" cy="1559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Broadcast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FDC4BA-673F-F14C-B0DC-9D4F6C03759E}"/>
              </a:ext>
            </a:extLst>
          </p:cNvPr>
          <p:cNvSpPr/>
          <p:nvPr/>
        </p:nvSpPr>
        <p:spPr>
          <a:xfrm>
            <a:off x="4173070" y="4155141"/>
            <a:ext cx="2191870" cy="1559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FAD844-AA3B-104B-9CDF-A43A041785D8}"/>
              </a:ext>
            </a:extLst>
          </p:cNvPr>
          <p:cNvSpPr/>
          <p:nvPr/>
        </p:nvSpPr>
        <p:spPr>
          <a:xfrm>
            <a:off x="6665262" y="4141694"/>
            <a:ext cx="2191870" cy="1559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4918F5-C0A4-544B-B126-F3E913FBA610}"/>
              </a:ext>
            </a:extLst>
          </p:cNvPr>
          <p:cNvSpPr/>
          <p:nvPr/>
        </p:nvSpPr>
        <p:spPr>
          <a:xfrm>
            <a:off x="9157454" y="4141694"/>
            <a:ext cx="2191870" cy="1559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Subscriber</a:t>
            </a:r>
          </a:p>
        </p:txBody>
      </p:sp>
      <p:sp>
        <p:nvSpPr>
          <p:cNvPr id="15" name="Folded Corner 14">
            <a:extLst>
              <a:ext uri="{FF2B5EF4-FFF2-40B4-BE49-F238E27FC236}">
                <a16:creationId xmlns:a16="http://schemas.microsoft.com/office/drawing/2014/main" id="{15C4557F-2C3B-5A41-9E9A-434A9E61E7EE}"/>
              </a:ext>
            </a:extLst>
          </p:cNvPr>
          <p:cNvSpPr/>
          <p:nvPr/>
        </p:nvSpPr>
        <p:spPr>
          <a:xfrm>
            <a:off x="4858869" y="3160059"/>
            <a:ext cx="820271" cy="53788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lded Corner 15">
            <a:extLst>
              <a:ext uri="{FF2B5EF4-FFF2-40B4-BE49-F238E27FC236}">
                <a16:creationId xmlns:a16="http://schemas.microsoft.com/office/drawing/2014/main" id="{1C4B3524-3276-884E-B425-27EBCAABF2D7}"/>
              </a:ext>
            </a:extLst>
          </p:cNvPr>
          <p:cNvSpPr/>
          <p:nvPr/>
        </p:nvSpPr>
        <p:spPr>
          <a:xfrm>
            <a:off x="7351061" y="3160059"/>
            <a:ext cx="820271" cy="53788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lded Corner 16">
            <a:extLst>
              <a:ext uri="{FF2B5EF4-FFF2-40B4-BE49-F238E27FC236}">
                <a16:creationId xmlns:a16="http://schemas.microsoft.com/office/drawing/2014/main" id="{DECA8181-6C5D-8D49-A8C0-36EBFA5C124D}"/>
              </a:ext>
            </a:extLst>
          </p:cNvPr>
          <p:cNvSpPr/>
          <p:nvPr/>
        </p:nvSpPr>
        <p:spPr>
          <a:xfrm>
            <a:off x="9843253" y="3160059"/>
            <a:ext cx="820271" cy="53788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0F0CB9-A047-254D-A625-44B1E99B7017}"/>
              </a:ext>
            </a:extLst>
          </p:cNvPr>
          <p:cNvCxnSpPr>
            <a:stCxn id="15" idx="2"/>
            <a:endCxn id="12" idx="0"/>
          </p:cNvCxnSpPr>
          <p:nvPr/>
        </p:nvCxnSpPr>
        <p:spPr>
          <a:xfrm>
            <a:off x="5269005" y="369794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279143-0413-8B46-BA56-D5CB633B021F}"/>
              </a:ext>
            </a:extLst>
          </p:cNvPr>
          <p:cNvCxnSpPr>
            <a:stCxn id="16" idx="2"/>
            <a:endCxn id="13" idx="0"/>
          </p:cNvCxnSpPr>
          <p:nvPr/>
        </p:nvCxnSpPr>
        <p:spPr>
          <a:xfrm>
            <a:off x="7761197" y="3697941"/>
            <a:ext cx="0" cy="443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31A719-1B51-6641-9956-99FEF2494D9C}"/>
              </a:ext>
            </a:extLst>
          </p:cNvPr>
          <p:cNvCxnSpPr>
            <a:stCxn id="17" idx="2"/>
            <a:endCxn id="14" idx="0"/>
          </p:cNvCxnSpPr>
          <p:nvPr/>
        </p:nvCxnSpPr>
        <p:spPr>
          <a:xfrm>
            <a:off x="10253389" y="3697941"/>
            <a:ext cx="0" cy="443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5A09CF8F-A7DF-7740-9248-28DE9E7442C5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rot="5400000">
            <a:off x="6293225" y="1692087"/>
            <a:ext cx="443752" cy="24921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01FBE27-9E85-3D42-82CC-34470D25A904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 rot="16200000" flipH="1">
            <a:off x="8785417" y="1692087"/>
            <a:ext cx="443752" cy="24921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33BCD4-5007-6348-879E-A1C12C304704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>
            <a:off x="7761197" y="2716307"/>
            <a:ext cx="0" cy="44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DDE154-4E53-7141-8F5A-4823E4BCA008}"/>
              </a:ext>
            </a:extLst>
          </p:cNvPr>
          <p:cNvSpPr txBox="1"/>
          <p:nvPr/>
        </p:nvSpPr>
        <p:spPr>
          <a:xfrm>
            <a:off x="3334870" y="324433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1664308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FBA729-6A33-2749-A1B7-2CE659B76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482" y="3099121"/>
            <a:ext cx="1417036" cy="6597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 5</a:t>
            </a:r>
          </a:p>
        </p:txBody>
      </p:sp>
    </p:spTree>
    <p:extLst>
      <p:ext uri="{BB962C8B-B14F-4D97-AF65-F5344CB8AC3E}">
        <p14:creationId xmlns:p14="http://schemas.microsoft.com/office/powerpoint/2010/main" val="876366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208D10-F2E8-3B49-9A8E-80C3C725A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Read: </a:t>
            </a:r>
          </a:p>
          <a:p>
            <a:pPr lvl="1"/>
            <a:r>
              <a:rPr lang="en-US" dirty="0"/>
              <a:t>State management</a:t>
            </a:r>
          </a:p>
          <a:p>
            <a:pPr lvl="2"/>
            <a:r>
              <a:rPr lang="en-US" dirty="0">
                <a:hlinkClick r:id="rId2"/>
              </a:rPr>
              <a:t>https://flutter.dev/docs/development/data-and-backend/state-mgmt/intro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https://flutter.dev/docs/development/data-and-backend/state-mgmt/declarative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https://flutter.dev/docs/development/data-and-backend/state-mgmt/ephemeral-vs-app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https://flutter.dev/docs/development/data-and-backend/state-mgmt/simple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https://flutter.dev/docs/development/data-and-backend/state-mgmt/options</a:t>
            </a:r>
            <a:endParaRPr lang="en-US" dirty="0"/>
          </a:p>
          <a:p>
            <a:pPr lvl="1"/>
            <a:r>
              <a:rPr lang="en-US" dirty="0" err="1"/>
              <a:t>InheritedWidgets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https://api.flutter.dev/flutter/widgets/InheritedWidget-class.html</a:t>
            </a:r>
            <a:endParaRPr lang="en-US" dirty="0"/>
          </a:p>
          <a:p>
            <a:pPr lvl="2"/>
            <a:r>
              <a:rPr lang="en-US" dirty="0">
                <a:hlinkClick r:id="rId8"/>
              </a:rPr>
              <a:t>https://medium.com/flutter/managing-flutter-application-state-with-inheritedwidgets-1140452befe1</a:t>
            </a:r>
            <a:endParaRPr lang="en-US" dirty="0"/>
          </a:p>
          <a:p>
            <a:pPr lvl="1"/>
            <a:r>
              <a:rPr lang="en-US" dirty="0"/>
              <a:t>Provider and Scoped model</a:t>
            </a:r>
          </a:p>
          <a:p>
            <a:pPr lvl="2"/>
            <a:r>
              <a:rPr lang="en-US" dirty="0">
                <a:hlinkClick r:id="rId9"/>
              </a:rPr>
              <a:t>https://pub.dev/packages/provider</a:t>
            </a:r>
            <a:endParaRPr lang="en-US" dirty="0"/>
          </a:p>
          <a:p>
            <a:pPr lvl="2"/>
            <a:r>
              <a:rPr lang="en-US" dirty="0">
                <a:hlinkClick r:id="rId10"/>
              </a:rPr>
              <a:t>https://pub.dev/packages/scoped_model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E9F985-DA9C-4249-BEB8-0F1AEF06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dirty="0"/>
              <a:t>For Next Week Before Class</a:t>
            </a:r>
          </a:p>
        </p:txBody>
      </p:sp>
    </p:spTree>
    <p:extLst>
      <p:ext uri="{BB962C8B-B14F-4D97-AF65-F5344CB8AC3E}">
        <p14:creationId xmlns:p14="http://schemas.microsoft.com/office/powerpoint/2010/main" val="826794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EDBD59-6F7D-CD42-BDAF-088E36198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page that experiments with different methods of state management</a:t>
            </a:r>
          </a:p>
          <a:p>
            <a:r>
              <a:rPr lang="en-US" dirty="0"/>
              <a:t>Create a page that uses an inherited widget</a:t>
            </a:r>
          </a:p>
          <a:p>
            <a:r>
              <a:rPr lang="en-US" dirty="0"/>
              <a:t>Create a page that shows the use of the provider package</a:t>
            </a:r>
          </a:p>
          <a:p>
            <a:r>
              <a:rPr lang="en-US" dirty="0"/>
              <a:t>Create a page the shows the use of the scoped </a:t>
            </a:r>
            <a:r>
              <a:rPr lang="en-US"/>
              <a:t>model package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74A6D7-3974-2344-A50C-D4A8F9642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Week Before Class</a:t>
            </a:r>
          </a:p>
        </p:txBody>
      </p:sp>
    </p:spTree>
    <p:extLst>
      <p:ext uri="{BB962C8B-B14F-4D97-AF65-F5344CB8AC3E}">
        <p14:creationId xmlns:p14="http://schemas.microsoft.com/office/powerpoint/2010/main" val="141927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43B09E-3995-E342-A4CF-0E1DFEF5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Isolates</a:t>
            </a:r>
          </a:p>
          <a:p>
            <a:r>
              <a:rPr lang="en-US" dirty="0"/>
              <a:t>Event loops</a:t>
            </a:r>
          </a:p>
          <a:p>
            <a:r>
              <a:rPr lang="en-US" dirty="0"/>
              <a:t>Asynchronous programming</a:t>
            </a:r>
          </a:p>
          <a:p>
            <a:pPr lvl="1"/>
            <a:r>
              <a:rPr lang="en-US" dirty="0"/>
              <a:t>Futures</a:t>
            </a:r>
            <a:br>
              <a:rPr lang="en-US" dirty="0"/>
            </a:br>
            <a:r>
              <a:rPr lang="en-US" dirty="0"/>
              <a:t>Streams</a:t>
            </a:r>
          </a:p>
          <a:p>
            <a:pPr lvl="1"/>
            <a:r>
              <a:rPr lang="en-US" dirty="0"/>
              <a:t>Background tasks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CE1BEF-F8F0-6D4A-B381-8714FDB7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Outline – 8 Jul 2019 (6PM – 10PM eastern)</a:t>
            </a:r>
          </a:p>
        </p:txBody>
      </p:sp>
    </p:spTree>
    <p:extLst>
      <p:ext uri="{BB962C8B-B14F-4D97-AF65-F5344CB8AC3E}">
        <p14:creationId xmlns:p14="http://schemas.microsoft.com/office/powerpoint/2010/main" val="115820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15E20F-26B8-9C4F-B3A6-9EDCD4C55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9498" y="1180325"/>
            <a:ext cx="7262287" cy="438675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B966546-9917-DD4C-AB7B-6223513F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DART event loop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882EDC4-929E-6144-AD74-94966E2BC1C4}"/>
              </a:ext>
            </a:extLst>
          </p:cNvPr>
          <p:cNvSpPr txBox="1">
            <a:spLocks/>
          </p:cNvSpPr>
          <p:nvPr/>
        </p:nvSpPr>
        <p:spPr>
          <a:xfrm>
            <a:off x="432155" y="911225"/>
            <a:ext cx="3934257" cy="48108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Char char="»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Char char="›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Char char="−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Microtask queue always executed first</a:t>
            </a:r>
          </a:p>
          <a:p>
            <a:pPr lvl="1"/>
            <a:r>
              <a:rPr lang="en-US" dirty="0" err="1"/>
              <a:t>scheduleMicroTask</a:t>
            </a:r>
            <a:r>
              <a:rPr lang="en-US" dirty="0"/>
              <a:t>()</a:t>
            </a:r>
          </a:p>
          <a:p>
            <a:r>
              <a:rPr lang="en-US" dirty="0"/>
              <a:t>Events only executed from event queue if Microtask queue is empty</a:t>
            </a:r>
          </a:p>
          <a:p>
            <a:r>
              <a:rPr lang="en-US" dirty="0"/>
              <a:t>App Start</a:t>
            </a:r>
          </a:p>
          <a:p>
            <a:pPr lvl="1"/>
            <a:r>
              <a:rPr lang="en-US" dirty="0"/>
              <a:t>Creates Microtask and Event Queue</a:t>
            </a:r>
          </a:p>
          <a:p>
            <a:pPr lvl="1"/>
            <a:r>
              <a:rPr lang="en-US" dirty="0"/>
              <a:t>executes the main() method </a:t>
            </a:r>
          </a:p>
          <a:p>
            <a:pPr lvl="1"/>
            <a:r>
              <a:rPr lang="en-US" dirty="0"/>
              <a:t>Event Loop started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4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DA30CB-60BC-F946-AB97-DF465112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54" y="911225"/>
            <a:ext cx="6589969" cy="4810845"/>
          </a:xfrm>
        </p:spPr>
        <p:txBody>
          <a:bodyPr/>
          <a:lstStyle/>
          <a:p>
            <a:r>
              <a:rPr lang="en-US" dirty="0"/>
              <a:t>A ‘thread’ in DART</a:t>
            </a:r>
          </a:p>
          <a:p>
            <a:r>
              <a:rPr lang="en-US" dirty="0"/>
              <a:t>Be default an app runs on a single isolate</a:t>
            </a:r>
          </a:p>
          <a:p>
            <a:r>
              <a:rPr lang="en-US" dirty="0"/>
              <a:t>Protected memory space</a:t>
            </a:r>
          </a:p>
          <a:p>
            <a:r>
              <a:rPr lang="en-US" dirty="0"/>
              <a:t>Need ports or messages to communicate between isolates</a:t>
            </a:r>
          </a:p>
          <a:p>
            <a:r>
              <a:rPr lang="en-US" dirty="0"/>
              <a:t>Can use a separate processor core</a:t>
            </a:r>
          </a:p>
          <a:p>
            <a:r>
              <a:rPr lang="en-US" dirty="0"/>
              <a:t>Can run in parallel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248CC0-F105-DB4E-825D-75E929DF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Isolates</a:t>
            </a:r>
          </a:p>
        </p:txBody>
      </p:sp>
    </p:spTree>
    <p:extLst>
      <p:ext uri="{BB962C8B-B14F-4D97-AF65-F5344CB8AC3E}">
        <p14:creationId xmlns:p14="http://schemas.microsoft.com/office/powerpoint/2010/main" val="51686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DEBEE1-1078-4D4F-942F-71162FACF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36273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'</a:t>
            </a:r>
            <a:r>
              <a:rPr lang="en-US" dirty="0" err="1"/>
              <a:t>dart:isolate</a:t>
            </a:r>
            <a:r>
              <a:rPr lang="en-US" dirty="0"/>
              <a:t>’;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Isolate.spawn</a:t>
            </a:r>
            <a:r>
              <a:rPr lang="en-US" dirty="0"/>
              <a:t>&lt;T&gt;(</a:t>
            </a:r>
            <a:r>
              <a:rPr lang="en-US" dirty="0" err="1"/>
              <a:t>longRunningTask</a:t>
            </a:r>
            <a:r>
              <a:rPr lang="en-US" dirty="0"/>
              <a:t>, </a:t>
            </a:r>
            <a:r>
              <a:rPr lang="en-US" dirty="0" err="1"/>
              <a:t>someVariableOfTypeT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static void </a:t>
            </a:r>
            <a:r>
              <a:rPr lang="en-US" dirty="0" err="1"/>
              <a:t>longRunningTask</a:t>
            </a:r>
            <a:r>
              <a:rPr lang="en-US" dirty="0"/>
              <a:t>(T </a:t>
            </a:r>
            <a:r>
              <a:rPr lang="en-US" dirty="0" err="1"/>
              <a:t>someVariableOfTypeT</a:t>
            </a:r>
            <a:r>
              <a:rPr lang="en-US" dirty="0"/>
              <a:t>) async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7441E0-B4B5-CF4B-8B50-626B93CE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New Isolate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05C4F2-ECC4-314B-AC8E-EE89D711AD68}"/>
              </a:ext>
            </a:extLst>
          </p:cNvPr>
          <p:cNvSpPr/>
          <p:nvPr/>
        </p:nvSpPr>
        <p:spPr>
          <a:xfrm>
            <a:off x="3281083" y="1940312"/>
            <a:ext cx="2716304" cy="468351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AE733F-8DE9-0745-B22D-34935AA4CF25}"/>
              </a:ext>
            </a:extLst>
          </p:cNvPr>
          <p:cNvSpPr/>
          <p:nvPr/>
        </p:nvSpPr>
        <p:spPr>
          <a:xfrm>
            <a:off x="5997387" y="1940312"/>
            <a:ext cx="3281083" cy="468351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633EF-46BC-8648-956B-083278E9197D}"/>
              </a:ext>
            </a:extLst>
          </p:cNvPr>
          <p:cNvSpPr/>
          <p:nvPr/>
        </p:nvSpPr>
        <p:spPr>
          <a:xfrm>
            <a:off x="432155" y="2953324"/>
            <a:ext cx="966340" cy="468351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5BF977-8CF0-DA4C-BCFF-98CCBFA13A35}"/>
              </a:ext>
            </a:extLst>
          </p:cNvPr>
          <p:cNvSpPr/>
          <p:nvPr/>
        </p:nvSpPr>
        <p:spPr>
          <a:xfrm>
            <a:off x="4702425" y="3025259"/>
            <a:ext cx="3661645" cy="468351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2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FBA729-6A33-2749-A1B7-2CE659B76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482" y="3099121"/>
            <a:ext cx="1417036" cy="6597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 1</a:t>
            </a:r>
          </a:p>
        </p:txBody>
      </p:sp>
    </p:spTree>
    <p:extLst>
      <p:ext uri="{BB962C8B-B14F-4D97-AF65-F5344CB8AC3E}">
        <p14:creationId xmlns:p14="http://schemas.microsoft.com/office/powerpoint/2010/main" val="390160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8C2B7C-F1D0-6C40-832B-A8596CB3A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 </a:t>
            </a:r>
            <a:r>
              <a:rPr lang="en-US" dirty="0" err="1"/>
              <a:t>sendPort</a:t>
            </a:r>
            <a:r>
              <a:rPr lang="en-US" dirty="0"/>
              <a:t> can be sent while creating the</a:t>
            </a:r>
          </a:p>
          <a:p>
            <a:pPr lvl="1"/>
            <a:r>
              <a:rPr lang="en-US" dirty="0" err="1"/>
              <a:t>sendPort.send</a:t>
            </a:r>
            <a:r>
              <a:rPr lang="en-US" dirty="0"/>
              <a:t>(’some message’);</a:t>
            </a:r>
          </a:p>
          <a:p>
            <a:r>
              <a:rPr lang="en-US" dirty="0"/>
              <a:t>The Isolate can wait for messages being sent</a:t>
            </a:r>
          </a:p>
          <a:p>
            <a:pPr lvl="1"/>
            <a:r>
              <a:rPr lang="en-US" dirty="0"/>
              <a:t>var data = await </a:t>
            </a:r>
            <a:r>
              <a:rPr lang="en-US" dirty="0" err="1"/>
              <a:t>port.first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await for (var data in port) { </a:t>
            </a:r>
            <a:r>
              <a:rPr lang="en-US" dirty="0" err="1"/>
              <a:t>debugPrint</a:t>
            </a:r>
            <a:r>
              <a:rPr lang="en-US" dirty="0"/>
              <a:t>(data); }</a:t>
            </a:r>
          </a:p>
          <a:p>
            <a:r>
              <a:rPr lang="en-US" dirty="0"/>
              <a:t>The Isolate can communicate with other Isolates by sending a new </a:t>
            </a:r>
            <a:r>
              <a:rPr lang="en-US" dirty="0" err="1"/>
              <a:t>sendPort</a:t>
            </a:r>
            <a:endParaRPr lang="en-US" dirty="0"/>
          </a:p>
          <a:p>
            <a:pPr lvl="1"/>
            <a:r>
              <a:rPr lang="en-US" dirty="0"/>
              <a:t>var port = new </a:t>
            </a:r>
            <a:r>
              <a:rPr lang="en-US" dirty="0" err="1"/>
              <a:t>ReceivePort</a:t>
            </a:r>
            <a:r>
              <a:rPr lang="en-US" dirty="0"/>
              <a:t>(); </a:t>
            </a:r>
          </a:p>
          <a:p>
            <a:pPr lvl="1"/>
            <a:r>
              <a:rPr lang="en-US" dirty="0" err="1"/>
              <a:t>sendPort.send</a:t>
            </a:r>
            <a:r>
              <a:rPr lang="en-US" dirty="0"/>
              <a:t>(</a:t>
            </a:r>
            <a:r>
              <a:rPr lang="en-US" dirty="0" err="1"/>
              <a:t>port.sendPort</a:t>
            </a:r>
            <a:r>
              <a:rPr lang="en-US" dirty="0"/>
              <a:t>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800F19-6486-874B-981D-64AA57136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Messages to Isolates</a:t>
            </a:r>
          </a:p>
        </p:txBody>
      </p:sp>
    </p:spTree>
    <p:extLst>
      <p:ext uri="{BB962C8B-B14F-4D97-AF65-F5344CB8AC3E}">
        <p14:creationId xmlns:p14="http://schemas.microsoft.com/office/powerpoint/2010/main" val="196232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FBA729-6A33-2749-A1B7-2CE659B76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482" y="3099121"/>
            <a:ext cx="1417036" cy="6597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 2</a:t>
            </a:r>
          </a:p>
        </p:txBody>
      </p:sp>
    </p:spTree>
    <p:extLst>
      <p:ext uri="{BB962C8B-B14F-4D97-AF65-F5344CB8AC3E}">
        <p14:creationId xmlns:p14="http://schemas.microsoft.com/office/powerpoint/2010/main" val="10913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842FAB-5FE6-CB4E-A2E0-CCC303DD6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54" y="911225"/>
            <a:ext cx="4785305" cy="4810845"/>
          </a:xfrm>
        </p:spPr>
        <p:txBody>
          <a:bodyPr/>
          <a:lstStyle/>
          <a:p>
            <a:r>
              <a:rPr lang="en-US" dirty="0"/>
              <a:t>Future similar to a Task returning method</a:t>
            </a:r>
          </a:p>
          <a:p>
            <a:r>
              <a:rPr lang="en-US" dirty="0"/>
              <a:t>Future(() { // do some code})</a:t>
            </a:r>
          </a:p>
          <a:p>
            <a:r>
              <a:rPr lang="en-US" dirty="0"/>
              <a:t>Do some code added to event queue</a:t>
            </a:r>
          </a:p>
          <a:p>
            <a:r>
              <a:rPr lang="en-US" dirty="0"/>
              <a:t>.then((_) { // do some code })</a:t>
            </a:r>
          </a:p>
          <a:p>
            <a:r>
              <a:rPr lang="en-US" dirty="0"/>
              <a:t>.</a:t>
            </a:r>
            <a:r>
              <a:rPr lang="en-US" dirty="0" err="1"/>
              <a:t>catchError</a:t>
            </a:r>
            <a:r>
              <a:rPr lang="en-US" dirty="0"/>
              <a:t>((e) {// do some code })</a:t>
            </a:r>
          </a:p>
          <a:p>
            <a:r>
              <a:rPr lang="en-US" dirty="0"/>
              <a:t>Future added to event loop of current isolate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999E74-DAA8-3845-8DA1-CF6F1A37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72697-9CE9-7741-A177-2B8787C86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191" y="1168400"/>
            <a:ext cx="3453595" cy="332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31207"/>
      </p:ext>
    </p:extLst>
  </p:cSld>
  <p:clrMapOvr>
    <a:masterClrMapping/>
  </p:clrMapOvr>
</p:sld>
</file>

<file path=ppt/theme/theme1.xml><?xml version="1.0" encoding="utf-8"?>
<a:theme xmlns:a="http://schemas.openxmlformats.org/drawingml/2006/main" name="MGNC_PPT_FINAL">
  <a:themeElements>
    <a:clrScheme name="MAGENIC COLORS">
      <a:dk1>
        <a:srgbClr val="53565A"/>
      </a:dk1>
      <a:lt1>
        <a:sysClr val="window" lastClr="FFFFFF"/>
      </a:lt1>
      <a:dk2>
        <a:srgbClr val="78BE3C"/>
      </a:dk2>
      <a:lt2>
        <a:srgbClr val="FFC32C"/>
      </a:lt2>
      <a:accent1>
        <a:srgbClr val="78BE3C"/>
      </a:accent1>
      <a:accent2>
        <a:srgbClr val="00A9E0"/>
      </a:accent2>
      <a:accent3>
        <a:srgbClr val="F26A21"/>
      </a:accent3>
      <a:accent4>
        <a:srgbClr val="E31C79"/>
      </a:accent4>
      <a:accent5>
        <a:srgbClr val="75787B"/>
      </a:accent5>
      <a:accent6>
        <a:srgbClr val="97999B"/>
      </a:accent6>
      <a:hlink>
        <a:srgbClr val="F37121"/>
      </a:hlink>
      <a:folHlink>
        <a:srgbClr val="75787B"/>
      </a:folHlink>
    </a:clrScheme>
    <a:fontScheme name="Magenic_Fonts">
      <a:majorFont>
        <a:latin typeface="Franklin Gothic Medium Con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aster_100716" id="{04A3D33C-03BF-784A-8361-4605A4026E8D}" vid="{5E85041B-E579-7242-A5E9-3DBED271F5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2DCE5A6DB2704BB1D90CDBF373DD44" ma:contentTypeVersion="2" ma:contentTypeDescription="Create a new document." ma:contentTypeScope="" ma:versionID="68faea2343253c5b3b338dd1d3202995">
  <xsd:schema xmlns:xsd="http://www.w3.org/2001/XMLSchema" xmlns:xs="http://www.w3.org/2001/XMLSchema" xmlns:p="http://schemas.microsoft.com/office/2006/metadata/properties" xmlns:ns2="436d8fb7-9e49-49a1-8902-dbfc32c1941e" targetNamespace="http://schemas.microsoft.com/office/2006/metadata/properties" ma:root="true" ma:fieldsID="c47ce291972f0dd8f69f896f191d1256" ns2:_="">
    <xsd:import namespace="436d8fb7-9e49-49a1-8902-dbfc32c194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6d8fb7-9e49-49a1-8902-dbfc32c194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A39131-E9EE-4547-AC8C-983E1AC724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6d8fb7-9e49-49a1-8902-dbfc32c194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8D97D8-3C52-47EE-88EC-CF46155D74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A3A91F-3324-4EE4-8BF2-C3B78E1D167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Magenic - PPT Master October 2016</Template>
  <TotalTime>28732</TotalTime>
  <Words>597</Words>
  <Application>Microsoft Macintosh PowerPoint</Application>
  <PresentationFormat>Widescreen</PresentationFormat>
  <Paragraphs>113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Black</vt:lpstr>
      <vt:lpstr>Calibri</vt:lpstr>
      <vt:lpstr>Cordia New</vt:lpstr>
      <vt:lpstr>Franklin Gothic Book</vt:lpstr>
      <vt:lpstr>Franklin Gothic Demi</vt:lpstr>
      <vt:lpstr>Franklin Gothic Medium Cond</vt:lpstr>
      <vt:lpstr>Wingdings</vt:lpstr>
      <vt:lpstr>MGNC_PPT_FINAL</vt:lpstr>
      <vt:lpstr>PowerPoint Presentation</vt:lpstr>
      <vt:lpstr>Class Outline – 8 Jul 2019 (6PM – 10PM eastern)</vt:lpstr>
      <vt:lpstr>DART event loop</vt:lpstr>
      <vt:lpstr>Isolates</vt:lpstr>
      <vt:lpstr>Creating an New Isolate</vt:lpstr>
      <vt:lpstr>PowerPoint Presentation</vt:lpstr>
      <vt:lpstr>Sending Messages to Isolates</vt:lpstr>
      <vt:lpstr>PowerPoint Presentation</vt:lpstr>
      <vt:lpstr>Future</vt:lpstr>
      <vt:lpstr>Future and the event loop</vt:lpstr>
      <vt:lpstr>PowerPoint Presentation</vt:lpstr>
      <vt:lpstr>async / await</vt:lpstr>
      <vt:lpstr>PowerPoint Presentation</vt:lpstr>
      <vt:lpstr>Streams</vt:lpstr>
      <vt:lpstr>Single-Subscription vs. Broadcast</vt:lpstr>
      <vt:lpstr>PowerPoint Presentation</vt:lpstr>
      <vt:lpstr>For Next Week Before Class</vt:lpstr>
      <vt:lpstr>For Next Week Before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 Miller</dc:creator>
  <cp:lastModifiedBy>Kevin E. Ford</cp:lastModifiedBy>
  <cp:revision>400</cp:revision>
  <dcterms:created xsi:type="dcterms:W3CDTF">2016-10-18T18:18:44Z</dcterms:created>
  <dcterms:modified xsi:type="dcterms:W3CDTF">2019-07-08T21:31:43Z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0x010100742DCE5A6DB2704BB1D90CDBF373DD44</vt:lpwstr>
  </property>
</Properties>
</file>