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437" r:id="rId5"/>
    <p:sldId id="532" r:id="rId6"/>
    <p:sldId id="543" r:id="rId7"/>
    <p:sldId id="545" r:id="rId8"/>
    <p:sldId id="546" r:id="rId9"/>
    <p:sldId id="547" r:id="rId10"/>
    <p:sldId id="548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61" r:id="rId21"/>
    <p:sldId id="560" r:id="rId22"/>
    <p:sldId id="541" r:id="rId23"/>
    <p:sldId id="54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E04"/>
    <a:srgbClr val="00A1D9"/>
    <a:srgbClr val="00A7A0"/>
    <a:srgbClr val="FF9B00"/>
    <a:srgbClr val="FEFEFE"/>
    <a:srgbClr val="FFFA9E"/>
    <a:srgbClr val="719E8B"/>
    <a:srgbClr val="6C9986"/>
    <a:srgbClr val="7CAD98"/>
    <a:srgbClr val="9DB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9592" autoAdjust="0"/>
  </p:normalViewPr>
  <p:slideViewPr>
    <p:cSldViewPr snapToGrid="0" showGuides="1">
      <p:cViewPr varScale="1">
        <p:scale>
          <a:sx n="109" d="100"/>
          <a:sy n="109" d="100"/>
        </p:scale>
        <p:origin x="216" y="296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4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7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TITLE OF THE</a:t>
            </a:r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Presenter One</a:t>
            </a:r>
          </a:p>
          <a:p>
            <a:pPr lvl="0"/>
            <a:r>
              <a:rPr lang="en-US" dirty="0"/>
              <a:t>Presenter Two	</a:t>
            </a:r>
          </a:p>
          <a:p>
            <a:pPr lvl="0"/>
            <a:r>
              <a:rPr lang="en-US" dirty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packages/provid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testing/ui-performance" TargetMode="External"/><Relationship Id="rId7" Type="http://schemas.openxmlformats.org/officeDocument/2006/relationships/hyperlink" Target="https://flutter.dev/docs/development/packages-and-plugins/using-packages" TargetMode="External"/><Relationship Id="rId2" Type="http://schemas.openxmlformats.org/officeDocument/2006/relationships/hyperlink" Target="https://flutter.dev/docs/testing/best-pract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utter.dev/docs/development/tools/devtools/timeline" TargetMode="External"/><Relationship Id="rId5" Type="http://schemas.openxmlformats.org/officeDocument/2006/relationships/hyperlink" Target="https://flutter.dev/docs/development/tools/devtools/inspector" TargetMode="External"/><Relationship Id="rId4" Type="http://schemas.openxmlformats.org/officeDocument/2006/relationships/hyperlink" Target="https://flutter.dev/docs/development/tools/devtools/memo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utter/flutter/tree/master/examp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7.15.2019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9695" y="3808765"/>
            <a:ext cx="8305705" cy="902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6000" i="1" kern="1200" baseline="0">
                <a:solidFill>
                  <a:schemeClr val="tx1"/>
                </a:solidFill>
                <a:latin typeface="+mn-lt"/>
                <a:ea typeface="+mj-ea"/>
                <a:cs typeface="Cordia New" panose="020B0304020202020204" pitchFamily="34" charset="-34"/>
              </a:defRPr>
            </a:lvl1pPr>
          </a:lstStyle>
          <a:p>
            <a:r>
              <a:rPr lang="en-US" sz="2800" b="1" i="0" dirty="0">
                <a:solidFill>
                  <a:srgbClr val="53565A"/>
                </a:solidFill>
                <a:latin typeface="Franklin Gothic Demi" panose="020B0703020102020204" pitchFamily="34" charset="0"/>
              </a:rPr>
              <a:t>Flutter  Masters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41228" y="4762345"/>
            <a:ext cx="4198448" cy="99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None/>
              <a:defRPr sz="1350" b="0" kern="0" spc="30" baseline="0">
                <a:solidFill>
                  <a:schemeClr val="accent5"/>
                </a:solidFill>
                <a:latin typeface="+mn-lt"/>
                <a:ea typeface="+mn-ea"/>
                <a:cs typeface="Cordia New" panose="020B0304020202020204" pitchFamily="34" charset="-34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None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None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8BE3C"/>
              </a:buClr>
            </a:pPr>
            <a:endParaRPr lang="en-US" b="1" dirty="0">
              <a:solidFill>
                <a:srgbClr val="53565A"/>
              </a:solidFill>
            </a:endParaRPr>
          </a:p>
          <a:p>
            <a:pPr>
              <a:buClr>
                <a:srgbClr val="78BE3C"/>
              </a:buClr>
            </a:pPr>
            <a:r>
              <a:rPr lang="en-US" b="1" dirty="0">
                <a:solidFill>
                  <a:prstClr val="white">
                    <a:lumMod val="65000"/>
                  </a:prstClr>
                </a:solidFill>
              </a:rPr>
              <a:t>Kevin Ford</a:t>
            </a:r>
          </a:p>
          <a:p>
            <a:pPr>
              <a:buClr>
                <a:srgbClr val="78BE3C"/>
              </a:buClr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e: </a:t>
            </a:r>
            <a:r>
              <a:rPr lang="en-US" dirty="0" err="1">
                <a:solidFill>
                  <a:prstClr val="white">
                    <a:lumMod val="65000"/>
                  </a:prstClr>
                </a:solidFill>
              </a:rPr>
              <a:t>KevinF@magenic.com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  <a:p>
            <a:pPr>
              <a:buClr>
                <a:srgbClr val="78BE3C"/>
              </a:buClr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m: 617-259-5192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9" y="3503642"/>
            <a:ext cx="3838575" cy="56197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3089" y="2125377"/>
            <a:ext cx="129293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D00745-5B02-864C-B7B1-8385E4637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6"/>
            <a:ext cx="4905159" cy="270661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PeopleWidget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extends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InheritedWidget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final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PeopleModel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people;</a:t>
            </a:r>
            <a:b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PeopleWidget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this.people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Widget child) : super(child: child);</a:t>
            </a:r>
          </a:p>
          <a:p>
            <a:pPr marL="0" indent="0">
              <a:buNone/>
            </a:pPr>
            <a:b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@override</a:t>
            </a:r>
          </a:p>
          <a:p>
            <a:pPr marL="0" indent="0"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bool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updateShouldNotify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InheritedWidget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oldWidget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=&gt; true;</a:t>
            </a:r>
          </a:p>
          <a:p>
            <a:pPr marL="0" indent="0">
              <a:buNone/>
            </a:pPr>
            <a:b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static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PeopleWidget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of(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BuildContext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context) {</a:t>
            </a:r>
          </a:p>
          <a:p>
            <a:pPr marL="0" indent="0"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return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context.inheritFromWidgetOfExactType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PeopleWidget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  <a:b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9347B9-E9BA-214A-A29B-03C32BFD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Inherited Widget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B8BF5B37-286E-7640-96AB-FE9845E7A76D}"/>
              </a:ext>
            </a:extLst>
          </p:cNvPr>
          <p:cNvSpPr/>
          <p:nvPr/>
        </p:nvSpPr>
        <p:spPr>
          <a:xfrm>
            <a:off x="4933121" y="1401418"/>
            <a:ext cx="1162879" cy="189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08518258-BF92-3340-8A43-BBF4EBA244FC}"/>
              </a:ext>
            </a:extLst>
          </p:cNvPr>
          <p:cNvSpPr/>
          <p:nvPr/>
        </p:nvSpPr>
        <p:spPr>
          <a:xfrm>
            <a:off x="4933121" y="2197267"/>
            <a:ext cx="1162879" cy="189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C3B0319B-2F9D-4348-AD5F-4A7A080C8B05}"/>
              </a:ext>
            </a:extLst>
          </p:cNvPr>
          <p:cNvSpPr/>
          <p:nvPr/>
        </p:nvSpPr>
        <p:spPr>
          <a:xfrm>
            <a:off x="4933120" y="2629972"/>
            <a:ext cx="1162879" cy="189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C883B-9FF6-FC48-B074-F469F94FB77B}"/>
              </a:ext>
            </a:extLst>
          </p:cNvPr>
          <p:cNvSpPr txBox="1"/>
          <p:nvPr/>
        </p:nvSpPr>
        <p:spPr>
          <a:xfrm>
            <a:off x="6539948" y="1173038"/>
            <a:ext cx="44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reference to model class to </a:t>
            </a:r>
            <a:r>
              <a:rPr lang="en-US" dirty="0" err="1"/>
              <a:t>InheritedWidge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DA403-A644-8544-9100-60E87539DAD2}"/>
              </a:ext>
            </a:extLst>
          </p:cNvPr>
          <p:cNvSpPr txBox="1"/>
          <p:nvPr/>
        </p:nvSpPr>
        <p:spPr>
          <a:xfrm>
            <a:off x="6539948" y="2107387"/>
            <a:ext cx="550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need custom control over when updates are sent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A49C1-4F4B-9243-9ABE-6D008F7278EA}"/>
              </a:ext>
            </a:extLst>
          </p:cNvPr>
          <p:cNvSpPr txBox="1"/>
          <p:nvPr/>
        </p:nvSpPr>
        <p:spPr>
          <a:xfrm>
            <a:off x="6539948" y="2540092"/>
            <a:ext cx="545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of operator to get reference, convivence method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740B913-1FAE-004A-A880-E7B39A30F289}"/>
              </a:ext>
            </a:extLst>
          </p:cNvPr>
          <p:cNvSpPr txBox="1">
            <a:spLocks/>
          </p:cNvSpPr>
          <p:nvPr/>
        </p:nvSpPr>
        <p:spPr>
          <a:xfrm>
            <a:off x="432154" y="4538291"/>
            <a:ext cx="4905159" cy="1225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Widget build(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BuildContext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context) {</a:t>
            </a:r>
          </a:p>
          <a:p>
            <a:pPr marL="0" indent="0"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var people =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PeopleWidget.of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(context).people;</a:t>
            </a:r>
          </a:p>
          <a:p>
            <a:pPr marL="0" indent="0"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…</a:t>
            </a:r>
          </a:p>
          <a:p>
            <a:pPr marL="0" indent="0"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  <a:endParaRPr lang="en-US" dirty="0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B6F67C9-D3F6-1241-B74C-CF824F8CBC26}"/>
              </a:ext>
            </a:extLst>
          </p:cNvPr>
          <p:cNvSpPr/>
          <p:nvPr/>
        </p:nvSpPr>
        <p:spPr>
          <a:xfrm>
            <a:off x="4933119" y="4869590"/>
            <a:ext cx="1162879" cy="189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A7A15-769A-4340-98CD-53BC9A70DA5F}"/>
              </a:ext>
            </a:extLst>
          </p:cNvPr>
          <p:cNvSpPr txBox="1"/>
          <p:nvPr/>
        </p:nvSpPr>
        <p:spPr>
          <a:xfrm>
            <a:off x="6539949" y="4708123"/>
            <a:ext cx="5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</a:t>
            </a:r>
            <a:r>
              <a:rPr lang="en-US" dirty="0" err="1"/>
              <a:t>inheritedWidget</a:t>
            </a:r>
            <a:r>
              <a:rPr lang="en-US" dirty="0"/>
              <a:t> and get a reference to the people object without knowing where it is in the tree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C3F725-F934-A740-98D1-216B759F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3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3</a:t>
            </a:r>
          </a:p>
        </p:txBody>
      </p:sp>
    </p:spTree>
    <p:extLst>
      <p:ext uri="{BB962C8B-B14F-4D97-AF65-F5344CB8AC3E}">
        <p14:creationId xmlns:p14="http://schemas.microsoft.com/office/powerpoint/2010/main" val="149829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94308B-F099-0D49-9270-B2BA26EA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package</a:t>
            </a:r>
          </a:p>
          <a:p>
            <a:pPr lvl="1"/>
            <a:r>
              <a:rPr lang="en-US" dirty="0">
                <a:hlinkClick r:id="rId2"/>
              </a:rPr>
              <a:t>https://pub.dev/packages/provider</a:t>
            </a:r>
            <a:endParaRPr lang="en-US" dirty="0"/>
          </a:p>
          <a:p>
            <a:r>
              <a:rPr lang="en-US" dirty="0"/>
              <a:t>Syntactic Sugar around </a:t>
            </a:r>
            <a:r>
              <a:rPr lang="en-US" dirty="0" err="1"/>
              <a:t>InheritedWidget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pubspec.yaml</a:t>
            </a:r>
            <a:endParaRPr lang="en-US" dirty="0"/>
          </a:p>
          <a:p>
            <a:pPr lvl="1"/>
            <a:r>
              <a:rPr lang="en-US" dirty="0"/>
              <a:t>provider: ^3.0.0+1</a:t>
            </a:r>
          </a:p>
          <a:p>
            <a:r>
              <a:rPr lang="en-US" dirty="0"/>
              <a:t>Imports:</a:t>
            </a:r>
          </a:p>
          <a:p>
            <a:pPr lvl="1"/>
            <a:r>
              <a:rPr lang="en-US" dirty="0"/>
              <a:t>import '</a:t>
            </a:r>
            <a:r>
              <a:rPr lang="en-US" dirty="0" err="1"/>
              <a:t>package:provider</a:t>
            </a:r>
            <a:r>
              <a:rPr lang="en-US" dirty="0"/>
              <a:t>/</a:t>
            </a:r>
            <a:r>
              <a:rPr lang="en-US" dirty="0" err="1"/>
              <a:t>provider.dart</a:t>
            </a:r>
            <a:r>
              <a:rPr lang="en-US" dirty="0"/>
              <a:t>’;</a:t>
            </a:r>
          </a:p>
          <a:p>
            <a:r>
              <a:rPr lang="en-US" dirty="0"/>
              <a:t>Like </a:t>
            </a:r>
            <a:r>
              <a:rPr lang="en-US" dirty="0" err="1"/>
              <a:t>InheritedWidgets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provider must be further up widget tree</a:t>
            </a:r>
          </a:p>
          <a:p>
            <a:pPr lvl="1"/>
            <a:r>
              <a:rPr lang="en-US" dirty="0"/>
              <a:t>Found by type</a:t>
            </a:r>
          </a:p>
          <a:p>
            <a:pPr lvl="1"/>
            <a:r>
              <a:rPr lang="en-US" dirty="0"/>
              <a:t>Can create app wide 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E0729-BA17-3E43-BF55-73E483BB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package</a:t>
            </a:r>
          </a:p>
        </p:txBody>
      </p:sp>
    </p:spTree>
    <p:extLst>
      <p:ext uri="{BB962C8B-B14F-4D97-AF65-F5344CB8AC3E}">
        <p14:creationId xmlns:p14="http://schemas.microsoft.com/office/powerpoint/2010/main" val="260249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7ECFEC-6FC4-A54F-A348-9D46DB08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5839437" cy="185185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Widget build(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BuildContext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context) {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return Provider&lt;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PeopleModel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&gt;(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builder: (context) =&gt;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PeopleModel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(),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child: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childWidget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01D12E-3086-4943-9D3F-C0D2E1E8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Provider Package Usage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74C9D82-A122-A44D-A462-8D3832ABBC2C}"/>
              </a:ext>
            </a:extLst>
          </p:cNvPr>
          <p:cNvSpPr txBox="1">
            <a:spLocks/>
          </p:cNvSpPr>
          <p:nvPr/>
        </p:nvSpPr>
        <p:spPr>
          <a:xfrm>
            <a:off x="505041" y="3429000"/>
            <a:ext cx="5839437" cy="540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Provider.of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PeopleModel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&gt;(context).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someMethod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E3930ADB-7BD9-3F43-85EC-920817D2F76F}"/>
              </a:ext>
            </a:extLst>
          </p:cNvPr>
          <p:cNvSpPr/>
          <p:nvPr/>
        </p:nvSpPr>
        <p:spPr>
          <a:xfrm>
            <a:off x="5489713" y="1380905"/>
            <a:ext cx="1162879" cy="189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01F00-AFC9-8E42-BA88-AC9BF36225B8}"/>
              </a:ext>
            </a:extLst>
          </p:cNvPr>
          <p:cNvSpPr txBox="1"/>
          <p:nvPr/>
        </p:nvSpPr>
        <p:spPr>
          <a:xfrm>
            <a:off x="6957392" y="1291673"/>
            <a:ext cx="446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class providers handle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B7B9119-EC9A-924F-BB7D-81D06B1F0CC2}"/>
              </a:ext>
            </a:extLst>
          </p:cNvPr>
          <p:cNvSpPr/>
          <p:nvPr/>
        </p:nvSpPr>
        <p:spPr>
          <a:xfrm>
            <a:off x="5489713" y="1750237"/>
            <a:ext cx="1162879" cy="189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2E64D-9D71-194F-85A7-0D57F8EB35B3}"/>
              </a:ext>
            </a:extLst>
          </p:cNvPr>
          <p:cNvSpPr txBox="1"/>
          <p:nvPr/>
        </p:nvSpPr>
        <p:spPr>
          <a:xfrm>
            <a:off x="6957392" y="1661005"/>
            <a:ext cx="44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factory but can use existing instance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44B2386-2EFE-0A4C-86E7-766138095078}"/>
              </a:ext>
            </a:extLst>
          </p:cNvPr>
          <p:cNvSpPr/>
          <p:nvPr/>
        </p:nvSpPr>
        <p:spPr>
          <a:xfrm>
            <a:off x="5489713" y="3518233"/>
            <a:ext cx="1162879" cy="189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C92D5-AE0B-FD41-BCB1-C07DD79AA9C3}"/>
              </a:ext>
            </a:extLst>
          </p:cNvPr>
          <p:cNvSpPr txBox="1"/>
          <p:nvPr/>
        </p:nvSpPr>
        <p:spPr>
          <a:xfrm>
            <a:off x="6957392" y="3429001"/>
            <a:ext cx="44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Widgets further down the tree can look for provider by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1CFA4-1478-8245-AF70-DC2B080D99C9}"/>
              </a:ext>
            </a:extLst>
          </p:cNvPr>
          <p:cNvSpPr txBox="1"/>
          <p:nvPr/>
        </p:nvSpPr>
        <p:spPr>
          <a:xfrm>
            <a:off x="6957392" y="4075332"/>
            <a:ext cx="44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Provider you are looking for is above, not within, this context!</a:t>
            </a:r>
          </a:p>
        </p:txBody>
      </p:sp>
    </p:spTree>
    <p:extLst>
      <p:ext uri="{BB962C8B-B14F-4D97-AF65-F5344CB8AC3E}">
        <p14:creationId xmlns:p14="http://schemas.microsoft.com/office/powerpoint/2010/main" val="80221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CD37FB-DE8D-E541-A9D7-C0B2DB4E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Provider Usage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FC4B90F-79B2-974F-85BD-D8436C82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5839437" cy="185185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Widget build(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BuildContext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context) {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return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ChangeNotifierProvider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PeopleModel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&gt;(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builder: (context) =&gt;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PeopleModel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(),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child: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childWidget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);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E2903C6-56EC-5A48-BAD9-59C02165C2BA}"/>
              </a:ext>
            </a:extLst>
          </p:cNvPr>
          <p:cNvSpPr txBox="1">
            <a:spLocks/>
          </p:cNvSpPr>
          <p:nvPr/>
        </p:nvSpPr>
        <p:spPr>
          <a:xfrm>
            <a:off x="432154" y="3438939"/>
            <a:ext cx="5839437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Consumer&lt;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PeopleModel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&gt;(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builder: (context, people, _) {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return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childWidget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);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}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);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6269A599-D0EE-BA43-964E-3D6D6501610D}"/>
              </a:ext>
            </a:extLst>
          </p:cNvPr>
          <p:cNvSpPr/>
          <p:nvPr/>
        </p:nvSpPr>
        <p:spPr>
          <a:xfrm>
            <a:off x="5489713" y="1301392"/>
            <a:ext cx="1162879" cy="189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D8818-0521-2F4A-9507-3EBCE79D613E}"/>
              </a:ext>
            </a:extLst>
          </p:cNvPr>
          <p:cNvSpPr txBox="1"/>
          <p:nvPr/>
        </p:nvSpPr>
        <p:spPr>
          <a:xfrm>
            <a:off x="6957392" y="1212160"/>
            <a:ext cx="4462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Refresh children if notified of change, Supplied model must implement </a:t>
            </a:r>
            <a:r>
              <a:rPr lang="en-US" dirty="0" err="1"/>
              <a:t>ChangeNotifier</a:t>
            </a:r>
            <a:r>
              <a:rPr lang="en-US" dirty="0"/>
              <a:t>.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D22C72A1-43BB-544C-911F-D27500E21965}"/>
              </a:ext>
            </a:extLst>
          </p:cNvPr>
          <p:cNvSpPr/>
          <p:nvPr/>
        </p:nvSpPr>
        <p:spPr>
          <a:xfrm>
            <a:off x="5489713" y="3518233"/>
            <a:ext cx="1162879" cy="189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8788A-4D8A-F74A-B36C-48B263108ECC}"/>
              </a:ext>
            </a:extLst>
          </p:cNvPr>
          <p:cNvSpPr txBox="1"/>
          <p:nvPr/>
        </p:nvSpPr>
        <p:spPr>
          <a:xfrm>
            <a:off x="6957392" y="3429001"/>
            <a:ext cx="44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will find </a:t>
            </a:r>
            <a:r>
              <a:rPr lang="en-US" dirty="0" err="1"/>
              <a:t>ChangeNotifierProvider</a:t>
            </a:r>
            <a:r>
              <a:rPr lang="en-US" dirty="0"/>
              <a:t> of correct type up the widget tree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C30BB442-EA1B-0645-85AF-0B06BEB2F3D2}"/>
              </a:ext>
            </a:extLst>
          </p:cNvPr>
          <p:cNvSpPr/>
          <p:nvPr/>
        </p:nvSpPr>
        <p:spPr>
          <a:xfrm>
            <a:off x="5489713" y="4145821"/>
            <a:ext cx="1162879" cy="189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E576C-81B8-5645-B421-F0A8F297DE38}"/>
              </a:ext>
            </a:extLst>
          </p:cNvPr>
          <p:cNvSpPr txBox="1"/>
          <p:nvPr/>
        </p:nvSpPr>
        <p:spPr>
          <a:xfrm>
            <a:off x="6957392" y="4056589"/>
            <a:ext cx="44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method provides the instance of </a:t>
            </a:r>
            <a:r>
              <a:rPr lang="en-US" dirty="0" err="1"/>
              <a:t>PeopleModel</a:t>
            </a:r>
            <a:r>
              <a:rPr lang="en-US" dirty="0"/>
              <a:t> as a parameter!</a:t>
            </a:r>
          </a:p>
        </p:txBody>
      </p:sp>
    </p:spTree>
    <p:extLst>
      <p:ext uri="{BB962C8B-B14F-4D97-AF65-F5344CB8AC3E}">
        <p14:creationId xmlns:p14="http://schemas.microsoft.com/office/powerpoint/2010/main" val="242530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4</a:t>
            </a:r>
          </a:p>
        </p:txBody>
      </p:sp>
    </p:spTree>
    <p:extLst>
      <p:ext uri="{BB962C8B-B14F-4D97-AF65-F5344CB8AC3E}">
        <p14:creationId xmlns:p14="http://schemas.microsoft.com/office/powerpoint/2010/main" val="1388377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E1B57D-ABA1-C34D-AB66-8007CA30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similar to Provider</a:t>
            </a:r>
          </a:p>
          <a:p>
            <a:r>
              <a:rPr lang="en-US" dirty="0"/>
              <a:t>Extends </a:t>
            </a:r>
            <a:r>
              <a:rPr lang="en-US" dirty="0" err="1"/>
              <a:t>InheritedWidget</a:t>
            </a:r>
            <a:endParaRPr lang="en-US" dirty="0"/>
          </a:p>
          <a:p>
            <a:r>
              <a:rPr lang="en-US" dirty="0"/>
              <a:t>Handles change events</a:t>
            </a:r>
          </a:p>
          <a:p>
            <a:r>
              <a:rPr lang="en-US" dirty="0"/>
              <a:t>Much simpler than Provider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FB51E-447D-D24A-80A8-3F20D019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Scoped Model</a:t>
            </a:r>
          </a:p>
        </p:txBody>
      </p:sp>
    </p:spTree>
    <p:extLst>
      <p:ext uri="{BB962C8B-B14F-4D97-AF65-F5344CB8AC3E}">
        <p14:creationId xmlns:p14="http://schemas.microsoft.com/office/powerpoint/2010/main" val="2741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CD37FB-DE8D-E541-A9D7-C0B2DB4E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Scoped Model Usage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FC4B90F-79B2-974F-85BD-D8436C82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6"/>
            <a:ext cx="5839437" cy="42520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PersonModel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extends Model { … }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E2903C6-56EC-5A48-BAD9-59C02165C2BA}"/>
              </a:ext>
            </a:extLst>
          </p:cNvPr>
          <p:cNvSpPr txBox="1">
            <a:spLocks/>
          </p:cNvSpPr>
          <p:nvPr/>
        </p:nvSpPr>
        <p:spPr>
          <a:xfrm>
            <a:off x="432154" y="3438938"/>
            <a:ext cx="5839437" cy="2507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ScopedModelDescendant</a:t>
            </a:r>
            <a:r>
              <a:rPr lang="en-US" sz="1600" dirty="0"/>
              <a:t>&lt;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PeopleModel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/>
              <a:t>&gt;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builder: (context, child, people) =&gt;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childWidget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</a:t>
            </a:r>
          </a:p>
          <a:p>
            <a:pPr marL="0" indent="0">
              <a:buNone/>
            </a:pP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ScopedModel.of</a:t>
            </a:r>
            <a:r>
              <a:rPr lang="en-US" sz="1600" dirty="0"/>
              <a:t>&lt;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PeopleModel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/>
              <a:t>&gt;(context).</a:t>
            </a:r>
            <a:r>
              <a:rPr lang="en-US" sz="1600" dirty="0" err="1"/>
              <a:t>someMethod</a:t>
            </a:r>
            <a:r>
              <a:rPr lang="en-US" sz="1600" dirty="0"/>
              <a:t>();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6269A599-D0EE-BA43-964E-3D6D6501610D}"/>
              </a:ext>
            </a:extLst>
          </p:cNvPr>
          <p:cNvSpPr/>
          <p:nvPr/>
        </p:nvSpPr>
        <p:spPr>
          <a:xfrm>
            <a:off x="5529904" y="1013559"/>
            <a:ext cx="1162879" cy="189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D8818-0521-2F4A-9507-3EBCE79D613E}"/>
              </a:ext>
            </a:extLst>
          </p:cNvPr>
          <p:cNvSpPr txBox="1"/>
          <p:nvPr/>
        </p:nvSpPr>
        <p:spPr>
          <a:xfrm>
            <a:off x="6997583" y="924327"/>
            <a:ext cx="44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must inherit from Model object, implements </a:t>
            </a:r>
            <a:r>
              <a:rPr lang="en-US" dirty="0" err="1"/>
              <a:t>ChangeNotifier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D22C72A1-43BB-544C-911F-D27500E21965}"/>
              </a:ext>
            </a:extLst>
          </p:cNvPr>
          <p:cNvSpPr/>
          <p:nvPr/>
        </p:nvSpPr>
        <p:spPr>
          <a:xfrm>
            <a:off x="5529904" y="1890389"/>
            <a:ext cx="1162879" cy="189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8788A-4D8A-F74A-B36C-48B263108ECC}"/>
              </a:ext>
            </a:extLst>
          </p:cNvPr>
          <p:cNvSpPr txBox="1"/>
          <p:nvPr/>
        </p:nvSpPr>
        <p:spPr>
          <a:xfrm>
            <a:off x="6997583" y="1801157"/>
            <a:ext cx="446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types </a:t>
            </a:r>
            <a:r>
              <a:rPr lang="en-US" dirty="0" err="1"/>
              <a:t>ScopedModel</a:t>
            </a:r>
            <a:r>
              <a:rPr lang="en-US" dirty="0"/>
              <a:t> class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C30BB442-EA1B-0645-85AF-0B06BEB2F3D2}"/>
              </a:ext>
            </a:extLst>
          </p:cNvPr>
          <p:cNvSpPr/>
          <p:nvPr/>
        </p:nvSpPr>
        <p:spPr>
          <a:xfrm>
            <a:off x="5529904" y="2263831"/>
            <a:ext cx="1162879" cy="189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E576C-81B8-5645-B421-F0A8F297DE38}"/>
              </a:ext>
            </a:extLst>
          </p:cNvPr>
          <p:cNvSpPr txBox="1"/>
          <p:nvPr/>
        </p:nvSpPr>
        <p:spPr>
          <a:xfrm>
            <a:off x="6997583" y="2174599"/>
            <a:ext cx="44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Constructs instance of model or returns existing one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B02BEA4A-558D-B04E-9BE4-C619DDD8A2CE}"/>
              </a:ext>
            </a:extLst>
          </p:cNvPr>
          <p:cNvSpPr txBox="1">
            <a:spLocks/>
          </p:cNvSpPr>
          <p:nvPr/>
        </p:nvSpPr>
        <p:spPr>
          <a:xfrm>
            <a:off x="432154" y="1788055"/>
            <a:ext cx="5839437" cy="133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ScopedModel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PeopleModel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&gt;(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model: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PeopleModel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(),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child: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someChildWidget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24FBE54E-B8DB-9249-AC5B-12932DA4AF67}"/>
              </a:ext>
            </a:extLst>
          </p:cNvPr>
          <p:cNvSpPr/>
          <p:nvPr/>
        </p:nvSpPr>
        <p:spPr>
          <a:xfrm>
            <a:off x="5529904" y="3766533"/>
            <a:ext cx="1162879" cy="189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6DD56-5F4D-BE49-86CE-D3BCDACCD30F}"/>
              </a:ext>
            </a:extLst>
          </p:cNvPr>
          <p:cNvSpPr txBox="1"/>
          <p:nvPr/>
        </p:nvSpPr>
        <p:spPr>
          <a:xfrm>
            <a:off x="6997583" y="3677301"/>
            <a:ext cx="44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Somewhere down the line you get reference to </a:t>
            </a:r>
            <a:r>
              <a:rPr lang="en-US" dirty="0" err="1"/>
              <a:t>PeopleModel</a:t>
            </a:r>
            <a:endParaRPr lang="en-US" dirty="0"/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D1BCF995-11CD-574F-A57D-9DB036865933}"/>
              </a:ext>
            </a:extLst>
          </p:cNvPr>
          <p:cNvSpPr/>
          <p:nvPr/>
        </p:nvSpPr>
        <p:spPr>
          <a:xfrm>
            <a:off x="5529904" y="5560081"/>
            <a:ext cx="1162879" cy="1895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B9E0D8-33D8-EB44-869D-CC12EF09FECE}"/>
              </a:ext>
            </a:extLst>
          </p:cNvPr>
          <p:cNvSpPr txBox="1"/>
          <p:nvPr/>
        </p:nvSpPr>
        <p:spPr>
          <a:xfrm>
            <a:off x="7007631" y="5331701"/>
            <a:ext cx="44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Provider you are looking for is above, not within, this context!</a:t>
            </a:r>
          </a:p>
        </p:txBody>
      </p:sp>
    </p:spTree>
    <p:extLst>
      <p:ext uri="{BB962C8B-B14F-4D97-AF65-F5344CB8AC3E}">
        <p14:creationId xmlns:p14="http://schemas.microsoft.com/office/powerpoint/2010/main" val="239376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3" grpId="0" animBg="1"/>
      <p:bldP spid="14" grpId="0"/>
      <p:bldP spid="15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5</a:t>
            </a:r>
          </a:p>
        </p:txBody>
      </p:sp>
    </p:spTree>
    <p:extLst>
      <p:ext uri="{BB962C8B-B14F-4D97-AF65-F5344CB8AC3E}">
        <p14:creationId xmlns:p14="http://schemas.microsoft.com/office/powerpoint/2010/main" val="386406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208D10-F2E8-3B49-9A8E-80C3C725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Read: </a:t>
            </a:r>
          </a:p>
          <a:p>
            <a:pPr lvl="1"/>
            <a:r>
              <a:rPr lang="en-US" dirty="0"/>
              <a:t>Flutter Performance</a:t>
            </a:r>
          </a:p>
          <a:p>
            <a:pPr lvl="2"/>
            <a:r>
              <a:rPr lang="en-US" dirty="0">
                <a:hlinkClick r:id="rId2"/>
              </a:rPr>
              <a:t>https://flutter.dev/docs/testing/best-practices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https://flutter.dev/docs/testing/ui-performance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https://flutter.dev/docs/development/tools/devtools/memory</a:t>
            </a:r>
            <a:endParaRPr lang="en-US" dirty="0"/>
          </a:p>
          <a:p>
            <a:pPr lvl="1"/>
            <a:r>
              <a:rPr lang="en-US" dirty="0"/>
              <a:t>Flutter Inspector</a:t>
            </a:r>
          </a:p>
          <a:p>
            <a:pPr lvl="2"/>
            <a:r>
              <a:rPr lang="en-US" dirty="0">
                <a:hlinkClick r:id="rId5"/>
              </a:rPr>
              <a:t>https://flutter.dev/docs/development/tools/devtools/inspector</a:t>
            </a:r>
            <a:endParaRPr lang="en-US" dirty="0"/>
          </a:p>
          <a:p>
            <a:pPr lvl="1"/>
            <a:r>
              <a:rPr lang="en-US" dirty="0"/>
              <a:t>Timeline View</a:t>
            </a:r>
          </a:p>
          <a:p>
            <a:pPr lvl="2"/>
            <a:r>
              <a:rPr lang="en-US" dirty="0">
                <a:hlinkClick r:id="rId6"/>
              </a:rPr>
              <a:t>https://flutter.dev/docs/development/tools/devtools/timeline </a:t>
            </a:r>
            <a:endParaRPr lang="en-US" dirty="0"/>
          </a:p>
          <a:p>
            <a:pPr lvl="1"/>
            <a:r>
              <a:rPr lang="en-US" dirty="0"/>
              <a:t>Memory View</a:t>
            </a:r>
          </a:p>
          <a:p>
            <a:pPr lvl="2"/>
            <a:r>
              <a:rPr lang="en-US" dirty="0">
                <a:hlinkClick r:id="rId4"/>
              </a:rPr>
              <a:t>https://flutter.dev/docs/development/tools/devtools/memory</a:t>
            </a:r>
            <a:endParaRPr lang="en-US" dirty="0"/>
          </a:p>
          <a:p>
            <a:pPr lvl="1"/>
            <a:r>
              <a:rPr lang="en-US" dirty="0"/>
              <a:t>Packages</a:t>
            </a:r>
          </a:p>
          <a:p>
            <a:pPr lvl="2"/>
            <a:r>
              <a:rPr lang="en-US" dirty="0">
                <a:hlinkClick r:id="rId7"/>
              </a:rPr>
              <a:t>https://flutter.dev/docs/development/packages-and-plugins/using-packages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9F985-DA9C-4249-BEB8-0F1AEF06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dirty="0"/>
              <a:t>For Next Week Before Class</a:t>
            </a:r>
          </a:p>
        </p:txBody>
      </p:sp>
    </p:spTree>
    <p:extLst>
      <p:ext uri="{BB962C8B-B14F-4D97-AF65-F5344CB8AC3E}">
        <p14:creationId xmlns:p14="http://schemas.microsoft.com/office/powerpoint/2010/main" val="82679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788183-4FE1-7F4B-AF2E-A8973FC1B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  <a:p>
            <a:pPr lvl="1"/>
            <a:r>
              <a:rPr lang="en-US" dirty="0"/>
              <a:t>Declarative State</a:t>
            </a:r>
          </a:p>
          <a:p>
            <a:pPr lvl="1"/>
            <a:r>
              <a:rPr lang="en-US" dirty="0"/>
              <a:t>Ephemeral state and app state</a:t>
            </a:r>
          </a:p>
          <a:p>
            <a:pPr lvl="1"/>
            <a:r>
              <a:rPr lang="en-US" dirty="0"/>
              <a:t>State Concepts</a:t>
            </a:r>
          </a:p>
          <a:p>
            <a:pPr lvl="2"/>
            <a:r>
              <a:rPr lang="en-US" dirty="0" err="1"/>
              <a:t>setState</a:t>
            </a:r>
            <a:endParaRPr lang="en-US" dirty="0"/>
          </a:p>
          <a:p>
            <a:pPr lvl="2"/>
            <a:r>
              <a:rPr lang="en-US" dirty="0"/>
              <a:t>Inherited Widgets</a:t>
            </a:r>
          </a:p>
          <a:p>
            <a:pPr lvl="2"/>
            <a:r>
              <a:rPr lang="en-US" dirty="0"/>
              <a:t>Provider and Scoped model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B4770A-5F97-1C43-A6B5-01F32F47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 – 15 Jul 2019 (6PM – 10PM eastern)</a:t>
            </a:r>
          </a:p>
        </p:txBody>
      </p:sp>
    </p:spTree>
    <p:extLst>
      <p:ext uri="{BB962C8B-B14F-4D97-AF65-F5344CB8AC3E}">
        <p14:creationId xmlns:p14="http://schemas.microsoft.com/office/powerpoint/2010/main" val="2218640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EDBD59-6F7D-CD42-BDAF-088E3619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inspector to look at the widget tree of a few apps</a:t>
            </a:r>
          </a:p>
          <a:p>
            <a:pPr lvl="1"/>
            <a:r>
              <a:rPr lang="en-US" dirty="0"/>
              <a:t>Use apps at: </a:t>
            </a:r>
            <a:r>
              <a:rPr lang="en-US" dirty="0">
                <a:hlinkClick r:id="rId3"/>
              </a:rPr>
              <a:t>https://github.com/flutter/flutter/tree/master/examples</a:t>
            </a:r>
            <a:endParaRPr lang="en-US" dirty="0"/>
          </a:p>
          <a:p>
            <a:r>
              <a:rPr lang="en-US" dirty="0"/>
              <a:t>Inspect same apps with timeline view</a:t>
            </a:r>
          </a:p>
          <a:p>
            <a:r>
              <a:rPr lang="en-US" dirty="0"/>
              <a:t>Also try the memory view</a:t>
            </a:r>
          </a:p>
          <a:p>
            <a:r>
              <a:rPr lang="en-US" dirty="0"/>
              <a:t>Create a sample app using two or more public libraries from the package library.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74A6D7-3974-2344-A50C-D4A8F964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 Before Class</a:t>
            </a:r>
          </a:p>
        </p:txBody>
      </p:sp>
    </p:spTree>
    <p:extLst>
      <p:ext uri="{BB962C8B-B14F-4D97-AF65-F5344CB8AC3E}">
        <p14:creationId xmlns:p14="http://schemas.microsoft.com/office/powerpoint/2010/main" val="141927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7FE240-4E4B-E949-BA44-9C309893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6425846" cy="4810845"/>
          </a:xfrm>
        </p:spPr>
        <p:txBody>
          <a:bodyPr/>
          <a:lstStyle/>
          <a:p>
            <a:r>
              <a:rPr lang="en-US" dirty="0"/>
              <a:t>Extremely brief lifecycle of a widget</a:t>
            </a:r>
          </a:p>
          <a:p>
            <a:r>
              <a:rPr lang="en-US" dirty="0"/>
              <a:t>Only “State” objects “stick around”</a:t>
            </a:r>
          </a:p>
          <a:p>
            <a:r>
              <a:rPr lang="en-US" dirty="0"/>
              <a:t>Can’t set a property on a widget after it is drawn</a:t>
            </a:r>
          </a:p>
          <a:p>
            <a:r>
              <a:rPr lang="en-US" dirty="0"/>
              <a:t>Can only “redraw” (</a:t>
            </a:r>
            <a:r>
              <a:rPr lang="en-US" dirty="0" err="1"/>
              <a:t>setState</a:t>
            </a:r>
            <a:r>
              <a:rPr lang="en-US" dirty="0"/>
              <a:t>()/Build) the widget</a:t>
            </a:r>
          </a:p>
          <a:p>
            <a:endParaRPr lang="en-US" dirty="0"/>
          </a:p>
          <a:p>
            <a:r>
              <a:rPr lang="en-US" dirty="0"/>
              <a:t>BUT STATE OBJECTS STICK AROUND</a:t>
            </a:r>
          </a:p>
          <a:p>
            <a:endParaRPr lang="en-US" dirty="0"/>
          </a:p>
          <a:p>
            <a:r>
              <a:rPr lang="en-US" dirty="0"/>
              <a:t>Ephemeral State vs App 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F024A0-AF59-AF4A-900B-F24B77F7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objects are always transient</a:t>
            </a:r>
          </a:p>
        </p:txBody>
      </p:sp>
      <p:pic>
        <p:nvPicPr>
          <p:cNvPr id="5" name="Picture 4" descr="A hand holding a cup&#10;&#10;Description automatically generated">
            <a:extLst>
              <a:ext uri="{FF2B5EF4-FFF2-40B4-BE49-F238E27FC236}">
                <a16:creationId xmlns:a16="http://schemas.microsoft.com/office/drawing/2014/main" id="{4638988D-B627-7840-BAAF-C5CA9AAD6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215" y="795142"/>
            <a:ext cx="4703317" cy="263385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190B9F6-F0F8-1047-9A08-125034222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23" y="3969470"/>
            <a:ext cx="48387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2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694519-79A2-B945-A084-C3488536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Ephemeral State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25D9D-86F5-7D4D-B5BF-6D7365B6C6EC}"/>
              </a:ext>
            </a:extLst>
          </p:cNvPr>
          <p:cNvSpPr/>
          <p:nvPr/>
        </p:nvSpPr>
        <p:spPr>
          <a:xfrm>
            <a:off x="715618" y="1855441"/>
            <a:ext cx="4671391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extends </a:t>
            </a:r>
            <a:r>
              <a:rPr lang="en-US" dirty="0" err="1"/>
              <a:t>StatelessWidget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5F5A4C-2178-804C-9797-B945D3FE485D}"/>
              </a:ext>
            </a:extLst>
          </p:cNvPr>
          <p:cNvSpPr/>
          <p:nvPr/>
        </p:nvSpPr>
        <p:spPr>
          <a:xfrm>
            <a:off x="1590258" y="2885728"/>
            <a:ext cx="2922105" cy="40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C78D31D7-B07B-174F-A39E-4F1FBE01D311}"/>
              </a:ext>
            </a:extLst>
          </p:cNvPr>
          <p:cNvSpPr/>
          <p:nvPr/>
        </p:nvSpPr>
        <p:spPr>
          <a:xfrm>
            <a:off x="2449994" y="3846442"/>
            <a:ext cx="1202635" cy="121257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Drawn widget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E48C-56BC-F84B-8847-895EAEFCD002}"/>
              </a:ext>
            </a:extLst>
          </p:cNvPr>
          <p:cNvSpPr/>
          <p:nvPr/>
        </p:nvSpPr>
        <p:spPr>
          <a:xfrm>
            <a:off x="5837584" y="1855441"/>
            <a:ext cx="4671391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MyOtherClass</a:t>
            </a:r>
            <a:r>
              <a:rPr lang="en-US" dirty="0"/>
              <a:t> extends </a:t>
            </a:r>
            <a:r>
              <a:rPr lang="en-US" dirty="0" err="1"/>
              <a:t>StatefulWidget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23D16A-F788-2743-A11A-A70B1F8B5395}"/>
              </a:ext>
            </a:extLst>
          </p:cNvPr>
          <p:cNvSpPr/>
          <p:nvPr/>
        </p:nvSpPr>
        <p:spPr>
          <a:xfrm>
            <a:off x="6819900" y="3909457"/>
            <a:ext cx="2922105" cy="40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97C438AE-00A6-9242-A650-89B114B0A942}"/>
              </a:ext>
            </a:extLst>
          </p:cNvPr>
          <p:cNvSpPr/>
          <p:nvPr/>
        </p:nvSpPr>
        <p:spPr>
          <a:xfrm>
            <a:off x="7695739" y="4870170"/>
            <a:ext cx="1202635" cy="121257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Drawn widget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A5F5FF-A3E3-FA49-8862-7F13D3A7A700}"/>
              </a:ext>
            </a:extLst>
          </p:cNvPr>
          <p:cNvSpPr/>
          <p:nvPr/>
        </p:nvSpPr>
        <p:spPr>
          <a:xfrm>
            <a:off x="5837583" y="2885728"/>
            <a:ext cx="4671391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MyState extends State&lt;</a:t>
            </a:r>
            <a:r>
              <a:rPr lang="en-US" dirty="0" err="1"/>
              <a:t>MyOtherClass</a:t>
            </a:r>
            <a:r>
              <a:rPr lang="en-US" dirty="0"/>
              <a:t>&gt;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9241D0F8-A4FA-8748-A7FD-674BDF9D2DD4}"/>
              </a:ext>
            </a:extLst>
          </p:cNvPr>
          <p:cNvSpPr/>
          <p:nvPr/>
        </p:nvSpPr>
        <p:spPr>
          <a:xfrm>
            <a:off x="2594110" y="941041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</a:p>
        </p:txBody>
      </p:sp>
      <p:sp>
        <p:nvSpPr>
          <p:cNvPr id="12" name="Down Arrow Callout 11">
            <a:extLst>
              <a:ext uri="{FF2B5EF4-FFF2-40B4-BE49-F238E27FC236}">
                <a16:creationId xmlns:a16="http://schemas.microsoft.com/office/drawing/2014/main" id="{929926D7-F271-4044-B0AB-8BC03490F518}"/>
              </a:ext>
            </a:extLst>
          </p:cNvPr>
          <p:cNvSpPr/>
          <p:nvPr/>
        </p:nvSpPr>
        <p:spPr>
          <a:xfrm>
            <a:off x="7823753" y="941041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0645A0F-509E-5342-BB32-9BD1B2ECAD08}"/>
              </a:ext>
            </a:extLst>
          </p:cNvPr>
          <p:cNvSpPr/>
          <p:nvPr/>
        </p:nvSpPr>
        <p:spPr>
          <a:xfrm>
            <a:off x="2808994" y="2332519"/>
            <a:ext cx="484632" cy="55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B0A3C68D-8CBD-DE43-A4A1-AA045A69A819}"/>
              </a:ext>
            </a:extLst>
          </p:cNvPr>
          <p:cNvSpPr/>
          <p:nvPr/>
        </p:nvSpPr>
        <p:spPr>
          <a:xfrm>
            <a:off x="2808994" y="3288164"/>
            <a:ext cx="484632" cy="55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4545D53B-C76A-3D42-AF1B-0F164B6F9B02}"/>
              </a:ext>
            </a:extLst>
          </p:cNvPr>
          <p:cNvSpPr/>
          <p:nvPr/>
        </p:nvSpPr>
        <p:spPr>
          <a:xfrm>
            <a:off x="8038637" y="2339077"/>
            <a:ext cx="484632" cy="55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F1885E5-87D4-494A-9D29-557F508AD1C0}"/>
              </a:ext>
            </a:extLst>
          </p:cNvPr>
          <p:cNvSpPr/>
          <p:nvPr/>
        </p:nvSpPr>
        <p:spPr>
          <a:xfrm>
            <a:off x="8038637" y="3362806"/>
            <a:ext cx="484632" cy="55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C56969C-D085-934F-BF6A-59FF678A6E82}"/>
              </a:ext>
            </a:extLst>
          </p:cNvPr>
          <p:cNvSpPr/>
          <p:nvPr/>
        </p:nvSpPr>
        <p:spPr>
          <a:xfrm>
            <a:off x="8054741" y="4316961"/>
            <a:ext cx="484632" cy="55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396920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4260D7-E523-0E4A-915D-847950BC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5978585" cy="4810845"/>
          </a:xfrm>
        </p:spPr>
        <p:txBody>
          <a:bodyPr/>
          <a:lstStyle/>
          <a:p>
            <a:r>
              <a:rPr lang="en-US" dirty="0"/>
              <a:t>Yes or no?</a:t>
            </a:r>
          </a:p>
          <a:p>
            <a:pPr lvl="1"/>
            <a:r>
              <a:rPr lang="en-US" dirty="0"/>
              <a:t>When it is passed between pages</a:t>
            </a:r>
          </a:p>
          <a:p>
            <a:pPr lvl="1"/>
            <a:r>
              <a:rPr lang="en-US" dirty="0"/>
              <a:t>When it is saved to a DB</a:t>
            </a:r>
          </a:p>
          <a:p>
            <a:pPr lvl="1"/>
            <a:r>
              <a:rPr lang="en-US" dirty="0"/>
              <a:t>Passed between widgets</a:t>
            </a:r>
          </a:p>
          <a:p>
            <a:pPr lvl="1"/>
            <a:endParaRPr lang="en-US" dirty="0"/>
          </a:p>
          <a:p>
            <a:r>
              <a:rPr lang="en-US" dirty="0"/>
              <a:t>No hard and fast rule</a:t>
            </a:r>
          </a:p>
          <a:p>
            <a:endParaRPr lang="en-US" dirty="0"/>
          </a:p>
          <a:p>
            <a:r>
              <a:rPr lang="en-US" dirty="0"/>
              <a:t>Simple solutions</a:t>
            </a:r>
          </a:p>
          <a:p>
            <a:pPr lvl="1"/>
            <a:r>
              <a:rPr lang="en-US" dirty="0"/>
              <a:t>Static variables</a:t>
            </a:r>
          </a:p>
          <a:p>
            <a:pPr lvl="1"/>
            <a:r>
              <a:rPr lang="en-US" dirty="0"/>
              <a:t>Route parameters</a:t>
            </a:r>
          </a:p>
          <a:p>
            <a:pPr lvl="1"/>
            <a:r>
              <a:rPr lang="en-US" dirty="0"/>
              <a:t>Streams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19E3D-1E39-B142-BFEF-A8161DC2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something become App State?</a:t>
            </a:r>
          </a:p>
        </p:txBody>
      </p:sp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20E4D113-2060-9747-BACB-9907C2A1D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7" y="979846"/>
            <a:ext cx="6665843" cy="51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5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956C0F-7320-8840-8B82-885B7675D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5" y="911225"/>
            <a:ext cx="7442632" cy="4810845"/>
          </a:xfrm>
        </p:spPr>
        <p:txBody>
          <a:bodyPr/>
          <a:lstStyle/>
          <a:p>
            <a:r>
              <a:rPr lang="en-US" dirty="0"/>
              <a:t>Keep state above the widgets that use it</a:t>
            </a:r>
          </a:p>
          <a:p>
            <a:pPr lvl="1"/>
            <a:r>
              <a:rPr lang="en-US" dirty="0" err="1"/>
              <a:t>ChangeNotifier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class </a:t>
            </a:r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MyModel</a:t>
            </a: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extends </a:t>
            </a:r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ChangeNotifier</a:t>
            </a: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{</a:t>
            </a:r>
          </a:p>
          <a:p>
            <a:pPr marL="457200" lvl="1" indent="0">
              <a:buNone/>
            </a:pP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   String _</a:t>
            </a:r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lastName</a:t>
            </a: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= ’’;</a:t>
            </a:r>
          </a:p>
          <a:p>
            <a:pPr marL="457200" lvl="1" indent="0">
              <a:buNone/>
            </a:pP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   String get </a:t>
            </a:r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lastName</a:t>
            </a: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=&gt; _</a:t>
            </a:r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lastName</a:t>
            </a: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   set </a:t>
            </a:r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lastName</a:t>
            </a: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(String value) {</a:t>
            </a:r>
          </a:p>
          <a:p>
            <a:pPr marL="457200" lvl="1" indent="0">
              <a:buNone/>
            </a:pP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       if (_</a:t>
            </a:r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lastName</a:t>
            </a: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!= value) {</a:t>
            </a:r>
          </a:p>
          <a:p>
            <a:pPr marL="457200" lvl="1" indent="0">
              <a:buNone/>
            </a:pP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           _</a:t>
            </a:r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lastName</a:t>
            </a: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= value;</a:t>
            </a:r>
          </a:p>
          <a:p>
            <a:pPr marL="457200" lvl="1" indent="0">
              <a:buNone/>
            </a:pP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           </a:t>
            </a:r>
            <a:r>
              <a:rPr lang="en-US" sz="12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this.notifyListeners</a:t>
            </a: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();</a:t>
            </a:r>
          </a:p>
          <a:p>
            <a:pPr marL="457200" lvl="1" indent="0">
              <a:buNone/>
            </a:pP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       }</a:t>
            </a:r>
          </a:p>
          <a:p>
            <a:pPr marL="457200" lvl="1" indent="0">
              <a:buNone/>
            </a:pP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   }</a:t>
            </a:r>
          </a:p>
          <a:p>
            <a:pPr marL="457200" lvl="1" indent="0">
              <a:buNone/>
            </a:pPr>
            <a:r>
              <a:rPr lang="en-US" sz="1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Pass references to sub widgets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14DA0-4967-BF4F-9117-8957A206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dirty="0"/>
              <a:t>Lifting State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01D3B-0742-F340-B516-C99A7B74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786" y="1367197"/>
            <a:ext cx="39370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5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BA729-6A33-2749-A1B7-2CE659B7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82" y="3099121"/>
            <a:ext cx="1417036" cy="659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2</a:t>
            </a:r>
          </a:p>
        </p:txBody>
      </p:sp>
    </p:spTree>
    <p:extLst>
      <p:ext uri="{BB962C8B-B14F-4D97-AF65-F5344CB8AC3E}">
        <p14:creationId xmlns:p14="http://schemas.microsoft.com/office/powerpoint/2010/main" val="311538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107719-3A35-CE4C-996F-59880E40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Widgets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49A6E3-0D39-A14A-87AD-89001CF11475}"/>
              </a:ext>
            </a:extLst>
          </p:cNvPr>
          <p:cNvSpPr/>
          <p:nvPr/>
        </p:nvSpPr>
        <p:spPr>
          <a:xfrm>
            <a:off x="665922" y="1719470"/>
            <a:ext cx="993913" cy="92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C7173-33AF-3744-A2AB-6D44CA6D056C}"/>
              </a:ext>
            </a:extLst>
          </p:cNvPr>
          <p:cNvSpPr/>
          <p:nvPr/>
        </p:nvSpPr>
        <p:spPr>
          <a:xfrm>
            <a:off x="4601817" y="1948069"/>
            <a:ext cx="2832652" cy="467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Inherited Widget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7B540D-3C33-4D45-8B91-1618AD065D2A}"/>
              </a:ext>
            </a:extLst>
          </p:cNvPr>
          <p:cNvSpPr/>
          <p:nvPr/>
        </p:nvSpPr>
        <p:spPr>
          <a:xfrm>
            <a:off x="3747052" y="1182757"/>
            <a:ext cx="4542183" cy="472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898A16-A830-0343-B928-612B2B2B15D0}"/>
              </a:ext>
            </a:extLst>
          </p:cNvPr>
          <p:cNvCxnSpPr/>
          <p:nvPr/>
        </p:nvCxnSpPr>
        <p:spPr>
          <a:xfrm>
            <a:off x="4184374" y="1411357"/>
            <a:ext cx="0" cy="4293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163AF0-D7A4-E848-B8F5-1D68260292FC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4184374" y="2181638"/>
            <a:ext cx="4174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AC988-030B-0446-983C-8B372084AEC4}"/>
              </a:ext>
            </a:extLst>
          </p:cNvPr>
          <p:cNvSpPr/>
          <p:nvPr/>
        </p:nvSpPr>
        <p:spPr>
          <a:xfrm>
            <a:off x="4972878" y="2643809"/>
            <a:ext cx="2832652" cy="467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Widget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E7222B-4192-3D44-9AEA-87A1B8600FD5}"/>
              </a:ext>
            </a:extLst>
          </p:cNvPr>
          <p:cNvSpPr/>
          <p:nvPr/>
        </p:nvSpPr>
        <p:spPr>
          <a:xfrm>
            <a:off x="5334000" y="3339549"/>
            <a:ext cx="2832652" cy="467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Other Widget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B527E3-A230-6F49-B949-892E38E066ED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750904" y="2877378"/>
            <a:ext cx="2219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5D03A-C3DB-7844-BBFC-F15FD5B45667}"/>
              </a:ext>
            </a:extLst>
          </p:cNvPr>
          <p:cNvCxnSpPr/>
          <p:nvPr/>
        </p:nvCxnSpPr>
        <p:spPr>
          <a:xfrm flipH="1" flipV="1">
            <a:off x="5112026" y="3573117"/>
            <a:ext cx="2219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9EB6DF-B3C7-4447-9F63-CACC65EE275A}"/>
              </a:ext>
            </a:extLst>
          </p:cNvPr>
          <p:cNvCxnSpPr/>
          <p:nvPr/>
        </p:nvCxnSpPr>
        <p:spPr>
          <a:xfrm flipV="1">
            <a:off x="5112026" y="3110948"/>
            <a:ext cx="0" cy="46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B48822-9700-0345-A29B-70385DE7BEE7}"/>
              </a:ext>
            </a:extLst>
          </p:cNvPr>
          <p:cNvCxnSpPr/>
          <p:nvPr/>
        </p:nvCxnSpPr>
        <p:spPr>
          <a:xfrm flipV="1">
            <a:off x="4750904" y="2415208"/>
            <a:ext cx="0" cy="46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56B438-4FBC-8549-80DF-E945E961A4C7}"/>
              </a:ext>
            </a:extLst>
          </p:cNvPr>
          <p:cNvCxnSpPr/>
          <p:nvPr/>
        </p:nvCxnSpPr>
        <p:spPr>
          <a:xfrm flipH="1" flipV="1">
            <a:off x="4191001" y="1560454"/>
            <a:ext cx="4174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7AE477-D6E5-E44A-8CEC-156111374A6F}"/>
              </a:ext>
            </a:extLst>
          </p:cNvPr>
          <p:cNvCxnSpPr/>
          <p:nvPr/>
        </p:nvCxnSpPr>
        <p:spPr>
          <a:xfrm flipH="1" flipV="1">
            <a:off x="4192657" y="4442792"/>
            <a:ext cx="4174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13664A-62A7-DC4F-9336-25FBF6BFABBE}"/>
              </a:ext>
            </a:extLst>
          </p:cNvPr>
          <p:cNvCxnSpPr/>
          <p:nvPr/>
        </p:nvCxnSpPr>
        <p:spPr>
          <a:xfrm flipH="1" flipV="1">
            <a:off x="4184373" y="5072280"/>
            <a:ext cx="4174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6B4B39-252C-D64E-8E6B-D03EC635814C}"/>
              </a:ext>
            </a:extLst>
          </p:cNvPr>
          <p:cNvSpPr txBox="1"/>
          <p:nvPr/>
        </p:nvSpPr>
        <p:spPr>
          <a:xfrm>
            <a:off x="4633292" y="131535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134CC-A516-C64D-81B1-7DD5B7FDC340}"/>
              </a:ext>
            </a:extLst>
          </p:cNvPr>
          <p:cNvSpPr txBox="1"/>
          <p:nvPr/>
        </p:nvSpPr>
        <p:spPr>
          <a:xfrm>
            <a:off x="4633292" y="41911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B84EBB-76E3-F941-8FAA-BBE63E81D7A5}"/>
              </a:ext>
            </a:extLst>
          </p:cNvPr>
          <p:cNvSpPr txBox="1"/>
          <p:nvPr/>
        </p:nvSpPr>
        <p:spPr>
          <a:xfrm>
            <a:off x="4638287" y="486282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AD21201-DEF7-C447-AA26-A27D055EDFE8}"/>
              </a:ext>
            </a:extLst>
          </p:cNvPr>
          <p:cNvSpPr/>
          <p:nvPr/>
        </p:nvSpPr>
        <p:spPr>
          <a:xfrm>
            <a:off x="1898374" y="1948069"/>
            <a:ext cx="2594113" cy="233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rved Left Arrow 26">
            <a:extLst>
              <a:ext uri="{FF2B5EF4-FFF2-40B4-BE49-F238E27FC236}">
                <a16:creationId xmlns:a16="http://schemas.microsoft.com/office/drawing/2014/main" id="{C3036ECB-59A0-E946-B2DD-7B428D84771C}"/>
              </a:ext>
            </a:extLst>
          </p:cNvPr>
          <p:cNvSpPr/>
          <p:nvPr/>
        </p:nvSpPr>
        <p:spPr>
          <a:xfrm flipV="1">
            <a:off x="8282608" y="2077277"/>
            <a:ext cx="795130" cy="1586533"/>
          </a:xfrm>
          <a:prstGeom prst="curvedLeftArrow">
            <a:avLst>
              <a:gd name="adj1" fmla="val 25000"/>
              <a:gd name="adj2" fmla="val 50000"/>
              <a:gd name="adj3" fmla="val 1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F1F52-D956-3540-9FFD-BB04D69F364C}"/>
              </a:ext>
            </a:extLst>
          </p:cNvPr>
          <p:cNvSpPr txBox="1"/>
          <p:nvPr/>
        </p:nvSpPr>
        <p:spPr>
          <a:xfrm>
            <a:off x="9370085" y="2547377"/>
            <a:ext cx="196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need a reference to </a:t>
            </a:r>
            <a:r>
              <a:rPr lang="en-US" dirty="0" err="1"/>
              <a:t>MyModel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9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7" grpId="0" animBg="1"/>
      <p:bldP spid="28" grpId="0"/>
    </p:bldLst>
  </p:timing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2DCE5A6DB2704BB1D90CDBF373DD44" ma:contentTypeVersion="2" ma:contentTypeDescription="Create a new document." ma:contentTypeScope="" ma:versionID="68faea2343253c5b3b338dd1d3202995">
  <xsd:schema xmlns:xsd="http://www.w3.org/2001/XMLSchema" xmlns:xs="http://www.w3.org/2001/XMLSchema" xmlns:p="http://schemas.microsoft.com/office/2006/metadata/properties" xmlns:ns2="436d8fb7-9e49-49a1-8902-dbfc32c1941e" targetNamespace="http://schemas.microsoft.com/office/2006/metadata/properties" ma:root="true" ma:fieldsID="c47ce291972f0dd8f69f896f191d1256" ns2:_="">
    <xsd:import namespace="436d8fb7-9e49-49a1-8902-dbfc32c194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d8fb7-9e49-49a1-8902-dbfc32c194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A3A91F-3324-4EE4-8BF2-C3B78E1D167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5A39131-E9EE-4547-AC8C-983E1AC72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6d8fb7-9e49-49a1-8902-dbfc32c194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Magenic - PPT Master October 2016</Template>
  <TotalTime>30149</TotalTime>
  <Words>856</Words>
  <Application>Microsoft Macintosh PowerPoint</Application>
  <PresentationFormat>Widescreen</PresentationFormat>
  <Paragraphs>174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Cordia New</vt:lpstr>
      <vt:lpstr>Franklin Gothic Book</vt:lpstr>
      <vt:lpstr>Franklin Gothic Demi</vt:lpstr>
      <vt:lpstr>Franklin Gothic Medium Cond</vt:lpstr>
      <vt:lpstr>Source Sans Pro</vt:lpstr>
      <vt:lpstr>Wingdings</vt:lpstr>
      <vt:lpstr>MGNC_PPT_FINAL</vt:lpstr>
      <vt:lpstr>PowerPoint Presentation</vt:lpstr>
      <vt:lpstr>Class Outline – 15 Jul 2019 (6PM – 10PM eastern)</vt:lpstr>
      <vt:lpstr>UI objects are always transient</vt:lpstr>
      <vt:lpstr>Ephemeral State Concepts</vt:lpstr>
      <vt:lpstr>PowerPoint Presentation</vt:lpstr>
      <vt:lpstr>When does something become App State?</vt:lpstr>
      <vt:lpstr>Lifting State up</vt:lpstr>
      <vt:lpstr>PowerPoint Presentation</vt:lpstr>
      <vt:lpstr>Inherited Widgets</vt:lpstr>
      <vt:lpstr>Setup Inherited Widget</vt:lpstr>
      <vt:lpstr>PowerPoint Presentation</vt:lpstr>
      <vt:lpstr>Provider package</vt:lpstr>
      <vt:lpstr>Simple Provider Package Usage</vt:lpstr>
      <vt:lpstr>More Complex Provider Usage</vt:lpstr>
      <vt:lpstr>PowerPoint Presentation</vt:lpstr>
      <vt:lpstr>Scoped Model</vt:lpstr>
      <vt:lpstr>Scoped Model Usage</vt:lpstr>
      <vt:lpstr>PowerPoint Presentation</vt:lpstr>
      <vt:lpstr>For Next Week Before Class</vt:lpstr>
      <vt:lpstr>For Next Week Before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Miller</dc:creator>
  <cp:lastModifiedBy>Kevin E. Ford</cp:lastModifiedBy>
  <cp:revision>427</cp:revision>
  <dcterms:created xsi:type="dcterms:W3CDTF">2016-10-18T18:18:44Z</dcterms:created>
  <dcterms:modified xsi:type="dcterms:W3CDTF">2019-07-16T00:27:13Z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0x010100742DCE5A6DB2704BB1D90CDBF373DD44</vt:lpwstr>
  </property>
</Properties>
</file>