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37" r:id="rId5"/>
    <p:sldId id="533" r:id="rId6"/>
    <p:sldId id="543" r:id="rId7"/>
    <p:sldId id="562" r:id="rId8"/>
    <p:sldId id="564" r:id="rId9"/>
    <p:sldId id="565" r:id="rId10"/>
    <p:sldId id="566" r:id="rId11"/>
    <p:sldId id="546" r:id="rId12"/>
    <p:sldId id="567" r:id="rId13"/>
    <p:sldId id="568" r:id="rId14"/>
    <p:sldId id="569" r:id="rId15"/>
    <p:sldId id="570" r:id="rId16"/>
    <p:sldId id="571" r:id="rId17"/>
    <p:sldId id="572" r:id="rId18"/>
    <p:sldId id="5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E04"/>
    <a:srgbClr val="00A1D9"/>
    <a:srgbClr val="00A7A0"/>
    <a:srgbClr val="FF9B00"/>
    <a:srgbClr val="FEFEFE"/>
    <a:srgbClr val="FFFA9E"/>
    <a:srgbClr val="719E8B"/>
    <a:srgbClr val="6C9986"/>
    <a:srgbClr val="7CAD98"/>
    <a:srgbClr val="9DB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89592" autoAdjust="0"/>
  </p:normalViewPr>
  <p:slideViewPr>
    <p:cSldViewPr snapToGrid="0" showGuides="1">
      <p:cViewPr varScale="1">
        <p:scale>
          <a:sx n="78" d="100"/>
          <a:sy n="78" d="100"/>
        </p:scale>
        <p:origin x="192" y="95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mvvm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7.15.2019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95" y="3808765"/>
            <a:ext cx="8305705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Flutter  Masters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1228" y="4762345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endParaRPr lang="en-US" b="1" dirty="0">
              <a:solidFill>
                <a:srgbClr val="53565A"/>
              </a:solidFill>
            </a:endParaRPr>
          </a:p>
          <a:p>
            <a:pPr>
              <a:buClr>
                <a:srgbClr val="78BE3C"/>
              </a:buClr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e: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m: 617-259-5192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9" y="3503642"/>
            <a:ext cx="3838575" cy="5619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28203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C0A0F-594A-3A48-BEB4-A644CC3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DART objects</a:t>
            </a:r>
          </a:p>
          <a:p>
            <a:r>
              <a:rPr lang="en-US" dirty="0"/>
              <a:t>Used for finding memory leaks</a:t>
            </a:r>
          </a:p>
          <a:p>
            <a:r>
              <a:rPr lang="en-US" dirty="0"/>
              <a:t>Can cause GC (compaction of the heap)</a:t>
            </a:r>
          </a:p>
          <a:p>
            <a:r>
              <a:rPr lang="en-US" dirty="0"/>
              <a:t>Snapshots save image of objects in memory at a point in time</a:t>
            </a:r>
          </a:p>
          <a:p>
            <a:r>
              <a:rPr lang="en-US" dirty="0"/>
              <a:t>Use accumulators for memory leaks</a:t>
            </a:r>
          </a:p>
          <a:p>
            <a:r>
              <a:rPr lang="en-US" dirty="0"/>
              <a:t>Count is total number of current objects in heap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0C00C-F49E-544D-BC6C-984D0D2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984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305959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EEFD5-DE75-A84C-AC63-8237B376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Find at: </a:t>
            </a:r>
            <a:r>
              <a:rPr lang="en-US" dirty="0">
                <a:hlinkClick r:id="rId2"/>
              </a:rPr>
              <a:t>https://pub.dev/</a:t>
            </a:r>
            <a:endParaRPr lang="en-US" dirty="0"/>
          </a:p>
          <a:p>
            <a:r>
              <a:rPr lang="en-US" dirty="0"/>
              <a:t>Can create your own, for example FMVVM:</a:t>
            </a:r>
          </a:p>
          <a:p>
            <a:pPr lvl="1"/>
            <a:r>
              <a:rPr lang="en-US" dirty="0">
                <a:hlinkClick r:id="rId3"/>
              </a:rPr>
              <a:t>https://pub.dev/packages/fmvvm</a:t>
            </a:r>
            <a:endParaRPr lang="en-US" dirty="0"/>
          </a:p>
          <a:p>
            <a:r>
              <a:rPr lang="en-US" dirty="0"/>
              <a:t>Add package to </a:t>
            </a:r>
            <a:r>
              <a:rPr lang="en-US" dirty="0" err="1"/>
              <a:t>pubspec.yaml</a:t>
            </a:r>
            <a:endParaRPr lang="en-US" dirty="0"/>
          </a:p>
          <a:p>
            <a:pPr lvl="1"/>
            <a:r>
              <a:rPr lang="en-US" dirty="0" err="1"/>
              <a:t>fmvvm</a:t>
            </a:r>
            <a:r>
              <a:rPr lang="en-US" dirty="0"/>
              <a:t>: ^0.9.6</a:t>
            </a:r>
          </a:p>
          <a:p>
            <a:r>
              <a:rPr lang="en-US" dirty="0"/>
              <a:t>Multiple packages can have the same dependencies</a:t>
            </a:r>
          </a:p>
          <a:p>
            <a:pPr lvl="1"/>
            <a:r>
              <a:rPr lang="en-US" dirty="0"/>
              <a:t>Can avoid some conflicts by not specifying an exact version</a:t>
            </a:r>
          </a:p>
          <a:p>
            <a:pPr lvl="1"/>
            <a:r>
              <a:rPr lang="en-US" dirty="0"/>
              <a:t>Can specify a range with minimum and maximum</a:t>
            </a:r>
          </a:p>
          <a:p>
            <a:r>
              <a:rPr lang="en-US" dirty="0"/>
              <a:t>Can point at a git repository</a:t>
            </a:r>
          </a:p>
          <a:p>
            <a:pPr lvl="1"/>
            <a:r>
              <a:rPr lang="en-US" dirty="0"/>
              <a:t>plugin1: </a:t>
            </a:r>
          </a:p>
          <a:p>
            <a:pPr lvl="2"/>
            <a:r>
              <a:rPr lang="en-US" dirty="0"/>
              <a:t>git: </a:t>
            </a:r>
            <a:r>
              <a:rPr lang="en-US" dirty="0" err="1"/>
              <a:t>url</a:t>
            </a:r>
            <a:r>
              <a:rPr lang="en-US" dirty="0"/>
              <a:t>: git://</a:t>
            </a:r>
            <a:r>
              <a:rPr lang="en-US" dirty="0" err="1"/>
              <a:t>github.com</a:t>
            </a:r>
            <a:r>
              <a:rPr lang="en-US" dirty="0"/>
              <a:t>/flutter/plugin1.git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97B10-54AA-6844-8CD0-9C0AD15B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pic>
        <p:nvPicPr>
          <p:cNvPr id="5" name="Picture 4" descr="A close up of a wooden cutting board&#10;&#10;Description automatically generated">
            <a:extLst>
              <a:ext uri="{FF2B5EF4-FFF2-40B4-BE49-F238E27FC236}">
                <a16:creationId xmlns:a16="http://schemas.microsoft.com/office/drawing/2014/main" id="{238851CF-C368-A54B-9CAF-E1BBC421D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2" y="795141"/>
            <a:ext cx="4652462" cy="30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101999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4A4F2-3B6A-0C47-996F-BCB946C3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56" y="2575693"/>
            <a:ext cx="11425287" cy="540618"/>
          </a:xfrm>
        </p:spPr>
        <p:txBody>
          <a:bodyPr anchor="ctr" anchorCtr="1"/>
          <a:lstStyle/>
          <a:p>
            <a:r>
              <a:rPr lang="en-US" dirty="0"/>
              <a:t>That’s all folks!!!</a:t>
            </a:r>
          </a:p>
        </p:txBody>
      </p:sp>
    </p:spTree>
    <p:extLst>
      <p:ext uri="{BB962C8B-B14F-4D97-AF65-F5344CB8AC3E}">
        <p14:creationId xmlns:p14="http://schemas.microsoft.com/office/powerpoint/2010/main" val="26116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8122E2-8A7F-E743-A508-E45E06F6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err="1"/>
              <a:t>Inspecter</a:t>
            </a:r>
            <a:endParaRPr lang="en-US" dirty="0"/>
          </a:p>
          <a:p>
            <a:r>
              <a:rPr lang="en-US" dirty="0"/>
              <a:t>Timeline View</a:t>
            </a:r>
          </a:p>
          <a:p>
            <a:r>
              <a:rPr lang="en-US" dirty="0"/>
              <a:t>Memory View</a:t>
            </a:r>
          </a:p>
          <a:p>
            <a:r>
              <a:rPr lang="en-US" dirty="0"/>
              <a:t>Dart Packages (https://</a:t>
            </a:r>
            <a:r>
              <a:rPr lang="en-US" dirty="0" err="1"/>
              <a:t>pub.dev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E343F-9170-5B49-ACF0-D0FB2C2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 – 22 Jul 2019 (6PM – 10PM eastern)</a:t>
            </a:r>
          </a:p>
        </p:txBody>
      </p:sp>
    </p:spTree>
    <p:extLst>
      <p:ext uri="{BB962C8B-B14F-4D97-AF65-F5344CB8AC3E}">
        <p14:creationId xmlns:p14="http://schemas.microsoft.com/office/powerpoint/2010/main" val="27214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E240-4E4B-E949-BA44-9C309893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6425846" cy="4810845"/>
          </a:xfrm>
        </p:spPr>
        <p:txBody>
          <a:bodyPr/>
          <a:lstStyle/>
          <a:p>
            <a:r>
              <a:rPr lang="en-US" dirty="0"/>
              <a:t>The build() method gets called … a lot</a:t>
            </a:r>
          </a:p>
          <a:p>
            <a:pPr lvl="1"/>
            <a:r>
              <a:rPr lang="en-US" dirty="0"/>
              <a:t>Avoid expensive work or huge loops</a:t>
            </a:r>
          </a:p>
          <a:p>
            <a:pPr lvl="1"/>
            <a:r>
              <a:rPr lang="en-US" dirty="0"/>
              <a:t>Break up build() methods into smaller widgets</a:t>
            </a:r>
          </a:p>
          <a:p>
            <a:pPr lvl="1"/>
            <a:r>
              <a:rPr lang="en-US" dirty="0"/>
              <a:t>Don’t force everything to be rebuilt, </a:t>
            </a:r>
            <a:r>
              <a:rPr lang="en-US" dirty="0" err="1"/>
              <a:t>setState</a:t>
            </a:r>
            <a:r>
              <a:rPr lang="en-US" dirty="0"/>
              <a:t>() only builds what is below it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SlideTransition</a:t>
            </a:r>
            <a:r>
              <a:rPr lang="en-US" dirty="0"/>
              <a:t> and </a:t>
            </a:r>
            <a:r>
              <a:rPr lang="en-US" dirty="0" err="1"/>
              <a:t>TransitionBuilder</a:t>
            </a:r>
            <a:r>
              <a:rPr lang="en-US" dirty="0"/>
              <a:t> to avoid unnecessary recursive build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024A0-AF59-AF4A-900B-F24B77F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app FAAAAAAAST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54CE16A6-917D-D84D-A8F7-D81B958C6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81" y="795142"/>
            <a:ext cx="3239965" cy="32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66E17-B5BA-ED4F-8BB3-06B6F213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call </a:t>
            </a:r>
            <a:r>
              <a:rPr lang="en-US" dirty="0" err="1"/>
              <a:t>saveLayer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Allocates an offscreen buffer</a:t>
            </a:r>
          </a:p>
          <a:p>
            <a:pPr lvl="1"/>
            <a:r>
              <a:rPr lang="en-US" dirty="0"/>
              <a:t>May be slower on older GPUs</a:t>
            </a:r>
          </a:p>
          <a:p>
            <a:pPr lvl="1"/>
            <a:r>
              <a:rPr lang="en-US" dirty="0"/>
              <a:t>The Opacity widget is expensive</a:t>
            </a:r>
          </a:p>
          <a:p>
            <a:pPr lvl="1"/>
            <a:r>
              <a:rPr lang="en-US" dirty="0"/>
              <a:t>Clipping is expensive, but not as expensive as opacity</a:t>
            </a:r>
          </a:p>
          <a:p>
            <a:r>
              <a:rPr lang="en-US" dirty="0"/>
              <a:t>Render grids and lists lazily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ListView.builder</a:t>
            </a:r>
            <a:r>
              <a:rPr lang="en-US" dirty="0"/>
              <a:t>() for this</a:t>
            </a:r>
          </a:p>
          <a:p>
            <a:pPr lvl="1"/>
            <a:r>
              <a:rPr lang="en-US" dirty="0"/>
              <a:t>The list can be fetched lazily as well</a:t>
            </a:r>
          </a:p>
          <a:p>
            <a:r>
              <a:rPr lang="en-US" dirty="0"/>
              <a:t>Building and rendering happen on different threads</a:t>
            </a:r>
          </a:p>
          <a:p>
            <a:pPr lvl="1"/>
            <a:r>
              <a:rPr lang="en-US" dirty="0"/>
              <a:t>Keep frames rendering at well below 16ms which will give 60 fps</a:t>
            </a:r>
          </a:p>
          <a:p>
            <a:pPr lvl="2"/>
            <a:r>
              <a:rPr lang="en-US" dirty="0"/>
              <a:t>Saves battery</a:t>
            </a:r>
          </a:p>
          <a:p>
            <a:pPr lvl="2"/>
            <a:r>
              <a:rPr lang="en-US" dirty="0"/>
              <a:t>Keeps device cool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2EEA5-2B1E-C34B-B64E-A6182EE0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effects</a:t>
            </a:r>
          </a:p>
        </p:txBody>
      </p:sp>
      <p:pic>
        <p:nvPicPr>
          <p:cNvPr id="5" name="Picture 4" descr="A remote control&#10;&#10;Description automatically generated">
            <a:extLst>
              <a:ext uri="{FF2B5EF4-FFF2-40B4-BE49-F238E27FC236}">
                <a16:creationId xmlns:a16="http://schemas.microsoft.com/office/drawing/2014/main" id="{149C4D64-1B75-9E44-B25F-5D525B0F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74" y="254524"/>
            <a:ext cx="2422627" cy="38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5073-9F34-6841-81C2-400171DD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profile mode</a:t>
            </a:r>
          </a:p>
          <a:p>
            <a:r>
              <a:rPr lang="en-US" dirty="0"/>
              <a:t>Run on a physical device</a:t>
            </a:r>
          </a:p>
          <a:p>
            <a:pPr lvl="1"/>
            <a:r>
              <a:rPr lang="en-US" dirty="0"/>
              <a:t>A slow physical device</a:t>
            </a:r>
          </a:p>
          <a:p>
            <a:r>
              <a:rPr lang="en-US" dirty="0"/>
              <a:t>Set to run in profile mode</a:t>
            </a:r>
          </a:p>
          <a:p>
            <a:pPr lvl="1"/>
            <a:r>
              <a:rPr lang="en-US" dirty="0"/>
              <a:t>Edit </a:t>
            </a:r>
            <a:r>
              <a:rPr lang="en-US" dirty="0" err="1"/>
              <a:t>launch.json</a:t>
            </a:r>
            <a:r>
              <a:rPr lang="en-US" dirty="0"/>
              <a:t> to set </a:t>
            </a:r>
            <a:r>
              <a:rPr lang="en-US" dirty="0" err="1"/>
              <a:t>flutterMode</a:t>
            </a:r>
            <a:r>
              <a:rPr lang="en-US" dirty="0"/>
              <a:t> to profile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flutterMode</a:t>
            </a:r>
            <a:r>
              <a:rPr lang="en-US" dirty="0"/>
              <a:t>": "profile"</a:t>
            </a:r>
          </a:p>
          <a:p>
            <a:r>
              <a:rPr lang="en-US" dirty="0"/>
              <a:t>With running app us Command Palette Dart: 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View the Timeline</a:t>
            </a:r>
          </a:p>
          <a:p>
            <a:r>
              <a:rPr lang="en-US" dirty="0"/>
              <a:t>UI Events – DART code running on the main thread</a:t>
            </a:r>
          </a:p>
          <a:p>
            <a:r>
              <a:rPr lang="en-US" dirty="0"/>
              <a:t>GPU Events – Doing the drawing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01EEE-576B-0A4F-B664-400B6FF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it</a:t>
            </a:r>
          </a:p>
        </p:txBody>
      </p:sp>
    </p:spTree>
    <p:extLst>
      <p:ext uri="{BB962C8B-B14F-4D97-AF65-F5344CB8AC3E}">
        <p14:creationId xmlns:p14="http://schemas.microsoft.com/office/powerpoint/2010/main" val="34531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177A85-A957-BB4A-9848-B37615C47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4" y="934671"/>
            <a:ext cx="10465540" cy="51687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ADFA79-CAA5-7343-BA53-6BE91533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9AA603-EE50-2A45-AA77-F01BE917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careful of what else is running on the device</a:t>
            </a:r>
          </a:p>
          <a:p>
            <a:pPr lvl="1"/>
            <a:r>
              <a:rPr lang="en-US" dirty="0"/>
              <a:t>Reflector</a:t>
            </a:r>
          </a:p>
          <a:p>
            <a:r>
              <a:rPr lang="en-US" dirty="0"/>
              <a:t>Heisenberg uncertainty principle</a:t>
            </a:r>
          </a:p>
          <a:p>
            <a:pPr lvl="1"/>
            <a:r>
              <a:rPr lang="en-US" dirty="0"/>
              <a:t>The mere act of profiling changes the results</a:t>
            </a:r>
          </a:p>
          <a:p>
            <a:pPr lvl="1"/>
            <a:r>
              <a:rPr lang="en-US" dirty="0"/>
              <a:t>Be wary of increasing the sample rate</a:t>
            </a:r>
          </a:p>
          <a:p>
            <a:r>
              <a:rPr lang="en-US" dirty="0"/>
              <a:t>Hot reload doesn’t seem to work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6DB88F-A664-354D-9562-2B42C39E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Gotchas</a:t>
            </a:r>
          </a:p>
        </p:txBody>
      </p:sp>
    </p:spTree>
    <p:extLst>
      <p:ext uri="{BB962C8B-B14F-4D97-AF65-F5344CB8AC3E}">
        <p14:creationId xmlns:p14="http://schemas.microsoft.com/office/powerpoint/2010/main" val="257618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96920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898F1A-907F-5443-A9C7-7F10F48C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UI of your app</a:t>
            </a:r>
          </a:p>
          <a:p>
            <a:r>
              <a:rPr lang="en-US" dirty="0"/>
              <a:t>Can’t be in profile mode</a:t>
            </a:r>
          </a:p>
          <a:p>
            <a:r>
              <a:rPr lang="en-US" dirty="0"/>
              <a:t>Allows inspecting of the widget tree</a:t>
            </a:r>
          </a:p>
          <a:p>
            <a:pPr lvl="1"/>
            <a:r>
              <a:rPr lang="en-US" dirty="0"/>
              <a:t>All pages in back stack are part of the tree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91D8D-EAFD-1F49-A472-B6E41275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Inspector	</a:t>
            </a:r>
          </a:p>
        </p:txBody>
      </p:sp>
    </p:spTree>
    <p:extLst>
      <p:ext uri="{BB962C8B-B14F-4D97-AF65-F5344CB8AC3E}">
        <p14:creationId xmlns:p14="http://schemas.microsoft.com/office/powerpoint/2010/main" val="417798154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DCE5A6DB2704BB1D90CDBF373DD44" ma:contentTypeVersion="2" ma:contentTypeDescription="Create a new document." ma:contentTypeScope="" ma:versionID="68faea2343253c5b3b338dd1d3202995">
  <xsd:schema xmlns:xsd="http://www.w3.org/2001/XMLSchema" xmlns:xs="http://www.w3.org/2001/XMLSchema" xmlns:p="http://schemas.microsoft.com/office/2006/metadata/properties" xmlns:ns2="436d8fb7-9e49-49a1-8902-dbfc32c1941e" targetNamespace="http://schemas.microsoft.com/office/2006/metadata/properties" ma:root="true" ma:fieldsID="c47ce291972f0dd8f69f896f191d1256" ns2:_="">
    <xsd:import namespace="436d8fb7-9e49-49a1-8902-dbfc32c194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d8fb7-9e49-49a1-8902-dbfc32c19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39131-E9EE-4547-AC8C-983E1AC7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d8fb7-9e49-49a1-8902-dbfc32c1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 - PPT Master October 2016</Template>
  <TotalTime>30483</TotalTime>
  <Words>446</Words>
  <Application>Microsoft Macintosh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Cordia New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Class Outline – 22 Jul 2019 (6PM – 10PM eastern)</vt:lpstr>
      <vt:lpstr>Keeping your app FAAAAAAAST</vt:lpstr>
      <vt:lpstr>Avoid effects</vt:lpstr>
      <vt:lpstr>How to test it</vt:lpstr>
      <vt:lpstr>PowerPoint Presentation</vt:lpstr>
      <vt:lpstr>Profiling Gotchas</vt:lpstr>
      <vt:lpstr>PowerPoint Presentation</vt:lpstr>
      <vt:lpstr>Flutter Inspector </vt:lpstr>
      <vt:lpstr>PowerPoint Presentation</vt:lpstr>
      <vt:lpstr>Memory</vt:lpstr>
      <vt:lpstr>PowerPoint Presentation</vt:lpstr>
      <vt:lpstr>Packages</vt:lpstr>
      <vt:lpstr>PowerPoint Presentation</vt:lpstr>
      <vt:lpstr>That’s all folks!!!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437</cp:revision>
  <dcterms:created xsi:type="dcterms:W3CDTF">2016-10-18T18:18:44Z</dcterms:created>
  <dcterms:modified xsi:type="dcterms:W3CDTF">2019-07-22T21:36:15Z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0x010100742DCE5A6DB2704BB1D90CDBF373DD44</vt:lpwstr>
  </property>
</Properties>
</file>