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0" r:id="rId1"/>
  </p:sldMasterIdLst>
  <p:notesMasterIdLst>
    <p:notesMasterId r:id="rId15"/>
  </p:notesMasterIdLst>
  <p:sldIdLst>
    <p:sldId id="286" r:id="rId2"/>
    <p:sldId id="287" r:id="rId3"/>
    <p:sldId id="288" r:id="rId4"/>
    <p:sldId id="289" r:id="rId5"/>
    <p:sldId id="290" r:id="rId6"/>
    <p:sldId id="291" r:id="rId7"/>
    <p:sldId id="292" r:id="rId8"/>
    <p:sldId id="293" r:id="rId9"/>
    <p:sldId id="294" r:id="rId10"/>
    <p:sldId id="295" r:id="rId11"/>
    <p:sldId id="297" r:id="rId12"/>
    <p:sldId id="298" r:id="rId13"/>
    <p:sldId id="299"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7" d="100"/>
          <a:sy n="77" d="100"/>
        </p:scale>
        <p:origin x="72" y="2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2" Type="http://schemas.openxmlformats.org/officeDocument/2006/relationships/oleObject" Target="file:///storage/emulated/0/Android/data/cn.wps.moffice_eng/.Cloud/i18n/471582933/f/ea3f8848-8c16-403a-bc36-675489179e61/DOC-20240831-WA0003..xlsx" TargetMode="External" /><Relationship Id="rId1" Type="http://schemas.openxmlformats.org/officeDocument/2006/relationships/themeOverride" Target="../theme/themeOverride1.xml" /></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 /><Relationship Id="rId2" Type="http://schemas.microsoft.com/office/2011/relationships/chartColorStyle" Target="colors1.xml" /><Relationship Id="rId1" Type="http://schemas.microsoft.com/office/2011/relationships/chartStyle" Target="style1.xml" /><Relationship Id="rId4" Type="http://schemas.openxmlformats.org/officeDocument/2006/relationships/oleObject" Target="file:///storage/emulated/0/Android/data/cn.wps.moffice_eng/.Cloud/i18n/471582933/f/42a99f83-f83a-417a-b27f-11efb2aa3ab4/employee_data%2520NM%2520ME.xlsx" TargetMode="Externa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a:t>Employee Performance Analysis </a:t>
            </a:r>
          </a:p>
        </c:rich>
      </c:tx>
      <c:overlay val="0"/>
      <c:spPr>
        <a:noFill/>
        <a:ln>
          <a:noFill/>
        </a:ln>
        <a:effectLst/>
      </c:spPr>
    </c:title>
    <c:autoTitleDeleted val="0"/>
    <c:plotArea>
      <c:layout/>
      <c:barChart>
        <c:barDir val="col"/>
        <c:grouping val="clustered"/>
        <c:varyColors val="0"/>
        <c:ser>
          <c:idx val="0"/>
          <c:order val="0"/>
          <c:tx>
            <c:strRef>
              <c:f>Sheet1!$B$2:$B$3</c:f>
              <c:strCache>
                <c:ptCount val="2"/>
                <c:pt idx="0">
                  <c:v>Performance Level </c:v>
                </c:pt>
                <c:pt idx="1">
                  <c:v>HIGH</c:v>
                </c:pt>
              </c:strCache>
            </c:strRef>
          </c:tx>
          <c:spPr>
            <a:solidFill>
              <a:schemeClr val="accent1"/>
            </a:solidFill>
            <a:ln>
              <a:noFill/>
            </a:ln>
            <a:effectLst/>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Sheet1!$B$4:$B$14</c:f>
              <c:numCache>
                <c:formatCode>General</c:formatCode>
                <c:ptCount val="11"/>
                <c:pt idx="0">
                  <c:v>16</c:v>
                </c:pt>
                <c:pt idx="1">
                  <c:v>18</c:v>
                </c:pt>
                <c:pt idx="2">
                  <c:v>21</c:v>
                </c:pt>
                <c:pt idx="3">
                  <c:v>17</c:v>
                </c:pt>
                <c:pt idx="4">
                  <c:v>21</c:v>
                </c:pt>
                <c:pt idx="5">
                  <c:v>29</c:v>
                </c:pt>
                <c:pt idx="6">
                  <c:v>26</c:v>
                </c:pt>
                <c:pt idx="7">
                  <c:v>26</c:v>
                </c:pt>
                <c:pt idx="8">
                  <c:v>21</c:v>
                </c:pt>
                <c:pt idx="9">
                  <c:v>25</c:v>
                </c:pt>
                <c:pt idx="10">
                  <c:v>220</c:v>
                </c:pt>
              </c:numCache>
            </c:numRef>
          </c:val>
          <c:extLst>
            <c:ext xmlns:c16="http://schemas.microsoft.com/office/drawing/2014/chart" uri="{C3380CC4-5D6E-409C-BE32-E72D297353CC}">
              <c16:uniqueId val="{00000000-01A5-C548-B41C-49FCD5DE32A8}"/>
            </c:ext>
          </c:extLst>
        </c:ser>
        <c:ser>
          <c:idx val="1"/>
          <c:order val="1"/>
          <c:tx>
            <c:strRef>
              <c:f>Sheet1!$C$2:$C$3</c:f>
              <c:strCache>
                <c:ptCount val="2"/>
                <c:pt idx="0">
                  <c:v>Performance Level </c:v>
                </c:pt>
                <c:pt idx="1">
                  <c:v>LOW</c:v>
                </c:pt>
              </c:strCache>
            </c:strRef>
          </c:tx>
          <c:spPr>
            <a:solidFill>
              <a:schemeClr val="accent2"/>
            </a:solidFill>
            <a:ln>
              <a:noFill/>
            </a:ln>
            <a:effectLst/>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2"/>
                </a:solidFill>
                <a:prstDash val="sysDot"/>
              </a:ln>
              <a:effectLst/>
            </c:spPr>
            <c:trendlineType val="exp"/>
            <c:dispRSqr val="0"/>
            <c:dispEq val="0"/>
          </c:trendline>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Sheet1!$C$4:$C$14</c:f>
              <c:numCache>
                <c:formatCode>General</c:formatCode>
                <c:ptCount val="11"/>
                <c:pt idx="0">
                  <c:v>34</c:v>
                </c:pt>
                <c:pt idx="1">
                  <c:v>47</c:v>
                </c:pt>
                <c:pt idx="2">
                  <c:v>41</c:v>
                </c:pt>
                <c:pt idx="3">
                  <c:v>39</c:v>
                </c:pt>
                <c:pt idx="4">
                  <c:v>41</c:v>
                </c:pt>
                <c:pt idx="5">
                  <c:v>33</c:v>
                </c:pt>
                <c:pt idx="6">
                  <c:v>41</c:v>
                </c:pt>
                <c:pt idx="7">
                  <c:v>43</c:v>
                </c:pt>
                <c:pt idx="8">
                  <c:v>45</c:v>
                </c:pt>
                <c:pt idx="9">
                  <c:v>34</c:v>
                </c:pt>
                <c:pt idx="10">
                  <c:v>398</c:v>
                </c:pt>
              </c:numCache>
            </c:numRef>
          </c:val>
          <c:extLst>
            <c:ext xmlns:c16="http://schemas.microsoft.com/office/drawing/2014/chart" uri="{C3380CC4-5D6E-409C-BE32-E72D297353CC}">
              <c16:uniqueId val="{00000002-01A5-C548-B41C-49FCD5DE32A8}"/>
            </c:ext>
          </c:extLst>
        </c:ser>
        <c:ser>
          <c:idx val="2"/>
          <c:order val="2"/>
          <c:tx>
            <c:strRef>
              <c:f>Sheet1!$D$2:$D$3</c:f>
              <c:strCache>
                <c:ptCount val="2"/>
                <c:pt idx="0">
                  <c:v>Performance Level </c:v>
                </c:pt>
                <c:pt idx="1">
                  <c:v>MED</c:v>
                </c:pt>
              </c:strCache>
            </c:strRef>
          </c:tx>
          <c:spPr>
            <a:solidFill>
              <a:schemeClr val="accent3"/>
            </a:solidFill>
            <a:ln>
              <a:noFill/>
            </a:ln>
            <a:effectLst/>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3"/>
                </a:solidFill>
                <a:prstDash val="sysDot"/>
              </a:ln>
              <a:effectLst/>
            </c:spPr>
            <c:trendlineType val="linear"/>
            <c:dispRSqr val="0"/>
            <c:dispEq val="0"/>
          </c:trendline>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Sheet1!$D$4:$D$14</c:f>
              <c:numCache>
                <c:formatCode>General</c:formatCode>
                <c:ptCount val="11"/>
                <c:pt idx="0">
                  <c:v>85</c:v>
                </c:pt>
                <c:pt idx="1">
                  <c:v>65</c:v>
                </c:pt>
                <c:pt idx="2">
                  <c:v>78</c:v>
                </c:pt>
                <c:pt idx="3">
                  <c:v>92</c:v>
                </c:pt>
                <c:pt idx="4">
                  <c:v>77</c:v>
                </c:pt>
                <c:pt idx="5">
                  <c:v>69</c:v>
                </c:pt>
                <c:pt idx="6">
                  <c:v>75</c:v>
                </c:pt>
                <c:pt idx="7">
                  <c:v>82</c:v>
                </c:pt>
                <c:pt idx="8">
                  <c:v>71</c:v>
                </c:pt>
                <c:pt idx="9">
                  <c:v>84</c:v>
                </c:pt>
                <c:pt idx="10">
                  <c:v>778</c:v>
                </c:pt>
              </c:numCache>
            </c:numRef>
          </c:val>
          <c:extLst>
            <c:ext xmlns:c16="http://schemas.microsoft.com/office/drawing/2014/chart" uri="{C3380CC4-5D6E-409C-BE32-E72D297353CC}">
              <c16:uniqueId val="{00000004-01A5-C548-B41C-49FCD5DE32A8}"/>
            </c:ext>
          </c:extLst>
        </c:ser>
        <c:ser>
          <c:idx val="3"/>
          <c:order val="3"/>
          <c:tx>
            <c:strRef>
              <c:f>Sheet1!$E$2:$E$3</c:f>
              <c:strCache>
                <c:ptCount val="2"/>
                <c:pt idx="0">
                  <c:v>Performance Level </c:v>
                </c:pt>
                <c:pt idx="1">
                  <c:v>VERY HIGH</c:v>
                </c:pt>
              </c:strCache>
            </c:strRef>
          </c:tx>
          <c:spPr>
            <a:solidFill>
              <a:schemeClr val="accent4"/>
            </a:solidFill>
            <a:ln>
              <a:noFill/>
            </a:ln>
            <a:effectLst/>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Sheet1!$E$4:$E$14</c:f>
              <c:numCache>
                <c:formatCode>General</c:formatCode>
                <c:ptCount val="11"/>
                <c:pt idx="0">
                  <c:v>15</c:v>
                </c:pt>
                <c:pt idx="1">
                  <c:v>15</c:v>
                </c:pt>
                <c:pt idx="2">
                  <c:v>14</c:v>
                </c:pt>
                <c:pt idx="3">
                  <c:v>9</c:v>
                </c:pt>
                <c:pt idx="4">
                  <c:v>15</c:v>
                </c:pt>
                <c:pt idx="5">
                  <c:v>12</c:v>
                </c:pt>
                <c:pt idx="6">
                  <c:v>15</c:v>
                </c:pt>
                <c:pt idx="7">
                  <c:v>16</c:v>
                </c:pt>
                <c:pt idx="8">
                  <c:v>13</c:v>
                </c:pt>
                <c:pt idx="9">
                  <c:v>13</c:v>
                </c:pt>
                <c:pt idx="10">
                  <c:v>137</c:v>
                </c:pt>
              </c:numCache>
            </c:numRef>
          </c:val>
          <c:extLst>
            <c:ext xmlns:c16="http://schemas.microsoft.com/office/drawing/2014/chart" uri="{C3380CC4-5D6E-409C-BE32-E72D297353CC}">
              <c16:uniqueId val="{00000005-01A5-C548-B41C-49FCD5DE32A8}"/>
            </c:ext>
          </c:extLst>
        </c:ser>
        <c:ser>
          <c:idx val="4"/>
          <c:order val="4"/>
          <c:tx>
            <c:strRef>
              <c:f>Sheet1!$F$2:$F$3</c:f>
              <c:strCache>
                <c:ptCount val="2"/>
                <c:pt idx="0">
                  <c:v>Performance Level </c:v>
                </c:pt>
                <c:pt idx="1">
                  <c:v>Grand Total</c:v>
                </c:pt>
              </c:strCache>
            </c:strRef>
          </c:tx>
          <c:spPr>
            <a:solidFill>
              <a:schemeClr val="accent5"/>
            </a:solidFill>
            <a:ln>
              <a:noFill/>
            </a:ln>
            <a:effectLst/>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Sheet1!$F$4:$F$14</c:f>
              <c:numCache>
                <c:formatCode>General</c:formatCode>
                <c:ptCount val="11"/>
                <c:pt idx="0">
                  <c:v>150</c:v>
                </c:pt>
                <c:pt idx="1">
                  <c:v>145</c:v>
                </c:pt>
                <c:pt idx="2">
                  <c:v>154</c:v>
                </c:pt>
                <c:pt idx="3">
                  <c:v>157</c:v>
                </c:pt>
                <c:pt idx="4">
                  <c:v>154</c:v>
                </c:pt>
                <c:pt idx="5">
                  <c:v>143</c:v>
                </c:pt>
                <c:pt idx="6">
                  <c:v>157</c:v>
                </c:pt>
                <c:pt idx="7">
                  <c:v>167</c:v>
                </c:pt>
                <c:pt idx="8">
                  <c:v>150</c:v>
                </c:pt>
                <c:pt idx="9">
                  <c:v>156</c:v>
                </c:pt>
                <c:pt idx="10">
                  <c:v>1533</c:v>
                </c:pt>
              </c:numCache>
            </c:numRef>
          </c:val>
          <c:extLst>
            <c:ext xmlns:c16="http://schemas.microsoft.com/office/drawing/2014/chart" uri="{C3380CC4-5D6E-409C-BE32-E72D297353CC}">
              <c16:uniqueId val="{00000006-01A5-C548-B41C-49FCD5DE32A8}"/>
            </c:ext>
          </c:extLst>
        </c:ser>
        <c:dLbls>
          <c:showLegendKey val="0"/>
          <c:showVal val="1"/>
          <c:showCatName val="0"/>
          <c:showSerName val="0"/>
          <c:showPercent val="0"/>
          <c:showBubbleSize val="0"/>
        </c:dLbls>
        <c:gapWidth val="219"/>
        <c:overlap val="-27"/>
        <c:axId val="512304402"/>
        <c:axId val="138447800"/>
      </c:barChart>
      <c:catAx>
        <c:axId val="512304402"/>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138447800"/>
        <c:crosses val="autoZero"/>
        <c:auto val="1"/>
        <c:lblAlgn val="ctr"/>
        <c:lblOffset val="100"/>
        <c:noMultiLvlLbl val="0"/>
      </c:catAx>
      <c:valAx>
        <c:axId val="1384478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51230440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Sheet1!$B$3</c:f>
              <c:strCache>
                <c:ptCount val="1"/>
                <c:pt idx="0">
                  <c:v>HIGH</c:v>
                </c:pt>
              </c:strCache>
            </c:strRef>
          </c:tx>
          <c:explosion val="25"/>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Pt>
            <c:idx val="10"/>
            <c:bubble3D val="0"/>
            <c:spPr>
              <a:solidFill>
                <a:schemeClr val="accent5">
                  <a:lumMod val="60000"/>
                </a:schemeClr>
              </a:solidFill>
              <a:ln w="19050">
                <a:solidFill>
                  <a:schemeClr val="lt1"/>
                </a:solidFill>
              </a:ln>
              <a:effectLst/>
            </c:spPr>
          </c:dPt>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Sheet1!$B$4:$B$14</c:f>
              <c:numCache>
                <c:formatCode>General</c:formatCode>
                <c:ptCount val="11"/>
                <c:pt idx="0">
                  <c:v>16</c:v>
                </c:pt>
                <c:pt idx="1">
                  <c:v>18</c:v>
                </c:pt>
                <c:pt idx="2">
                  <c:v>21</c:v>
                </c:pt>
                <c:pt idx="3">
                  <c:v>17</c:v>
                </c:pt>
                <c:pt idx="4">
                  <c:v>21</c:v>
                </c:pt>
                <c:pt idx="5">
                  <c:v>29</c:v>
                </c:pt>
                <c:pt idx="6">
                  <c:v>26</c:v>
                </c:pt>
                <c:pt idx="7">
                  <c:v>26</c:v>
                </c:pt>
                <c:pt idx="8">
                  <c:v>21</c:v>
                </c:pt>
                <c:pt idx="9">
                  <c:v>25</c:v>
                </c:pt>
                <c:pt idx="10">
                  <c:v>220</c:v>
                </c:pt>
              </c:numCache>
            </c:numRef>
          </c:val>
          <c:extLst>
            <c:ext xmlns:c16="http://schemas.microsoft.com/office/drawing/2014/chart" uri="{C3380CC4-5D6E-409C-BE32-E72D297353CC}">
              <c16:uniqueId val="{00000000-C148-0348-A10F-F885EEC55881}"/>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94"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695"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07-09-2024</a:t>
            </a:fld>
            <a:endParaRPr lang="en-IN"/>
          </a:p>
        </p:txBody>
      </p:sp>
      <p:sp>
        <p:nvSpPr>
          <p:cNvPr id="1048696"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697"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8"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699"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Slide Image Placeholder 1"/>
          <p:cNvSpPr>
            <a:spLocks noGrp="1" noRot="1" noChangeAspect="1"/>
          </p:cNvSpPr>
          <p:nvPr>
            <p:ph type="sldImg"/>
          </p:nvPr>
        </p:nvSpPr>
        <p:spPr/>
      </p:sp>
      <p:sp>
        <p:nvSpPr>
          <p:cNvPr id="1048604" name="Notes Placeholder 2"/>
          <p:cNvSpPr>
            <a:spLocks noGrp="1"/>
          </p:cNvSpPr>
          <p:nvPr>
            <p:ph type="body" idx="1"/>
          </p:nvPr>
        </p:nvSpPr>
        <p:spPr/>
        <p:txBody>
          <a:bodyPr/>
          <a:lstStyle/>
          <a:p>
            <a:endParaRPr lang="en-IN" dirty="0"/>
          </a:p>
        </p:txBody>
      </p:sp>
      <p:sp>
        <p:nvSpPr>
          <p:cNvPr id="1048605"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1048592" name="Holder 3"/>
          <p:cNvSpPr>
            <a:spLocks noGrp="1"/>
          </p:cNvSpPr>
          <p:nvPr>
            <p:ph type="subTitle" idx="4"/>
          </p:nvPr>
        </p:nvSpPr>
        <p:spPr>
          <a:xfrm>
            <a:off x="1828800" y="3840480"/>
            <a:ext cx="8534400" cy="266700"/>
          </a:xfrm>
          <a:prstGeom prst="rect">
            <a:avLst/>
          </a:prstGeom>
        </p:spPr>
        <p:txBody>
          <a:bodyPr wrap="square" lIns="0" tIns="0" rIns="0" bIns="0">
            <a:spAutoFit/>
          </a:bodyPr>
          <a:lstStyle/>
          <a:p>
            <a:endParaRPr/>
          </a:p>
        </p:txBody>
      </p:sp>
      <p:sp>
        <p:nvSpPr>
          <p:cNvPr id="104859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9/7/2024</a:t>
            </a:fld>
            <a:endParaRPr lang="en-US"/>
          </a:p>
        </p:txBody>
      </p:sp>
      <p:sp>
        <p:nvSpPr>
          <p:cNvPr id="1048595"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77" name="Holder 2"/>
          <p:cNvSpPr>
            <a:spLocks noGrp="1"/>
          </p:cNvSpPr>
          <p:nvPr>
            <p:ph type="title"/>
          </p:nvPr>
        </p:nvSpPr>
        <p:spPr>
          <a:xfrm>
            <a:off x="755332" y="385444"/>
            <a:ext cx="10681335" cy="723901"/>
          </a:xfrm>
        </p:spPr>
        <p:txBody>
          <a:bodyPr lIns="0" tIns="0" rIns="0" bIns="0"/>
          <a:lstStyle>
            <a:lvl1pPr>
              <a:defRPr sz="4800" b="1" i="0">
                <a:solidFill>
                  <a:schemeClr val="tx1"/>
                </a:solidFill>
                <a:latin typeface="Trebuchet MS"/>
                <a:cs typeface="Trebuchet MS"/>
              </a:defRPr>
            </a:lvl1pPr>
          </a:lstStyle>
          <a:p>
            <a:endParaRPr/>
          </a:p>
        </p:txBody>
      </p:sp>
      <p:sp>
        <p:nvSpPr>
          <p:cNvPr id="1048678" name="Holder 3"/>
          <p:cNvSpPr>
            <a:spLocks noGrp="1"/>
          </p:cNvSpPr>
          <p:nvPr>
            <p:ph type="body" idx="1"/>
          </p:nvPr>
        </p:nvSpPr>
        <p:spPr>
          <a:xfrm>
            <a:off x="609600" y="1577340"/>
            <a:ext cx="10972800" cy="266700"/>
          </a:xfrm>
        </p:spPr>
        <p:txBody>
          <a:bodyPr lIns="0" tIns="0" rIns="0" bIns="0"/>
          <a:lstStyle/>
          <a:p>
            <a:endParaRPr/>
          </a:p>
        </p:txBody>
      </p:sp>
      <p:sp>
        <p:nvSpPr>
          <p:cNvPr id="1048679"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80"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9/7/2024</a:t>
            </a:fld>
            <a:endParaRPr lang="en-US"/>
          </a:p>
        </p:txBody>
      </p:sp>
      <p:sp>
        <p:nvSpPr>
          <p:cNvPr id="1048681"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685" name="Holder 2"/>
          <p:cNvSpPr>
            <a:spLocks noGrp="1"/>
          </p:cNvSpPr>
          <p:nvPr>
            <p:ph type="title"/>
          </p:nvPr>
        </p:nvSpPr>
        <p:spPr>
          <a:xfrm>
            <a:off x="755332" y="385444"/>
            <a:ext cx="10681335" cy="723901"/>
          </a:xfrm>
        </p:spPr>
        <p:txBody>
          <a:bodyPr lIns="0" tIns="0" rIns="0" bIns="0"/>
          <a:lstStyle>
            <a:lvl1pPr>
              <a:defRPr sz="4800" b="1" i="0">
                <a:solidFill>
                  <a:schemeClr val="tx1"/>
                </a:solidFill>
                <a:latin typeface="Trebuchet MS"/>
                <a:cs typeface="Trebuchet MS"/>
              </a:defRPr>
            </a:lvl1pPr>
          </a:lstStyle>
          <a:p>
            <a:endParaRPr/>
          </a:p>
        </p:txBody>
      </p:sp>
      <p:sp>
        <p:nvSpPr>
          <p:cNvPr id="1048686" name="Holder 3"/>
          <p:cNvSpPr>
            <a:spLocks noGrp="1"/>
          </p:cNvSpPr>
          <p:nvPr>
            <p:ph sz="half" idx="2"/>
          </p:nvPr>
        </p:nvSpPr>
        <p:spPr>
          <a:xfrm>
            <a:off x="609600" y="1577340"/>
            <a:ext cx="5303520" cy="266700"/>
          </a:xfrm>
          <a:prstGeom prst="rect">
            <a:avLst/>
          </a:prstGeom>
        </p:spPr>
        <p:txBody>
          <a:bodyPr wrap="square" lIns="0" tIns="0" rIns="0" bIns="0">
            <a:spAutoFit/>
          </a:bodyPr>
          <a:lstStyle/>
          <a:p>
            <a:endParaRPr/>
          </a:p>
        </p:txBody>
      </p:sp>
      <p:sp>
        <p:nvSpPr>
          <p:cNvPr id="1048687" name="Holder 4"/>
          <p:cNvSpPr>
            <a:spLocks noGrp="1"/>
          </p:cNvSpPr>
          <p:nvPr>
            <p:ph sz="half" idx="3"/>
          </p:nvPr>
        </p:nvSpPr>
        <p:spPr>
          <a:xfrm>
            <a:off x="6278880" y="1577340"/>
            <a:ext cx="5303520" cy="266700"/>
          </a:xfrm>
          <a:prstGeom prst="rect">
            <a:avLst/>
          </a:prstGeom>
        </p:spPr>
        <p:txBody>
          <a:bodyPr wrap="square" lIns="0" tIns="0" rIns="0" bIns="0">
            <a:spAutoFit/>
          </a:bodyPr>
          <a:lstStyle/>
          <a:p>
            <a:endParaRPr/>
          </a:p>
        </p:txBody>
      </p:sp>
      <p:sp>
        <p:nvSpPr>
          <p:cNvPr id="1048688"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89"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9/7/2024</a:t>
            </a:fld>
            <a:endParaRPr lang="en-US"/>
          </a:p>
        </p:txBody>
      </p:sp>
      <p:sp>
        <p:nvSpPr>
          <p:cNvPr id="1048690"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lIns="0" tIns="0" rIns="0" bIns="0"/>
          <a:lstStyle>
            <a:lvl1pPr>
              <a:defRPr sz="4800" b="1" i="0">
                <a:solidFill>
                  <a:schemeClr val="tx1"/>
                </a:solidFill>
                <a:latin typeface="Trebuchet MS"/>
                <a:cs typeface="Trebuchet MS"/>
              </a:defRPr>
            </a:lvl1pPr>
          </a:lstStyle>
          <a:p>
            <a:endParaRPr/>
          </a:p>
        </p:txBody>
      </p:sp>
      <p:sp>
        <p:nvSpPr>
          <p:cNvPr id="1048607"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08"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9/7/2024</a:t>
            </a:fld>
            <a:endParaRPr lang="en-US"/>
          </a:p>
        </p:txBody>
      </p:sp>
      <p:sp>
        <p:nvSpPr>
          <p:cNvPr id="1048609"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691"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2"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9/7/2024</a:t>
            </a:fld>
            <a:endParaRPr lang="en-US"/>
          </a:p>
        </p:txBody>
      </p:sp>
      <p:sp>
        <p:nvSpPr>
          <p:cNvPr id="1048693"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a:endParaR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9/7/2024</a:t>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2" Type="http://schemas.openxmlformats.org/officeDocument/2006/relationships/chart" Target="../charts/chart2.xml"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048597"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48598"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599"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048600"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2097152" name="object 9"/>
          <p:cNvPicPr>
            <a:picLocks/>
          </p:cNvPicPr>
          <p:nvPr/>
        </p:nvPicPr>
        <p:blipFill>
          <a:blip r:embed="rId3" cstate="print"/>
          <a:stretch>
            <a:fillRect/>
          </a:stretch>
        </p:blipFill>
        <p:spPr>
          <a:xfrm>
            <a:off x="676275" y="6467475"/>
            <a:ext cx="2143125" cy="200025"/>
          </a:xfrm>
          <a:prstGeom prst="rect">
            <a:avLst/>
          </a:prstGeom>
        </p:spPr>
      </p:pic>
      <p:sp>
        <p:nvSpPr>
          <p:cNvPr id="1048601" name="object 11"/>
          <p:cNvSpPr txBox="1">
            <a:spLocks noGrp="1"/>
          </p:cNvSpPr>
          <p:nvPr>
            <p:ph type="sldNum" sz="quarter" idx="7"/>
          </p:nvPr>
        </p:nvSpPr>
        <p:spPr>
          <a:xfrm>
            <a:off x="11353418" y="6473337"/>
            <a:ext cx="151129" cy="1466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048602" name="TextBox 13"/>
          <p:cNvSpPr txBox="1"/>
          <p:nvPr/>
        </p:nvSpPr>
        <p:spPr>
          <a:xfrm>
            <a:off x="1371654" y="3259605"/>
            <a:ext cx="8610600" cy="1938992"/>
          </a:xfrm>
          <a:prstGeom prst="rect">
            <a:avLst/>
          </a:prstGeom>
          <a:noFill/>
        </p:spPr>
        <p:txBody>
          <a:bodyPr wrap="square" rtlCol="0">
            <a:spAutoFit/>
          </a:bodyPr>
          <a:lstStyle/>
          <a:p>
            <a:r>
              <a:rPr lang="en-US" sz="2400" dirty="0"/>
              <a:t>STUDENT NAME</a:t>
            </a:r>
            <a:r>
              <a:rPr lang="en-IN" sz="2400" dirty="0"/>
              <a:t>:</a:t>
            </a:r>
            <a:r>
              <a:rPr lang="en-US" sz="2400" dirty="0"/>
              <a:t> </a:t>
            </a:r>
            <a:r>
              <a:rPr lang="en-IN" sz="2400" dirty="0"/>
              <a:t>P.G.BOWTHIKA</a:t>
            </a:r>
            <a:endParaRPr lang="en-US" sz="2400" dirty="0"/>
          </a:p>
          <a:p>
            <a:r>
              <a:rPr lang="en-US" sz="2400" dirty="0"/>
              <a:t>REGISTER NO:</a:t>
            </a:r>
            <a:r>
              <a:rPr lang="en-IN" sz="2400" dirty="0"/>
              <a:t>312213133</a:t>
            </a:r>
            <a:r>
              <a:rPr lang="en-US" sz="2400" dirty="0"/>
              <a:t>, </a:t>
            </a:r>
            <a:r>
              <a:rPr lang="en-IN" sz="2400" dirty="0"/>
              <a:t>asunm14535316</a:t>
            </a:r>
            <a:endParaRPr lang="en-US" sz="2400" dirty="0"/>
          </a:p>
          <a:p>
            <a:r>
              <a:rPr lang="en-US" sz="2400" dirty="0"/>
              <a:t>DEPARTMENT: III B.COM </a:t>
            </a:r>
            <a:r>
              <a:rPr lang="en-IN" sz="2400" dirty="0"/>
              <a:t>(General) </a:t>
            </a:r>
            <a:endParaRPr lang="en-US" sz="2400" dirty="0"/>
          </a:p>
          <a:p>
            <a:r>
              <a:rPr lang="en-US" sz="2400" dirty="0"/>
              <a:t>COLLEGE: </a:t>
            </a:r>
            <a:r>
              <a:rPr lang="en-IN" sz="2400" dirty="0" err="1"/>
              <a:t>Vel</a:t>
            </a:r>
            <a:r>
              <a:rPr lang="en-IN" sz="2400" dirty="0"/>
              <a:t> tech </a:t>
            </a:r>
            <a:r>
              <a:rPr lang="en-IN" sz="2400" dirty="0" err="1"/>
              <a:t>Ranga</a:t>
            </a:r>
            <a:r>
              <a:rPr lang="en-IN" sz="2400" dirty="0"/>
              <a:t> </a:t>
            </a:r>
            <a:r>
              <a:rPr lang="en-IN" sz="2400" dirty="0" err="1"/>
              <a:t>sanku</a:t>
            </a:r>
            <a:r>
              <a:rPr lang="en-IN" sz="2400" dirty="0"/>
              <a:t> Arts college </a:t>
            </a:r>
            <a:endParaRPr lang="zh-CN" altLang="en-US"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8"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6" name="object 6"/>
          <p:cNvPicPr>
            <a:picLocks/>
          </p:cNvPicPr>
          <p:nvPr/>
        </p:nvPicPr>
        <p:blipFill>
          <a:blip r:embed="rId2" cstate="print"/>
          <a:stretch>
            <a:fillRect/>
          </a:stretch>
        </p:blipFill>
        <p:spPr>
          <a:xfrm>
            <a:off x="1666875" y="6467475"/>
            <a:ext cx="76200" cy="177800"/>
          </a:xfrm>
          <a:prstGeom prst="rect">
            <a:avLst/>
          </a:prstGeom>
        </p:spPr>
      </p:pic>
      <p:sp>
        <p:nvSpPr>
          <p:cNvPr id="104866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48670" name="object 8"/>
          <p:cNvSpPr txBox="1"/>
          <p:nvPr/>
        </p:nvSpPr>
        <p:spPr>
          <a:xfrm>
            <a:off x="739775" y="291147"/>
            <a:ext cx="3303904" cy="1461135"/>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48671" name="object 3"/>
          <p:cNvSpPr/>
          <p:nvPr/>
        </p:nvSpPr>
        <p:spPr>
          <a:xfrm rot="10800000" flipV="1">
            <a:off x="659480" y="1600200"/>
            <a:ext cx="9172816" cy="2987625"/>
          </a:xfrm>
          <a:custGeom>
            <a:avLst/>
            <a:gdLst/>
            <a:ahLst/>
            <a:cxnLst/>
            <a:rect l="l" t="t" r="r" b="b"/>
            <a:pathLst>
              <a:path w="457200" h="457200">
                <a:moveTo>
                  <a:pt x="457200" y="0"/>
                </a:moveTo>
                <a:lnTo>
                  <a:pt x="0" y="0"/>
                </a:lnTo>
                <a:lnTo>
                  <a:pt x="0" y="457200"/>
                </a:lnTo>
                <a:lnTo>
                  <a:pt x="457200" y="457200"/>
                </a:lnTo>
                <a:lnTo>
                  <a:pt x="457200" y="0"/>
                </a:lnTo>
                <a:close/>
              </a:path>
            </a:pathLst>
          </a:custGeom>
          <a:solidFill>
            <a:schemeClr val="bg1"/>
          </a:solidFill>
        </p:spPr>
        <p:txBody>
          <a:bodyPr wrap="square" lIns="0" tIns="0" rIns="0" bIns="0" rtlCol="0"/>
          <a:lstStyle/>
          <a:p>
            <a:r>
              <a:rPr lang="en-US" dirty="0"/>
              <a:t>DATA COLLECTION:</a:t>
            </a:r>
          </a:p>
          <a:p>
            <a:pPr marL="285750" indent="-285750">
              <a:buFont typeface="Wingdings" panose="05000000000000000000" pitchFamily="2" charset="2"/>
              <a:buChar char="Ø"/>
            </a:pPr>
            <a:r>
              <a:rPr lang="en-US" dirty="0"/>
              <a:t>Drafted the data from the </a:t>
            </a:r>
            <a:r>
              <a:rPr lang="en-US" dirty="0" err="1"/>
              <a:t>edunet</a:t>
            </a:r>
            <a:r>
              <a:rPr lang="en-US" dirty="0"/>
              <a:t> dataset.</a:t>
            </a:r>
          </a:p>
          <a:p>
            <a:r>
              <a:rPr lang="en-US" dirty="0"/>
              <a:t>FEATURE COLLECTION:</a:t>
            </a:r>
          </a:p>
          <a:p>
            <a:pPr marL="285750" indent="-285750">
              <a:buFont typeface="Wingdings" panose="05000000000000000000" pitchFamily="2" charset="2"/>
              <a:buChar char="Ø"/>
            </a:pPr>
            <a:r>
              <a:rPr lang="en-US" dirty="0"/>
              <a:t> </a:t>
            </a:r>
            <a:r>
              <a:rPr lang="en-IN" dirty="0"/>
              <a:t>Business unit, Gender unit, First name, Performance score.</a:t>
            </a:r>
            <a:endParaRPr lang="en-US" dirty="0"/>
          </a:p>
          <a:p>
            <a:r>
              <a:rPr lang="en-US" dirty="0"/>
              <a:t>PERFORMANCE LEVEL:</a:t>
            </a:r>
          </a:p>
          <a:p>
            <a:pPr marL="285750" indent="-285750">
              <a:buFont typeface="Wingdings" panose="05000000000000000000" pitchFamily="2" charset="2"/>
              <a:buChar char="Ø"/>
            </a:pPr>
            <a:r>
              <a:rPr lang="en-US" dirty="0"/>
              <a:t>Exceeds</a:t>
            </a:r>
          </a:p>
          <a:p>
            <a:pPr marL="285750" indent="-285750">
              <a:buFont typeface="Wingdings" panose="05000000000000000000" pitchFamily="2" charset="2"/>
              <a:buChar char="Ø"/>
            </a:pPr>
            <a:r>
              <a:rPr lang="en-US" dirty="0"/>
              <a:t>Fully meets</a:t>
            </a:r>
          </a:p>
          <a:p>
            <a:pPr marL="285750" indent="-285750">
              <a:buFont typeface="Wingdings" panose="05000000000000000000" pitchFamily="2" charset="2"/>
              <a:buChar char="Ø"/>
            </a:pPr>
            <a:r>
              <a:rPr lang="en-US" dirty="0"/>
              <a:t>Needs improvements</a:t>
            </a:r>
          </a:p>
          <a:p>
            <a:pPr marL="285750" indent="-285750">
              <a:buFont typeface="Wingdings" panose="05000000000000000000" pitchFamily="2" charset="2"/>
              <a:buChar char="Ø"/>
            </a:pPr>
            <a:r>
              <a:rPr lang="en-US" dirty="0"/>
              <a:t>PIP</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2"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3"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4"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7" name="object 6"/>
          <p:cNvPicPr>
            <a:picLocks/>
          </p:cNvPicPr>
          <p:nvPr/>
        </p:nvPicPr>
        <p:blipFill>
          <a:blip r:embed="rId2" cstate="print"/>
          <a:stretch>
            <a:fillRect/>
          </a:stretch>
        </p:blipFill>
        <p:spPr>
          <a:xfrm>
            <a:off x="1666875" y="6467475"/>
            <a:ext cx="76200" cy="177800"/>
          </a:xfrm>
          <a:prstGeom prst="rect">
            <a:avLst/>
          </a:prstGeom>
        </p:spPr>
      </p:pic>
      <p:sp>
        <p:nvSpPr>
          <p:cNvPr id="1048675" name="object 7"/>
          <p:cNvSpPr txBox="1">
            <a:spLocks noGrp="1"/>
          </p:cNvSpPr>
          <p:nvPr>
            <p:ph type="title"/>
          </p:nvPr>
        </p:nvSpPr>
        <p:spPr>
          <a:xfrm>
            <a:off x="755332" y="385444"/>
            <a:ext cx="2437130" cy="1461135"/>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1048676"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4194304" name="图表 1"/>
          <p:cNvGraphicFramePr>
            <a:graphicFrameLocks/>
          </p:cNvGraphicFramePr>
          <p:nvPr/>
        </p:nvGraphicFramePr>
        <p:xfrm>
          <a:off x="1339763" y="1847330"/>
          <a:ext cx="8276388" cy="4353678"/>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2" name="Title 1048681"/>
          <p:cNvSpPr>
            <a:spLocks noGrp="1"/>
          </p:cNvSpPr>
          <p:nvPr>
            <p:ph type="title"/>
          </p:nvPr>
        </p:nvSpPr>
        <p:spPr/>
        <p:txBody>
          <a:bodyPr/>
          <a:lstStyle/>
          <a:p>
            <a:r>
              <a:rPr lang="en-US"/>
              <a:t>RESULTS</a:t>
            </a:r>
          </a:p>
        </p:txBody>
      </p:sp>
      <p:graphicFrame>
        <p:nvGraphicFramePr>
          <p:cNvPr id="4194305" name="图表 1"/>
          <p:cNvGraphicFramePr>
            <a:graphicFrameLocks/>
          </p:cNvGraphicFramePr>
          <p:nvPr/>
        </p:nvGraphicFramePr>
        <p:xfrm>
          <a:off x="609600" y="1577340"/>
          <a:ext cx="4335780" cy="3095235"/>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3" name="Title 1"/>
          <p:cNvSpPr>
            <a:spLocks noGrp="1"/>
          </p:cNvSpPr>
          <p:nvPr>
            <p:ph type="title"/>
          </p:nvPr>
        </p:nvSpPr>
        <p:spPr>
          <a:xfrm>
            <a:off x="755332" y="385444"/>
            <a:ext cx="10681335" cy="723901"/>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1048684" name="TextBox 3"/>
          <p:cNvSpPr txBox="1"/>
          <p:nvPr/>
        </p:nvSpPr>
        <p:spPr>
          <a:xfrm>
            <a:off x="781708" y="1509028"/>
            <a:ext cx="9505291" cy="2225041"/>
          </a:xfrm>
          <a:prstGeom prst="rect">
            <a:avLst/>
          </a:prstGeom>
          <a:noFill/>
        </p:spPr>
        <p:txBody>
          <a:bodyPr wrap="square">
            <a:spAutoFit/>
          </a:bodyPr>
          <a:lstStyle/>
          <a:p>
            <a:r>
              <a:rPr lang="en-IN" sz="2400" dirty="0">
                <a:latin typeface="Times New Roman" panose="02020603050405020304" pitchFamily="18" charset="0"/>
                <a:cs typeface="Times New Roman" panose="02020603050405020304" pitchFamily="18" charset="0"/>
              </a:rPr>
              <a:t>Our employee performance analysis offers actionable insights to boost productivity, recognize top talent, and address improvement areas. By aligning employee growth with company goals, we foster a culture of continuous improvement, driving both individual and organizational success. Let’s leverage these insights for a stronger, more motivated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10" name="object 2"/>
          <p:cNvSpPr/>
          <p:nvPr/>
        </p:nvSpPr>
        <p:spPr>
          <a:xfrm>
            <a:off x="0" y="482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28"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12"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13"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14"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15"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16"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17"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18"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19"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20"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21"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22"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23"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24" name="object 17"/>
          <p:cNvSpPr txBox="1">
            <a:spLocks noGrp="1"/>
          </p:cNvSpPr>
          <p:nvPr>
            <p:ph type="title"/>
          </p:nvPr>
        </p:nvSpPr>
        <p:spPr>
          <a:xfrm>
            <a:off x="739775" y="829627"/>
            <a:ext cx="3909695" cy="638809"/>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29" name="object 18"/>
          <p:cNvGrpSpPr/>
          <p:nvPr/>
        </p:nvGrpSpPr>
        <p:grpSpPr>
          <a:xfrm>
            <a:off x="466725" y="6410325"/>
            <a:ext cx="3705225" cy="295275"/>
            <a:chOff x="466725" y="6410325"/>
            <a:chExt cx="3705225" cy="295275"/>
          </a:xfrm>
        </p:grpSpPr>
        <p:pic>
          <p:nvPicPr>
            <p:cNvPr id="2097153" name="object 19"/>
            <p:cNvPicPr>
              <a:picLocks/>
            </p:cNvPicPr>
            <p:nvPr/>
          </p:nvPicPr>
          <p:blipFill>
            <a:blip r:embed="rId2" cstate="print"/>
            <a:stretch>
              <a:fillRect/>
            </a:stretch>
          </p:blipFill>
          <p:spPr>
            <a:xfrm>
              <a:off x="676275" y="6467475"/>
              <a:ext cx="2143125" cy="200025"/>
            </a:xfrm>
            <a:prstGeom prst="rect">
              <a:avLst/>
            </a:prstGeom>
          </p:spPr>
        </p:pic>
        <p:pic>
          <p:nvPicPr>
            <p:cNvPr id="2097154" name="object 20"/>
            <p:cNvPicPr>
              <a:picLocks/>
            </p:cNvPicPr>
            <p:nvPr/>
          </p:nvPicPr>
          <p:blipFill>
            <a:blip r:embed="rId3" cstate="print"/>
            <a:stretch>
              <a:fillRect/>
            </a:stretch>
          </p:blipFill>
          <p:spPr>
            <a:xfrm>
              <a:off x="466725" y="6410325"/>
              <a:ext cx="3705225" cy="295275"/>
            </a:xfrm>
            <a:prstGeom prst="rect">
              <a:avLst/>
            </a:prstGeom>
          </p:spPr>
        </p:pic>
      </p:grpSp>
      <p:sp>
        <p:nvSpPr>
          <p:cNvPr id="1048625" name="object 22"/>
          <p:cNvSpPr txBox="1">
            <a:spLocks noGrp="1"/>
          </p:cNvSpPr>
          <p:nvPr>
            <p:ph type="sldNum" sz="quarter" idx="7"/>
          </p:nvPr>
        </p:nvSpPr>
        <p:spPr>
          <a:xfrm>
            <a:off x="11353418" y="6473337"/>
            <a:ext cx="151129" cy="1466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1048626" name="TextBox 22"/>
          <p:cNvSpPr txBox="1"/>
          <p:nvPr/>
        </p:nvSpPr>
        <p:spPr>
          <a:xfrm>
            <a:off x="1217522" y="2123271"/>
            <a:ext cx="8593228" cy="207264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p>
          <a:p>
            <a:r>
              <a:rPr lang="en-US" sz="4400" b="1" dirty="0">
                <a:solidFill>
                  <a:srgbClr val="0F0F0F"/>
                </a:solidFill>
                <a:latin typeface="Times New Roman" panose="02020603050405020304" pitchFamily="18" charset="0"/>
                <a:cs typeface="Times New Roman" panose="02020603050405020304" pitchFamily="18" charset="0"/>
              </a:rPr>
              <a:t>SCORE BASED APPROACH</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27"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1"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29"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30"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31"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32"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33"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34"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35"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36"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37"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38"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40"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55" name="object 17"/>
          <p:cNvPicPr>
            <a:picLocks/>
          </p:cNvPicPr>
          <p:nvPr/>
        </p:nvPicPr>
        <p:blipFill>
          <a:blip r:embed="rId2" cstate="print"/>
          <a:stretch>
            <a:fillRect/>
          </a:stretch>
        </p:blipFill>
        <p:spPr>
          <a:xfrm>
            <a:off x="10687050" y="6134100"/>
            <a:ext cx="247650" cy="247650"/>
          </a:xfrm>
          <a:prstGeom prst="rect">
            <a:avLst/>
          </a:prstGeom>
        </p:spPr>
      </p:pic>
      <p:grpSp>
        <p:nvGrpSpPr>
          <p:cNvPr id="32" name="object 18"/>
          <p:cNvGrpSpPr/>
          <p:nvPr/>
        </p:nvGrpSpPr>
        <p:grpSpPr>
          <a:xfrm>
            <a:off x="47625" y="3819523"/>
            <a:ext cx="4124325" cy="3009900"/>
            <a:chOff x="47625" y="3819523"/>
            <a:chExt cx="4124325" cy="3009900"/>
          </a:xfrm>
        </p:grpSpPr>
        <p:pic>
          <p:nvPicPr>
            <p:cNvPr id="2097156" name="object 19"/>
            <p:cNvPicPr>
              <a:picLocks/>
            </p:cNvPicPr>
            <p:nvPr/>
          </p:nvPicPr>
          <p:blipFill>
            <a:blip r:embed="rId3" cstate="print"/>
            <a:stretch>
              <a:fillRect/>
            </a:stretch>
          </p:blipFill>
          <p:spPr>
            <a:xfrm>
              <a:off x="466725" y="6410325"/>
              <a:ext cx="3705225" cy="295275"/>
            </a:xfrm>
            <a:prstGeom prst="rect">
              <a:avLst/>
            </a:prstGeom>
          </p:spPr>
        </p:pic>
        <p:pic>
          <p:nvPicPr>
            <p:cNvPr id="2097157" name="object 20"/>
            <p:cNvPicPr>
              <a:picLocks/>
            </p:cNvPicPr>
            <p:nvPr/>
          </p:nvPicPr>
          <p:blipFill>
            <a:blip r:embed="rId4" cstate="print"/>
            <a:stretch>
              <a:fillRect/>
            </a:stretch>
          </p:blipFill>
          <p:spPr>
            <a:xfrm>
              <a:off x="47625" y="3819523"/>
              <a:ext cx="1733550" cy="3009898"/>
            </a:xfrm>
            <a:prstGeom prst="rect">
              <a:avLst/>
            </a:prstGeom>
          </p:spPr>
        </p:pic>
      </p:grpSp>
      <p:sp>
        <p:nvSpPr>
          <p:cNvPr id="1048641" name="object 21"/>
          <p:cNvSpPr txBox="1">
            <a:spLocks noGrp="1"/>
          </p:cNvSpPr>
          <p:nvPr>
            <p:ph type="title"/>
          </p:nvPr>
        </p:nvSpPr>
        <p:spPr>
          <a:xfrm>
            <a:off x="739775" y="445388"/>
            <a:ext cx="2357120" cy="1461135"/>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1048642" name="object 22"/>
          <p:cNvSpPr txBox="1">
            <a:spLocks noGrp="1"/>
          </p:cNvSpPr>
          <p:nvPr>
            <p:ph type="sldNum" sz="quarter" idx="7"/>
          </p:nvPr>
        </p:nvSpPr>
        <p:spPr>
          <a:xfrm>
            <a:off x="11353418" y="6473337"/>
            <a:ext cx="151129" cy="1466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1048643" name="TextBox 22"/>
          <p:cNvSpPr txBox="1"/>
          <p:nvPr/>
        </p:nvSpPr>
        <p:spPr>
          <a:xfrm>
            <a:off x="2509807" y="1041533"/>
            <a:ext cx="5029200" cy="4282439"/>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5"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8"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46" name="object 7"/>
          <p:cNvSpPr txBox="1">
            <a:spLocks noGrp="1"/>
          </p:cNvSpPr>
          <p:nvPr>
            <p:ph type="title"/>
          </p:nvPr>
        </p:nvSpPr>
        <p:spPr>
          <a:xfrm>
            <a:off x="834072" y="575055"/>
            <a:ext cx="5636895" cy="126111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2097159" name="object 8"/>
          <p:cNvPicPr>
            <a:picLocks/>
          </p:cNvPicPr>
          <p:nvPr/>
        </p:nvPicPr>
        <p:blipFill>
          <a:blip r:embed="rId3" cstate="print"/>
          <a:stretch>
            <a:fillRect/>
          </a:stretch>
        </p:blipFill>
        <p:spPr>
          <a:xfrm>
            <a:off x="676275" y="6467475"/>
            <a:ext cx="2143125" cy="200025"/>
          </a:xfrm>
          <a:prstGeom prst="rect">
            <a:avLst/>
          </a:prstGeom>
        </p:spPr>
      </p:pic>
      <p:sp>
        <p:nvSpPr>
          <p:cNvPr id="1048647" name="object 10"/>
          <p:cNvSpPr txBox="1">
            <a:spLocks noGrp="1"/>
          </p:cNvSpPr>
          <p:nvPr>
            <p:ph type="sldNum" sz="quarter" idx="7"/>
          </p:nvPr>
        </p:nvSpPr>
        <p:spPr>
          <a:xfrm>
            <a:off x="11353418" y="6473337"/>
            <a:ext cx="151129" cy="1466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048648" name="TextBox 10"/>
          <p:cNvSpPr txBox="1"/>
          <p:nvPr/>
        </p:nvSpPr>
        <p:spPr>
          <a:xfrm rot="10800000" flipV="1">
            <a:off x="762000" y="2200037"/>
            <a:ext cx="6934200" cy="1958340"/>
          </a:xfrm>
          <a:prstGeom prst="rect">
            <a:avLst/>
          </a:prstGeom>
          <a:noFill/>
        </p:spPr>
        <p:txBody>
          <a:bodyPr wrap="square">
            <a:spAutoFit/>
          </a:bodyPr>
          <a:lstStyle/>
          <a:p>
            <a:endParaRPr lang="en-IN" dirty="0"/>
          </a:p>
          <a:p>
            <a:r>
              <a:rPr lang="en-IN" dirty="0"/>
              <a:t>Our organization lacks a clear, data-driven understanding of employee performance, making it challenging to identify top performers, address areas needing improvement, and align individual efforts with company goals. This results in missed opportunities for enhancing productivity and fostering employee growth.</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0"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0"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51" name="object 7"/>
          <p:cNvSpPr txBox="1">
            <a:spLocks noGrp="1"/>
          </p:cNvSpPr>
          <p:nvPr>
            <p:ph type="title"/>
          </p:nvPr>
        </p:nvSpPr>
        <p:spPr>
          <a:xfrm>
            <a:off x="739775" y="829627"/>
            <a:ext cx="5263515" cy="638809"/>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2097161" name="object 8"/>
          <p:cNvPicPr>
            <a:picLocks/>
          </p:cNvPicPr>
          <p:nvPr/>
        </p:nvPicPr>
        <p:blipFill>
          <a:blip r:embed="rId3" cstate="print"/>
          <a:stretch>
            <a:fillRect/>
          </a:stretch>
        </p:blipFill>
        <p:spPr>
          <a:xfrm>
            <a:off x="676275" y="6467475"/>
            <a:ext cx="2143125" cy="200025"/>
          </a:xfrm>
          <a:prstGeom prst="rect">
            <a:avLst/>
          </a:prstGeom>
        </p:spPr>
      </p:pic>
      <p:sp>
        <p:nvSpPr>
          <p:cNvPr id="1048652" name="object 10"/>
          <p:cNvSpPr txBox="1">
            <a:spLocks noGrp="1"/>
          </p:cNvSpPr>
          <p:nvPr>
            <p:ph type="sldNum" sz="quarter" idx="7"/>
          </p:nvPr>
        </p:nvSpPr>
        <p:spPr>
          <a:xfrm>
            <a:off x="11353418" y="6473337"/>
            <a:ext cx="151129" cy="1466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048653" name="TextBox 13"/>
          <p:cNvSpPr txBox="1"/>
          <p:nvPr/>
        </p:nvSpPr>
        <p:spPr>
          <a:xfrm>
            <a:off x="739775" y="1676400"/>
            <a:ext cx="8023225" cy="3291840"/>
          </a:xfrm>
          <a:prstGeom prst="rect">
            <a:avLst/>
          </a:prstGeom>
          <a:noFill/>
        </p:spPr>
        <p:txBody>
          <a:bodyPr wrap="square">
            <a:spAutoFit/>
          </a:bodyPr>
          <a:lstStyle/>
          <a:p>
            <a:r>
              <a:rPr lang="en-IN" dirty="0"/>
              <a:t>:</a:t>
            </a:r>
          </a:p>
          <a:p>
            <a:endParaRPr lang="en-IN" dirty="0"/>
          </a:p>
          <a:p>
            <a:r>
              <a:rPr lang="en-IN" dirty="0"/>
              <a:t>This project focuses on developing a comprehensive tool to </a:t>
            </a:r>
            <a:r>
              <a:rPr lang="en-IN" dirty="0" err="1"/>
              <a:t>analyze</a:t>
            </a:r>
            <a:r>
              <a:rPr lang="en-IN" dirty="0"/>
              <a:t> performance. We will gather and evaluate detailed performance data, using advanced data visualization techniques to create clear and interactive charts and dashboards. The tool will help identify top performers, highlight areas needing improvement, and provide insights to align individual and team efforts with organizational </a:t>
            </a:r>
            <a:r>
              <a:rPr lang="en-IN" dirty="0">
                <a:latin typeface="Times New Roman" panose="02020603050405020304" pitchFamily="18" charset="0"/>
                <a:cs typeface="Times New Roman" panose="02020603050405020304" pitchFamily="18" charset="0"/>
              </a:rPr>
              <a:t>goals</a:t>
            </a:r>
            <a:r>
              <a:rPr lang="en-IN" dirty="0"/>
              <a:t>. By integrating automated analytics and visual summaries, the solution aims to enhance productivity, support targeted development initiatives, and foster a more effective and motivated workforce. Ultimately, this tool will enable data-driven decision-making, driving better overall performance and contributing to the company’s long-term success.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4"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5"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56" name="object 5"/>
          <p:cNvSpPr txBox="1">
            <a:spLocks noGrp="1"/>
          </p:cNvSpPr>
          <p:nvPr>
            <p:ph type="title"/>
          </p:nvPr>
        </p:nvSpPr>
        <p:spPr>
          <a:xfrm>
            <a:off x="699452" y="891793"/>
            <a:ext cx="5014595" cy="499110"/>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2097162" name="object 6"/>
          <p:cNvPicPr>
            <a:picLocks/>
          </p:cNvPicPr>
          <p:nvPr/>
        </p:nvPicPr>
        <p:blipFill>
          <a:blip r:embed="rId2" cstate="print"/>
          <a:stretch>
            <a:fillRect/>
          </a:stretch>
        </p:blipFill>
        <p:spPr>
          <a:xfrm>
            <a:off x="723900" y="6172200"/>
            <a:ext cx="2181225" cy="485775"/>
          </a:xfrm>
          <a:prstGeom prst="rect">
            <a:avLst/>
          </a:prstGeom>
        </p:spPr>
      </p:pic>
      <p:sp>
        <p:nvSpPr>
          <p:cNvPr id="1048657" name="object 8"/>
          <p:cNvSpPr txBox="1">
            <a:spLocks noGrp="1"/>
          </p:cNvSpPr>
          <p:nvPr>
            <p:ph type="sldNum" sz="quarter" idx="7"/>
          </p:nvPr>
        </p:nvSpPr>
        <p:spPr>
          <a:xfrm>
            <a:off x="11353418" y="6473337"/>
            <a:ext cx="151129" cy="1466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48658" name="TextBox 8"/>
          <p:cNvSpPr txBox="1"/>
          <p:nvPr/>
        </p:nvSpPr>
        <p:spPr>
          <a:xfrm>
            <a:off x="699452" y="1676400"/>
            <a:ext cx="8278496" cy="1691640"/>
          </a:xfrm>
          <a:prstGeom prst="rect">
            <a:avLst/>
          </a:prstGeom>
          <a:noFill/>
        </p:spPr>
        <p:txBody>
          <a:bodyPr wrap="square">
            <a:spAutoFit/>
          </a:bodyPr>
          <a:lstStyle/>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Managers and Team Leaders</a:t>
            </a:r>
          </a:p>
          <a:p>
            <a:pPr marL="285750" indent="-285750">
              <a:buFont typeface="Wingdings" panose="05000000000000000000" pitchFamily="2" charset="2"/>
              <a:buChar char="Ø"/>
            </a:pPr>
            <a:r>
              <a:rPr lang="en-US" dirty="0"/>
              <a:t> HR Professionals</a:t>
            </a:r>
          </a:p>
          <a:p>
            <a:pPr marL="285750" indent="-285750">
              <a:buFont typeface="Wingdings" panose="05000000000000000000" pitchFamily="2" charset="2"/>
              <a:buChar char="Ø"/>
            </a:pPr>
            <a:r>
              <a:rPr lang="en-US" dirty="0"/>
              <a:t> Executives</a:t>
            </a:r>
          </a:p>
          <a:p>
            <a:pPr marL="285750" indent="-285750">
              <a:buFont typeface="Wingdings" panose="05000000000000000000" pitchFamily="2" charset="2"/>
              <a:buChar char="Ø"/>
            </a:pPr>
            <a:r>
              <a:rPr lang="en-US" dirty="0"/>
              <a:t> Employees</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3" name="object 2"/>
          <p:cNvPicPr>
            <a:picLocks/>
          </p:cNvPicPr>
          <p:nvPr/>
        </p:nvPicPr>
        <p:blipFill>
          <a:blip r:embed="rId2" cstate="print"/>
          <a:stretch>
            <a:fillRect/>
          </a:stretch>
        </p:blipFill>
        <p:spPr>
          <a:xfrm>
            <a:off x="0" y="1476375"/>
            <a:ext cx="2695574" cy="3248025"/>
          </a:xfrm>
          <a:prstGeom prst="rect">
            <a:avLst/>
          </a:prstGeom>
        </p:spPr>
      </p:pic>
      <p:sp>
        <p:nvSpPr>
          <p:cNvPr id="1048659" name="object 6"/>
          <p:cNvSpPr txBox="1">
            <a:spLocks noGrp="1"/>
          </p:cNvSpPr>
          <p:nvPr>
            <p:ph type="title"/>
          </p:nvPr>
        </p:nvSpPr>
        <p:spPr>
          <a:xfrm>
            <a:off x="533400" y="901065"/>
            <a:ext cx="9763125" cy="546735"/>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2097164" name="object 7"/>
          <p:cNvPicPr>
            <a:picLocks/>
          </p:cNvPicPr>
          <p:nvPr/>
        </p:nvPicPr>
        <p:blipFill>
          <a:blip r:embed="rId3" cstate="print"/>
          <a:stretch>
            <a:fillRect/>
          </a:stretch>
        </p:blipFill>
        <p:spPr>
          <a:xfrm>
            <a:off x="676275" y="6467475"/>
            <a:ext cx="2143125" cy="200025"/>
          </a:xfrm>
          <a:prstGeom prst="rect">
            <a:avLst/>
          </a:prstGeom>
        </p:spPr>
      </p:pic>
      <p:sp>
        <p:nvSpPr>
          <p:cNvPr id="1048660"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48661" name="TextBox 9"/>
          <p:cNvSpPr txBox="1"/>
          <p:nvPr/>
        </p:nvSpPr>
        <p:spPr>
          <a:xfrm>
            <a:off x="3124200" y="1600200"/>
            <a:ext cx="6934199" cy="2225041"/>
          </a:xfrm>
          <a:prstGeom prst="rect">
            <a:avLst/>
          </a:prstGeom>
          <a:noFill/>
        </p:spPr>
        <p:txBody>
          <a:bodyPr wrap="square">
            <a:spAutoFit/>
          </a:bodyPr>
          <a:lstStyle/>
          <a:p>
            <a:endParaRPr lang="en-IN" dirty="0"/>
          </a:p>
          <a:p>
            <a:endParaRPr lang="en-IN" dirty="0"/>
          </a:p>
          <a:p>
            <a:r>
              <a:rPr lang="en-IN" dirty="0"/>
              <a:t>Our solution provides a comprehensive analysis of employee performance through advanced data visualization and automated insights. This approach boosts productivity, identifies top performers, and targets areas for improvement, ensuring alignment with company goals. The result is a more motivated and effective workforce, driving overall organizational success.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2" name="Title 1"/>
          <p:cNvSpPr>
            <a:spLocks noGrp="1"/>
          </p:cNvSpPr>
          <p:nvPr>
            <p:ph type="title"/>
          </p:nvPr>
        </p:nvSpPr>
        <p:spPr>
          <a:xfrm>
            <a:off x="755332" y="385444"/>
            <a:ext cx="10681335" cy="2971800"/>
          </a:xfrm>
        </p:spPr>
        <p:txBody>
          <a:bodyPr/>
          <a:lstStyle/>
          <a:p>
            <a:r>
              <a:rPr lang="en-IN" dirty="0"/>
              <a:t>Dataset Description</a:t>
            </a:r>
            <a:br>
              <a:rPr lang="en-IN" dirty="0"/>
            </a:br>
            <a:br>
              <a:rPr lang="en-IN" dirty="0"/>
            </a:br>
            <a:r>
              <a:rPr lang="en-IN" sz="2000" dirty="0"/>
              <a:t>EMPLOYEE DATASET: KAGGLE</a:t>
            </a:r>
            <a:br>
              <a:rPr lang="en-IN" sz="2000" dirty="0"/>
            </a:br>
            <a:r>
              <a:rPr lang="en-IN" sz="2000" dirty="0"/>
              <a:t>FEATURES: 26</a:t>
            </a:r>
            <a:br>
              <a:rPr lang="en-IN" sz="2000" dirty="0"/>
            </a:br>
            <a:r>
              <a:rPr lang="en-IN" sz="2000" dirty="0"/>
              <a:t>FEATURES TAKEN: 8</a:t>
            </a:r>
            <a:br>
              <a:rPr lang="en-IN" sz="2000" dirty="0"/>
            </a:br>
            <a:r>
              <a:rPr lang="en-IN" sz="2000" dirty="0"/>
              <a:t>FIELD NAMES: BUSINESS UNIT, FIRST NAME, GENDER CODE AND PERFORMANCE SCORE</a:t>
            </a:r>
            <a:br>
              <a:rPr lang="en-IN" sz="2000" b="0" dirty="0"/>
            </a:b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3"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64" name="object 5"/>
          <p:cNvSpPr/>
          <p:nvPr/>
        </p:nvSpPr>
        <p:spPr>
          <a:xfrm flipH="1">
            <a:off x="2533650" y="1891261"/>
            <a:ext cx="7162800" cy="3833814"/>
          </a:xfrm>
          <a:custGeom>
            <a:avLst/>
            <a:gdLst/>
            <a:ahLst/>
            <a:cxnLst/>
            <a:rect l="l" t="t" r="r" b="b"/>
            <a:pathLst>
              <a:path w="180975" h="180975">
                <a:moveTo>
                  <a:pt x="180975" y="0"/>
                </a:moveTo>
                <a:lnTo>
                  <a:pt x="0" y="0"/>
                </a:lnTo>
                <a:lnTo>
                  <a:pt x="0" y="180975"/>
                </a:lnTo>
                <a:lnTo>
                  <a:pt x="180975" y="180975"/>
                </a:lnTo>
                <a:lnTo>
                  <a:pt x="180975" y="0"/>
                </a:lnTo>
                <a:close/>
              </a:path>
            </a:pathLst>
          </a:custGeom>
          <a:solidFill>
            <a:schemeClr val="bg1"/>
          </a:solidFill>
        </p:spPr>
        <p:txBody>
          <a:bodyPr wrap="square" lIns="0" tIns="0" rIns="0" bIns="0" rtlCol="0"/>
          <a:lstStyle/>
          <a:p>
            <a:r>
              <a:rPr lang="en-US" sz="1800" b="1" dirty="0"/>
              <a:t>Aggregation</a:t>
            </a:r>
            <a:r>
              <a:rPr lang="en-US" sz="1800" dirty="0"/>
              <a:t>: Our Excel sheet compiles comprehensive employee performance data, segmented by key metrics such as productivity, efficiency, and goal achievement.</a:t>
            </a:r>
          </a:p>
          <a:p>
            <a:r>
              <a:rPr lang="en-US" sz="1800" dirty="0"/>
              <a:t>  </a:t>
            </a:r>
          </a:p>
          <a:p>
            <a:r>
              <a:rPr lang="en-US" sz="1800" dirty="0"/>
              <a:t> </a:t>
            </a:r>
            <a:r>
              <a:rPr lang="en-US" sz="1800" b="1" dirty="0"/>
              <a:t>Dynamic Dashboards</a:t>
            </a:r>
            <a:r>
              <a:rPr lang="en-US" sz="1800" dirty="0"/>
              <a:t>: The sheet includes interactive dashboards with real-time filtering options, allowing quick comparisons and insights into individual and team performance trends.</a:t>
            </a:r>
          </a:p>
        </p:txBody>
      </p:sp>
      <p:pic>
        <p:nvPicPr>
          <p:cNvPr id="2097165" name="object 6"/>
          <p:cNvPicPr>
            <a:picLocks/>
          </p:cNvPicPr>
          <p:nvPr/>
        </p:nvPicPr>
        <p:blipFill>
          <a:blip r:embed="rId2" cstate="print"/>
          <a:stretch>
            <a:fillRect/>
          </a:stretch>
        </p:blipFill>
        <p:spPr>
          <a:xfrm>
            <a:off x="66675" y="3597351"/>
            <a:ext cx="2466975" cy="3203497"/>
          </a:xfrm>
          <a:prstGeom prst="rect">
            <a:avLst/>
          </a:prstGeom>
        </p:spPr>
      </p:pic>
      <p:sp>
        <p:nvSpPr>
          <p:cNvPr id="1048665" name="object 7"/>
          <p:cNvSpPr txBox="1">
            <a:spLocks noGrp="1"/>
          </p:cNvSpPr>
          <p:nvPr>
            <p:ph type="title"/>
          </p:nvPr>
        </p:nvSpPr>
        <p:spPr>
          <a:xfrm>
            <a:off x="755332" y="385444"/>
            <a:ext cx="10681335" cy="758190"/>
          </a:xfrm>
        </p:spPr>
        <p:txBody>
          <a:bodyPr vert="horz" wrap="square" lIns="0" tIns="16510" rIns="0" bIns="0" rtlCol="0">
            <a:spAutoFit/>
          </a:bodyPr>
          <a:lstStyle/>
          <a:p>
            <a:r>
              <a:rPr lang="en-US" dirty="0"/>
              <a:t>THE "WOW" IN OUR SOLUTION</a:t>
            </a:r>
          </a:p>
        </p:txBody>
      </p:sp>
      <p:sp>
        <p:nvSpPr>
          <p:cNvPr id="1048666"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48667" name="TextBox 8"/>
          <p:cNvSpPr txBox="1"/>
          <p:nvPr/>
        </p:nvSpPr>
        <p:spPr>
          <a:xfrm>
            <a:off x="2438400" y="2427266"/>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Override1.xml><?xml version="1.0" encoding="utf-8"?>
<a:themeOverride xmlns:a="http://schemas.openxmlformats.org/drawingml/2006/main">
  <a:clrScheme name="Office 2013 - 2022">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2013 -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2013 - 2022">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2013 -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13</Slides>
  <Notes>1</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  EMPLOYEE DATASET: KAGGLE FEATURES: 26 FEATURES TAKEN: 8 FIELD NAMES: BUSINESS UNIT, FIRST NAME, GENDER CODE AND PERFORMANCE SCORE </vt:lpstr>
      <vt:lpstr>THE "WOW" IN OUR SOLUTION</vt:lpstr>
      <vt:lpstr>PowerPoint Presentation</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919150500525</cp:lastModifiedBy>
  <cp:revision>1</cp:revision>
  <dcterms:created xsi:type="dcterms:W3CDTF">2024-03-27T19:07:22Z</dcterms:created>
  <dcterms:modified xsi:type="dcterms:W3CDTF">2024-09-07T09:57:29Z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0b0bf4145b624b9f89f97f317b50da53</vt:lpwstr>
  </property>
</Properties>
</file>