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7029BC8-0F6D-4706-A55E-B521952CF862}" type="datetimeFigureOut">
              <a:rPr lang="en-IN" smtClean="0"/>
              <a:t>26-04-2025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2004772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029BC8-0F6D-4706-A55E-B521952CF862}"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494188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7029BC8-0F6D-4706-A55E-B521952CF862}" type="datetimeFigureOut">
              <a:rPr lang="en-IN" smtClean="0"/>
              <a:t>26-04-2025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2962145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7029BC8-0F6D-4706-A55E-B521952CF862}" type="datetimeFigureOut">
              <a:rPr lang="en-IN" smtClean="0"/>
              <a:t>26-04-2025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9B35C60-220F-469B-8330-066AD132B751}"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93264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7029BC8-0F6D-4706-A55E-B521952CF862}" type="datetimeFigureOut">
              <a:rPr lang="en-IN" smtClean="0"/>
              <a:t>26-04-2025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1414211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029BC8-0F6D-4706-A55E-B521952CF862}" type="datetimeFigureOut">
              <a:rPr lang="en-IN" smtClean="0"/>
              <a:t>26-04-2025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3809810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029BC8-0F6D-4706-A55E-B521952CF862}" type="datetimeFigureOut">
              <a:rPr lang="en-IN" smtClean="0"/>
              <a:t>26-04-2025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1541894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29BC8-0F6D-4706-A55E-B521952CF862}"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41421241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7029BC8-0F6D-4706-A55E-B521952CF862}" type="datetimeFigureOut">
              <a:rPr lang="en-IN" smtClean="0"/>
              <a:t>26-04-2025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1001383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29BC8-0F6D-4706-A55E-B521952CF862}"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2615838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7029BC8-0F6D-4706-A55E-B521952CF862}" type="datetimeFigureOut">
              <a:rPr lang="en-IN" smtClean="0"/>
              <a:t>26-04-2025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253843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029BC8-0F6D-4706-A55E-B521952CF862}"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184793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029BC8-0F6D-4706-A55E-B521952CF862}" type="datetimeFigureOut">
              <a:rPr lang="en-IN" smtClean="0"/>
              <a:t>26-04-2025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1978869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029BC8-0F6D-4706-A55E-B521952CF862}" type="datetimeFigureOut">
              <a:rPr lang="en-IN" smtClean="0"/>
              <a:t>26-04-2025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329979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029BC8-0F6D-4706-A55E-B521952CF862}" type="datetimeFigureOut">
              <a:rPr lang="en-IN" smtClean="0"/>
              <a:t>26-04-2025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1487307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029BC8-0F6D-4706-A55E-B521952CF862}"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4265746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029BC8-0F6D-4706-A55E-B521952CF862}"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9B35C60-220F-469B-8330-066AD132B751}" type="slidenum">
              <a:rPr lang="en-IN" smtClean="0"/>
              <a:t>‹#›</a:t>
            </a:fld>
            <a:endParaRPr lang="en-IN"/>
          </a:p>
        </p:txBody>
      </p:sp>
    </p:spTree>
    <p:extLst>
      <p:ext uri="{BB962C8B-B14F-4D97-AF65-F5344CB8AC3E}">
        <p14:creationId xmlns:p14="http://schemas.microsoft.com/office/powerpoint/2010/main" val="1158258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029BC8-0F6D-4706-A55E-B521952CF862}" type="datetimeFigureOut">
              <a:rPr lang="en-IN" smtClean="0"/>
              <a:t>26-04-2025</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9B35C60-220F-469B-8330-066AD132B751}" type="slidenum">
              <a:rPr lang="en-IN" smtClean="0"/>
              <a:t>‹#›</a:t>
            </a:fld>
            <a:endParaRPr lang="en-IN"/>
          </a:p>
        </p:txBody>
      </p:sp>
    </p:spTree>
    <p:extLst>
      <p:ext uri="{BB962C8B-B14F-4D97-AF65-F5344CB8AC3E}">
        <p14:creationId xmlns:p14="http://schemas.microsoft.com/office/powerpoint/2010/main" val="337436790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E0C06-B218-E7ED-F2E9-5FAA3D475575}"/>
              </a:ext>
            </a:extLst>
          </p:cNvPr>
          <p:cNvSpPr>
            <a:spLocks noGrp="1"/>
          </p:cNvSpPr>
          <p:nvPr>
            <p:ph type="ctrTitle"/>
          </p:nvPr>
        </p:nvSpPr>
        <p:spPr>
          <a:xfrm>
            <a:off x="2050023" y="2300747"/>
            <a:ext cx="7477433" cy="1012723"/>
          </a:xfrm>
        </p:spPr>
        <p:txBody>
          <a:bodyPr>
            <a:noAutofit/>
          </a:bodyPr>
          <a:lstStyle/>
          <a:p>
            <a:r>
              <a:rPr lang="en-IN" sz="5000" b="1" dirty="0"/>
              <a:t>Insurance AI Project</a:t>
            </a:r>
          </a:p>
        </p:txBody>
      </p:sp>
      <p:sp>
        <p:nvSpPr>
          <p:cNvPr id="3" name="Subtitle 2">
            <a:extLst>
              <a:ext uri="{FF2B5EF4-FFF2-40B4-BE49-F238E27FC236}">
                <a16:creationId xmlns:a16="http://schemas.microsoft.com/office/drawing/2014/main" id="{B565FF2B-F11E-6130-7828-2945E1046BE2}"/>
              </a:ext>
            </a:extLst>
          </p:cNvPr>
          <p:cNvSpPr>
            <a:spLocks noGrp="1"/>
          </p:cNvSpPr>
          <p:nvPr>
            <p:ph type="subTitle" idx="1"/>
          </p:nvPr>
        </p:nvSpPr>
        <p:spPr>
          <a:xfrm>
            <a:off x="3809996" y="4026310"/>
            <a:ext cx="3957486" cy="535857"/>
          </a:xfrm>
        </p:spPr>
        <p:txBody>
          <a:bodyPr>
            <a:noAutofit/>
          </a:bodyPr>
          <a:lstStyle/>
          <a:p>
            <a:r>
              <a:rPr lang="en-IN" sz="2400" b="1" dirty="0"/>
              <a:t>Presented by Bowthiran</a:t>
            </a:r>
          </a:p>
        </p:txBody>
      </p:sp>
    </p:spTree>
    <p:extLst>
      <p:ext uri="{BB962C8B-B14F-4D97-AF65-F5344CB8AC3E}">
        <p14:creationId xmlns:p14="http://schemas.microsoft.com/office/powerpoint/2010/main" val="3329652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9703F-BB16-2108-521E-6B91572B4764}"/>
              </a:ext>
            </a:extLst>
          </p:cNvPr>
          <p:cNvSpPr>
            <a:spLocks noGrp="1"/>
          </p:cNvSpPr>
          <p:nvPr>
            <p:ph type="title"/>
          </p:nvPr>
        </p:nvSpPr>
        <p:spPr>
          <a:xfrm>
            <a:off x="646472" y="1255986"/>
            <a:ext cx="4318819" cy="464659"/>
          </a:xfrm>
        </p:spPr>
        <p:txBody>
          <a:bodyPr>
            <a:normAutofit/>
          </a:bodyPr>
          <a:lstStyle/>
          <a:p>
            <a:pPr algn="l"/>
            <a:r>
              <a:rPr lang="en-IN" sz="2400" b="1" dirty="0"/>
              <a:t>Customer segmentation</a:t>
            </a:r>
          </a:p>
        </p:txBody>
      </p:sp>
      <p:sp>
        <p:nvSpPr>
          <p:cNvPr id="3" name="Content Placeholder 2">
            <a:extLst>
              <a:ext uri="{FF2B5EF4-FFF2-40B4-BE49-F238E27FC236}">
                <a16:creationId xmlns:a16="http://schemas.microsoft.com/office/drawing/2014/main" id="{8D5AA1BB-2492-FF41-221A-997F65D33257}"/>
              </a:ext>
            </a:extLst>
          </p:cNvPr>
          <p:cNvSpPr>
            <a:spLocks noGrp="1"/>
          </p:cNvSpPr>
          <p:nvPr>
            <p:ph idx="1"/>
          </p:nvPr>
        </p:nvSpPr>
        <p:spPr>
          <a:xfrm>
            <a:off x="1433051" y="1817315"/>
            <a:ext cx="9746226" cy="2623247"/>
          </a:xfrm>
        </p:spPr>
        <p:txBody>
          <a:bodyPr/>
          <a:lstStyle/>
          <a:p>
            <a:r>
              <a:rPr lang="en-US" dirty="0">
                <a:latin typeface="Agency FB" panose="020B0503020202020204" pitchFamily="34" charset="0"/>
              </a:rPr>
              <a:t>For both genders, Group policies have the highest count, while Individual policies have the lowest.</a:t>
            </a:r>
          </a:p>
          <a:p>
            <a:r>
              <a:rPr lang="en-US" dirty="0">
                <a:latin typeface="Agency FB" panose="020B0503020202020204" pitchFamily="34" charset="0"/>
              </a:rPr>
              <a:t>Group &amp; Business policies have the highest coverage amount on average, while Family policies have the lowest.</a:t>
            </a:r>
          </a:p>
          <a:p>
            <a:r>
              <a:rPr lang="en-US" dirty="0">
                <a:latin typeface="Agency FB" panose="020B0503020202020204" pitchFamily="34" charset="0"/>
              </a:rPr>
              <a:t>Business policies have the highest average number of policy upgrades, Family policies have the lowest policy upgrades.</a:t>
            </a:r>
          </a:p>
          <a:p>
            <a:r>
              <a:rPr lang="en-US" dirty="0">
                <a:latin typeface="Agency FB" panose="020B0503020202020204" pitchFamily="34" charset="0"/>
              </a:rPr>
              <a:t>Salespersons purchase one or two policies. doctor, artist, engineer, lawyer are purchase same pattern so recommend policies same as well. nurse can focus to buy all type of policies.</a:t>
            </a:r>
            <a:endParaRPr lang="en-IN" dirty="0">
              <a:latin typeface="Agency FB" panose="020B0503020202020204" pitchFamily="34" charset="0"/>
            </a:endParaRPr>
          </a:p>
        </p:txBody>
      </p:sp>
      <p:sp>
        <p:nvSpPr>
          <p:cNvPr id="6" name="TextBox 5">
            <a:extLst>
              <a:ext uri="{FF2B5EF4-FFF2-40B4-BE49-F238E27FC236}">
                <a16:creationId xmlns:a16="http://schemas.microsoft.com/office/drawing/2014/main" id="{DF605DF4-4A53-5B5B-7B3C-FCBDCA2BF052}"/>
              </a:ext>
            </a:extLst>
          </p:cNvPr>
          <p:cNvSpPr txBox="1"/>
          <p:nvPr/>
        </p:nvSpPr>
        <p:spPr>
          <a:xfrm>
            <a:off x="646472" y="4492495"/>
            <a:ext cx="2617838" cy="461665"/>
          </a:xfrm>
          <a:prstGeom prst="rect">
            <a:avLst/>
          </a:prstGeom>
          <a:noFill/>
        </p:spPr>
        <p:txBody>
          <a:bodyPr wrap="square">
            <a:spAutoFit/>
          </a:bodyPr>
          <a:lstStyle/>
          <a:p>
            <a:r>
              <a:rPr lang="en-IN" sz="2400" b="1" dirty="0">
                <a:latin typeface="+mj-lt"/>
              </a:rPr>
              <a:t>FRUD DETECTION</a:t>
            </a:r>
            <a:endParaRPr lang="en-IN" sz="2400" dirty="0">
              <a:latin typeface="+mj-lt"/>
            </a:endParaRPr>
          </a:p>
        </p:txBody>
      </p:sp>
      <p:sp>
        <p:nvSpPr>
          <p:cNvPr id="8" name="TextBox 7">
            <a:extLst>
              <a:ext uri="{FF2B5EF4-FFF2-40B4-BE49-F238E27FC236}">
                <a16:creationId xmlns:a16="http://schemas.microsoft.com/office/drawing/2014/main" id="{122F582A-D3DC-A8DC-6858-E67ACCAB4593}"/>
              </a:ext>
            </a:extLst>
          </p:cNvPr>
          <p:cNvSpPr txBox="1"/>
          <p:nvPr/>
        </p:nvSpPr>
        <p:spPr>
          <a:xfrm>
            <a:off x="1433051" y="5006093"/>
            <a:ext cx="9746226" cy="1446550"/>
          </a:xfrm>
          <a:prstGeom prst="rect">
            <a:avLst/>
          </a:prstGeom>
          <a:noFill/>
        </p:spPr>
        <p:txBody>
          <a:bodyPr wrap="square">
            <a:spAutoFit/>
          </a:bodyPr>
          <a:lstStyle/>
          <a:p>
            <a:pPr marL="285750" indent="-285750">
              <a:buFont typeface="Arial" panose="020B0604020202020204" pitchFamily="34" charset="0"/>
              <a:buChar char="•"/>
            </a:pPr>
            <a:r>
              <a:rPr lang="en-US" sz="2200" dirty="0">
                <a:latin typeface="Agency FB" panose="020B0503020202020204" pitchFamily="34" charset="0"/>
              </a:rPr>
              <a:t>Home damage claims often involve more extensive repairs or rebuilding, leading to higher overall costs compared to vehicle &amp; medical claims.</a:t>
            </a:r>
          </a:p>
          <a:p>
            <a:pPr marL="285750" indent="-285750">
              <a:buFont typeface="Arial" panose="020B0604020202020204" pitchFamily="34" charset="0"/>
              <a:buChar char="•"/>
            </a:pPr>
            <a:r>
              <a:rPr lang="en-US" sz="2200" dirty="0">
                <a:latin typeface="Agency FB" panose="020B0503020202020204" pitchFamily="34" charset="0"/>
              </a:rPr>
              <a:t>If someone makes a home insurance claim and also has a suspicious flag, there is a high chance that the claim could be fraudulent.</a:t>
            </a:r>
          </a:p>
        </p:txBody>
      </p:sp>
    </p:spTree>
    <p:extLst>
      <p:ext uri="{BB962C8B-B14F-4D97-AF65-F5344CB8AC3E}">
        <p14:creationId xmlns:p14="http://schemas.microsoft.com/office/powerpoint/2010/main" val="631435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5B15-E19F-0185-5CDF-2AE301AD4771}"/>
              </a:ext>
            </a:extLst>
          </p:cNvPr>
          <p:cNvSpPr>
            <a:spLocks noGrp="1"/>
          </p:cNvSpPr>
          <p:nvPr>
            <p:ph type="title"/>
          </p:nvPr>
        </p:nvSpPr>
        <p:spPr>
          <a:xfrm>
            <a:off x="656304" y="1632373"/>
            <a:ext cx="3807542" cy="491396"/>
          </a:xfrm>
        </p:spPr>
        <p:txBody>
          <a:bodyPr>
            <a:noAutofit/>
          </a:bodyPr>
          <a:lstStyle/>
          <a:p>
            <a:pPr algn="l"/>
            <a:r>
              <a:rPr lang="en-IN" sz="2800" b="1" dirty="0"/>
              <a:t>Project Overview</a:t>
            </a:r>
          </a:p>
        </p:txBody>
      </p:sp>
      <p:sp>
        <p:nvSpPr>
          <p:cNvPr id="3" name="Content Placeholder 2">
            <a:extLst>
              <a:ext uri="{FF2B5EF4-FFF2-40B4-BE49-F238E27FC236}">
                <a16:creationId xmlns:a16="http://schemas.microsoft.com/office/drawing/2014/main" id="{CB3FF729-2F93-A07A-0F99-6EF57DBAEEB6}"/>
              </a:ext>
            </a:extLst>
          </p:cNvPr>
          <p:cNvSpPr>
            <a:spLocks noGrp="1"/>
          </p:cNvSpPr>
          <p:nvPr>
            <p:ph idx="1"/>
          </p:nvPr>
        </p:nvSpPr>
        <p:spPr>
          <a:xfrm>
            <a:off x="1640759" y="2626962"/>
            <a:ext cx="8910482" cy="2746149"/>
          </a:xfrm>
        </p:spPr>
        <p:txBody>
          <a:bodyPr>
            <a:normAutofit fontScale="92500"/>
          </a:bodyPr>
          <a:lstStyle/>
          <a:p>
            <a:pPr marL="0" indent="0">
              <a:lnSpc>
                <a:spcPct val="100000"/>
              </a:lnSpc>
              <a:buNone/>
            </a:pPr>
            <a:r>
              <a:rPr lang="en-US" dirty="0"/>
              <a:t>This project is an AI-driven solution designed to improve the efficiency, accuracy, and security of operations in the insurance domain. It combines multiple machine learning models, natural language processing techniques, and transformer based architectures to address real-world challenges such as risk classification, claim amount prediction, customer segmentation, fraud detection, sentiment analysis, insurance document translation, policy summarization, and automated answering chatbot.</a:t>
            </a:r>
            <a:endParaRPr lang="en-IN" dirty="0"/>
          </a:p>
        </p:txBody>
      </p:sp>
    </p:spTree>
    <p:extLst>
      <p:ext uri="{BB962C8B-B14F-4D97-AF65-F5344CB8AC3E}">
        <p14:creationId xmlns:p14="http://schemas.microsoft.com/office/powerpoint/2010/main" val="134046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447C-A756-317B-2E32-70DA3AD16000}"/>
              </a:ext>
            </a:extLst>
          </p:cNvPr>
          <p:cNvSpPr>
            <a:spLocks noGrp="1"/>
          </p:cNvSpPr>
          <p:nvPr>
            <p:ph type="title"/>
          </p:nvPr>
        </p:nvSpPr>
        <p:spPr>
          <a:xfrm>
            <a:off x="705465" y="1189701"/>
            <a:ext cx="3542071" cy="700549"/>
          </a:xfrm>
        </p:spPr>
        <p:txBody>
          <a:bodyPr>
            <a:normAutofit/>
          </a:bodyPr>
          <a:lstStyle/>
          <a:p>
            <a:pPr algn="l"/>
            <a:r>
              <a:rPr lang="en-US" sz="2800" b="1" dirty="0"/>
              <a:t>Business problem</a:t>
            </a:r>
            <a:endParaRPr lang="en-IN" sz="2800" b="1" dirty="0"/>
          </a:p>
        </p:txBody>
      </p:sp>
      <p:sp>
        <p:nvSpPr>
          <p:cNvPr id="3" name="Content Placeholder 2">
            <a:extLst>
              <a:ext uri="{FF2B5EF4-FFF2-40B4-BE49-F238E27FC236}">
                <a16:creationId xmlns:a16="http://schemas.microsoft.com/office/drawing/2014/main" id="{BBCF8061-9BEC-7B54-BDF7-89F59440317D}"/>
              </a:ext>
            </a:extLst>
          </p:cNvPr>
          <p:cNvSpPr>
            <a:spLocks noGrp="1"/>
          </p:cNvSpPr>
          <p:nvPr>
            <p:ph idx="1"/>
          </p:nvPr>
        </p:nvSpPr>
        <p:spPr>
          <a:xfrm>
            <a:off x="1533832" y="2182761"/>
            <a:ext cx="9733937" cy="4237703"/>
          </a:xfrm>
        </p:spPr>
        <p:txBody>
          <a:bodyPr>
            <a:normAutofit/>
          </a:bodyPr>
          <a:lstStyle/>
          <a:p>
            <a:r>
              <a:rPr lang="en-US" dirty="0">
                <a:latin typeface="Agency FB" panose="020B0503020202020204" pitchFamily="34" charset="0"/>
              </a:rPr>
              <a:t>Hard to Judge Risk</a:t>
            </a:r>
            <a:r>
              <a:rPr lang="en-US" b="1" dirty="0">
                <a:latin typeface="Agency FB" panose="020B0503020202020204" pitchFamily="34" charset="0"/>
              </a:rPr>
              <a:t> </a:t>
            </a:r>
            <a:r>
              <a:rPr lang="en-US" dirty="0">
                <a:latin typeface="Agency FB" panose="020B0503020202020204" pitchFamily="34" charset="0"/>
              </a:rPr>
              <a:t>It's difficult to correctly tell which customers are more likely to make risky or expensive claims.</a:t>
            </a:r>
          </a:p>
          <a:p>
            <a:r>
              <a:rPr lang="en-US" dirty="0">
                <a:latin typeface="Agency FB" panose="020B0503020202020204" pitchFamily="34" charset="0"/>
              </a:rPr>
              <a:t>Fake Claims</a:t>
            </a:r>
            <a:r>
              <a:rPr lang="en-US" b="1" dirty="0">
                <a:latin typeface="Agency FB" panose="020B0503020202020204" pitchFamily="34" charset="0"/>
              </a:rPr>
              <a:t> </a:t>
            </a:r>
            <a:r>
              <a:rPr lang="en-US" dirty="0">
                <a:latin typeface="Agency FB" panose="020B0503020202020204" pitchFamily="34" charset="0"/>
              </a:rPr>
              <a:t>Some people try to cheat the system and file fake insurance claims, which causes big money losses.</a:t>
            </a:r>
          </a:p>
          <a:p>
            <a:r>
              <a:rPr lang="en-US" dirty="0">
                <a:latin typeface="Agency FB" panose="020B0503020202020204" pitchFamily="34" charset="0"/>
              </a:rPr>
              <a:t>Slow Claim Processing Reviewing claims by hand takes time and causes delays in giving money back to customers.</a:t>
            </a:r>
          </a:p>
          <a:p>
            <a:r>
              <a:rPr lang="en-US" dirty="0">
                <a:latin typeface="Agency FB" panose="020B0503020202020204" pitchFamily="34" charset="0"/>
              </a:rPr>
              <a:t>Companies often give the same kind of policy to everyone, so customizing it for each customer’s needs.</a:t>
            </a:r>
          </a:p>
          <a:p>
            <a:r>
              <a:rPr lang="en-US" dirty="0">
                <a:latin typeface="Agency FB" panose="020B0503020202020204" pitchFamily="34" charset="0"/>
              </a:rPr>
              <a:t>Language Issues Customers who don’t speak the same language as the company can’t understand policies or get help easily.</a:t>
            </a:r>
          </a:p>
          <a:p>
            <a:r>
              <a:rPr lang="en-US" dirty="0">
                <a:latin typeface="Agency FB" panose="020B0503020202020204" pitchFamily="34" charset="0"/>
              </a:rPr>
              <a:t>Bad Customer Experience Customers get frustrated with long documents and waiting a long time to get answers to their questions.</a:t>
            </a:r>
          </a:p>
        </p:txBody>
      </p:sp>
    </p:spTree>
    <p:extLst>
      <p:ext uri="{BB962C8B-B14F-4D97-AF65-F5344CB8AC3E}">
        <p14:creationId xmlns:p14="http://schemas.microsoft.com/office/powerpoint/2010/main" val="746871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67632-7B87-BC7D-E492-9B907A122F31}"/>
              </a:ext>
            </a:extLst>
          </p:cNvPr>
          <p:cNvSpPr>
            <a:spLocks noGrp="1"/>
          </p:cNvSpPr>
          <p:nvPr>
            <p:ph type="title"/>
          </p:nvPr>
        </p:nvSpPr>
        <p:spPr>
          <a:xfrm>
            <a:off x="685800" y="1305148"/>
            <a:ext cx="3886200" cy="572814"/>
          </a:xfrm>
        </p:spPr>
        <p:txBody>
          <a:bodyPr>
            <a:normAutofit/>
          </a:bodyPr>
          <a:lstStyle/>
          <a:p>
            <a:pPr algn="l"/>
            <a:r>
              <a:rPr lang="en-IN" sz="2800" b="1" dirty="0"/>
              <a:t>Proposed solution</a:t>
            </a:r>
          </a:p>
        </p:txBody>
      </p:sp>
      <p:sp>
        <p:nvSpPr>
          <p:cNvPr id="3" name="Content Placeholder 2">
            <a:extLst>
              <a:ext uri="{FF2B5EF4-FFF2-40B4-BE49-F238E27FC236}">
                <a16:creationId xmlns:a16="http://schemas.microsoft.com/office/drawing/2014/main" id="{C25D8B10-331C-2695-1BCC-EF41AEB5A282}"/>
              </a:ext>
            </a:extLst>
          </p:cNvPr>
          <p:cNvSpPr>
            <a:spLocks noGrp="1"/>
          </p:cNvSpPr>
          <p:nvPr>
            <p:ph idx="1"/>
          </p:nvPr>
        </p:nvSpPr>
        <p:spPr>
          <a:xfrm>
            <a:off x="1455174" y="2273217"/>
            <a:ext cx="9665110" cy="3773621"/>
          </a:xfrm>
        </p:spPr>
        <p:txBody>
          <a:bodyPr/>
          <a:lstStyle/>
          <a:p>
            <a:r>
              <a:rPr lang="en-US" dirty="0">
                <a:latin typeface="Agency FB" panose="020B0503020202020204" pitchFamily="34" charset="0"/>
              </a:rPr>
              <a:t>Enables personalized pricing, </a:t>
            </a:r>
            <a:r>
              <a:rPr lang="en-US" b="1" dirty="0">
                <a:latin typeface="Agency FB" panose="020B0503020202020204" pitchFamily="34" charset="0"/>
              </a:rPr>
              <a:t>improving customer acquisition &amp; retention by 15–20%.</a:t>
            </a:r>
          </a:p>
          <a:p>
            <a:pPr rtl="0" fontAlgn="base">
              <a:buFont typeface="Arial" panose="020B0604020202020204" pitchFamily="34" charset="0"/>
              <a:buChar char="•"/>
            </a:pPr>
            <a:r>
              <a:rPr lang="en-US" dirty="0">
                <a:latin typeface="Agency FB" panose="020B0503020202020204" pitchFamily="34" charset="0"/>
              </a:rPr>
              <a:t>Supports faster claim decisions and better resource allocation. </a:t>
            </a:r>
            <a:r>
              <a:rPr lang="en-US" b="1" dirty="0">
                <a:latin typeface="Agency FB" panose="020B0503020202020204" pitchFamily="34" charset="0"/>
              </a:rPr>
              <a:t>reduces customer churn by 25%.</a:t>
            </a:r>
          </a:p>
          <a:p>
            <a:pPr rtl="0" fontAlgn="base">
              <a:buFont typeface="Arial" panose="020B0604020202020204" pitchFamily="34" charset="0"/>
              <a:buChar char="•"/>
            </a:pPr>
            <a:r>
              <a:rPr lang="en-IN" dirty="0">
                <a:latin typeface="Agency FB" panose="020B0503020202020204" pitchFamily="34" charset="0"/>
              </a:rPr>
              <a:t>Saves millions in fraudulent payouts.</a:t>
            </a:r>
            <a:r>
              <a:rPr lang="en-US" dirty="0">
                <a:latin typeface="Agency FB" panose="020B0503020202020204" pitchFamily="34" charset="0"/>
              </a:rPr>
              <a:t> </a:t>
            </a:r>
            <a:r>
              <a:rPr lang="en-US" b="1" dirty="0">
                <a:latin typeface="Agency FB" panose="020B0503020202020204" pitchFamily="34" charset="0"/>
              </a:rPr>
              <a:t>Reduces fraud related losses by up to 40%.</a:t>
            </a:r>
          </a:p>
          <a:p>
            <a:pPr rtl="0" fontAlgn="base">
              <a:buFont typeface="Arial" panose="020B0604020202020204" pitchFamily="34" charset="0"/>
              <a:buChar char="•"/>
            </a:pPr>
            <a:r>
              <a:rPr lang="en-US" dirty="0">
                <a:latin typeface="Agency FB" panose="020B0503020202020204" pitchFamily="34" charset="0"/>
              </a:rPr>
              <a:t>Increases policy conversion rates and cross sell opportunities.</a:t>
            </a:r>
          </a:p>
          <a:p>
            <a:pPr rtl="0" fontAlgn="base">
              <a:buFont typeface="Arial" panose="020B0604020202020204" pitchFamily="34" charset="0"/>
              <a:buChar char="•"/>
            </a:pPr>
            <a:r>
              <a:rPr lang="en-US" dirty="0">
                <a:latin typeface="Agency FB" panose="020B0503020202020204" pitchFamily="34" charset="0"/>
              </a:rPr>
              <a:t>Helps address negative feedback early. </a:t>
            </a:r>
            <a:r>
              <a:rPr lang="en-US" b="1" dirty="0">
                <a:latin typeface="Agency FB" panose="020B0503020202020204" pitchFamily="34" charset="0"/>
              </a:rPr>
              <a:t>Boosts customer satisfaction and loyalty.</a:t>
            </a:r>
          </a:p>
          <a:p>
            <a:pPr rtl="0" fontAlgn="base">
              <a:buFont typeface="Arial" panose="020B0604020202020204" pitchFamily="34" charset="0"/>
              <a:buChar char="•"/>
            </a:pPr>
            <a:r>
              <a:rPr lang="en-US" dirty="0">
                <a:latin typeface="Agency FB" panose="020B0503020202020204" pitchFamily="34" charset="0"/>
              </a:rPr>
              <a:t>Reduces language barriers and improves accessibility.</a:t>
            </a:r>
          </a:p>
          <a:p>
            <a:pPr rtl="0" fontAlgn="base">
              <a:buFont typeface="Arial" panose="020B0604020202020204" pitchFamily="34" charset="0"/>
              <a:buChar char="•"/>
            </a:pPr>
            <a:r>
              <a:rPr lang="en-US" dirty="0">
                <a:latin typeface="Agency FB" panose="020B0503020202020204" pitchFamily="34" charset="0"/>
              </a:rPr>
              <a:t>Makes complex policies easier to understand. </a:t>
            </a:r>
            <a:r>
              <a:rPr lang="en-US" b="1" dirty="0">
                <a:latin typeface="Agency FB" panose="020B0503020202020204" pitchFamily="34" charset="0"/>
              </a:rPr>
              <a:t>Improves customer trust and decision making.</a:t>
            </a:r>
          </a:p>
          <a:p>
            <a:pPr rtl="0" fontAlgn="base">
              <a:buFont typeface="Arial" panose="020B0604020202020204" pitchFamily="34" charset="0"/>
              <a:buChar char="•"/>
            </a:pPr>
            <a:r>
              <a:rPr lang="en-US" b="1" dirty="0">
                <a:latin typeface="Agency FB" panose="020B0503020202020204" pitchFamily="34" charset="0"/>
              </a:rPr>
              <a:t>Cuts customer support costs by 30–40%</a:t>
            </a:r>
            <a:r>
              <a:rPr lang="en-IN" dirty="0">
                <a:latin typeface="Agency FB" panose="020B0503020202020204" pitchFamily="34" charset="0"/>
              </a:rPr>
              <a:t>. Offers instant responses, improving user experience.</a:t>
            </a:r>
            <a:endParaRPr lang="en-US" dirty="0">
              <a:latin typeface="Agency FB" panose="020B0503020202020204" pitchFamily="34" charset="0"/>
            </a:endParaRPr>
          </a:p>
        </p:txBody>
      </p:sp>
    </p:spTree>
    <p:extLst>
      <p:ext uri="{BB962C8B-B14F-4D97-AF65-F5344CB8AC3E}">
        <p14:creationId xmlns:p14="http://schemas.microsoft.com/office/powerpoint/2010/main" val="3961684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19123-C099-794B-E7F7-8BEA93EB544B}"/>
              </a:ext>
            </a:extLst>
          </p:cNvPr>
          <p:cNvSpPr>
            <a:spLocks noGrp="1"/>
          </p:cNvSpPr>
          <p:nvPr>
            <p:ph type="title"/>
          </p:nvPr>
        </p:nvSpPr>
        <p:spPr>
          <a:xfrm>
            <a:off x="685800" y="764373"/>
            <a:ext cx="10820400" cy="1293028"/>
          </a:xfrm>
        </p:spPr>
        <p:txBody>
          <a:bodyPr/>
          <a:lstStyle/>
          <a:p>
            <a:pPr algn="l"/>
            <a:endParaRPr lang="en-IN" dirty="0"/>
          </a:p>
        </p:txBody>
      </p:sp>
      <p:pic>
        <p:nvPicPr>
          <p:cNvPr id="7" name="Content Placeholder 6">
            <a:extLst>
              <a:ext uri="{FF2B5EF4-FFF2-40B4-BE49-F238E27FC236}">
                <a16:creationId xmlns:a16="http://schemas.microsoft.com/office/drawing/2014/main" id="{13CF7273-1C4F-569B-BD5A-5A1E2074BB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6096000" cy="3429000"/>
          </a:xfrm>
        </p:spPr>
      </p:pic>
      <p:pic>
        <p:nvPicPr>
          <p:cNvPr id="9" name="Picture 8">
            <a:extLst>
              <a:ext uri="{FF2B5EF4-FFF2-40B4-BE49-F238E27FC236}">
                <a16:creationId xmlns:a16="http://schemas.microsoft.com/office/drawing/2014/main" id="{F9B594DE-A229-3D2C-EA51-13B871ED2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6096000" cy="3428999"/>
          </a:xfrm>
          <a:prstGeom prst="rect">
            <a:avLst/>
          </a:prstGeom>
        </p:spPr>
      </p:pic>
      <p:pic>
        <p:nvPicPr>
          <p:cNvPr id="11" name="Picture 10">
            <a:extLst>
              <a:ext uri="{FF2B5EF4-FFF2-40B4-BE49-F238E27FC236}">
                <a16:creationId xmlns:a16="http://schemas.microsoft.com/office/drawing/2014/main" id="{8BB25E59-6DB3-C8E2-B9B0-1CD4A67366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0766" y="3428998"/>
            <a:ext cx="6101236" cy="3429002"/>
          </a:xfrm>
          <a:prstGeom prst="rect">
            <a:avLst/>
          </a:prstGeom>
        </p:spPr>
      </p:pic>
      <p:pic>
        <p:nvPicPr>
          <p:cNvPr id="13" name="Picture 12">
            <a:extLst>
              <a:ext uri="{FF2B5EF4-FFF2-40B4-BE49-F238E27FC236}">
                <a16:creationId xmlns:a16="http://schemas.microsoft.com/office/drawing/2014/main" id="{6004EBEE-6E18-28B0-6DF1-F0C9072DE6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428998"/>
            <a:ext cx="6090764" cy="3429002"/>
          </a:xfrm>
          <a:prstGeom prst="rect">
            <a:avLst/>
          </a:prstGeom>
        </p:spPr>
      </p:pic>
    </p:spTree>
    <p:extLst>
      <p:ext uri="{BB962C8B-B14F-4D97-AF65-F5344CB8AC3E}">
        <p14:creationId xmlns:p14="http://schemas.microsoft.com/office/powerpoint/2010/main" val="3393264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F6848-3440-F019-DB90-7D05541645E7}"/>
              </a:ext>
            </a:extLst>
          </p:cNvPr>
          <p:cNvSpPr>
            <a:spLocks noGrp="1"/>
          </p:cNvSpPr>
          <p:nvPr>
            <p:ph type="title"/>
          </p:nvPr>
        </p:nvSpPr>
        <p:spPr>
          <a:xfrm>
            <a:off x="685800" y="764373"/>
            <a:ext cx="10820400" cy="1293028"/>
          </a:xfrm>
        </p:spPr>
        <p:txBody>
          <a:bodyPr/>
          <a:lstStyle/>
          <a:p>
            <a:pPr algn="l"/>
            <a:endParaRPr lang="en-IN" dirty="0"/>
          </a:p>
        </p:txBody>
      </p:sp>
      <p:pic>
        <p:nvPicPr>
          <p:cNvPr id="5" name="Content Placeholder 4">
            <a:extLst>
              <a:ext uri="{FF2B5EF4-FFF2-40B4-BE49-F238E27FC236}">
                <a16:creationId xmlns:a16="http://schemas.microsoft.com/office/drawing/2014/main" id="{404B36CB-FBC4-D1EC-C07B-E0DC582903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5909187" cy="3429001"/>
          </a:xfrm>
        </p:spPr>
      </p:pic>
      <p:pic>
        <p:nvPicPr>
          <p:cNvPr id="7" name="Picture 6">
            <a:extLst>
              <a:ext uri="{FF2B5EF4-FFF2-40B4-BE49-F238E27FC236}">
                <a16:creationId xmlns:a16="http://schemas.microsoft.com/office/drawing/2014/main" id="{15D765E4-027B-7391-40CB-148F46C861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428999"/>
            <a:ext cx="5909183" cy="3429001"/>
          </a:xfrm>
          <a:prstGeom prst="rect">
            <a:avLst/>
          </a:prstGeom>
        </p:spPr>
      </p:pic>
      <p:pic>
        <p:nvPicPr>
          <p:cNvPr id="9" name="Picture 8">
            <a:extLst>
              <a:ext uri="{FF2B5EF4-FFF2-40B4-BE49-F238E27FC236}">
                <a16:creationId xmlns:a16="http://schemas.microsoft.com/office/drawing/2014/main" id="{C8978203-27EF-8FD4-3CD5-BD91CF90DE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9184" y="3428999"/>
            <a:ext cx="6282815" cy="3429002"/>
          </a:xfrm>
          <a:prstGeom prst="rect">
            <a:avLst/>
          </a:prstGeom>
        </p:spPr>
      </p:pic>
      <p:pic>
        <p:nvPicPr>
          <p:cNvPr id="11" name="Picture 10">
            <a:extLst>
              <a:ext uri="{FF2B5EF4-FFF2-40B4-BE49-F238E27FC236}">
                <a16:creationId xmlns:a16="http://schemas.microsoft.com/office/drawing/2014/main" id="{7CFD0B9F-E136-F64A-5EFA-B2C72590CF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9184" y="0"/>
            <a:ext cx="6282815" cy="3428999"/>
          </a:xfrm>
          <a:prstGeom prst="rect">
            <a:avLst/>
          </a:prstGeom>
        </p:spPr>
      </p:pic>
    </p:spTree>
    <p:extLst>
      <p:ext uri="{BB962C8B-B14F-4D97-AF65-F5344CB8AC3E}">
        <p14:creationId xmlns:p14="http://schemas.microsoft.com/office/powerpoint/2010/main" val="1798276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ACA2F-8D3A-33F9-E126-6E1A15BF77E2}"/>
              </a:ext>
            </a:extLst>
          </p:cNvPr>
          <p:cNvSpPr>
            <a:spLocks noGrp="1"/>
          </p:cNvSpPr>
          <p:nvPr>
            <p:ph type="title"/>
          </p:nvPr>
        </p:nvSpPr>
        <p:spPr>
          <a:xfrm>
            <a:off x="685800" y="764373"/>
            <a:ext cx="10820400" cy="1293028"/>
          </a:xfrm>
        </p:spPr>
        <p:txBody>
          <a:bodyPr/>
          <a:lstStyle/>
          <a:p>
            <a:pPr algn="l"/>
            <a:endParaRPr lang="en-IN" dirty="0"/>
          </a:p>
        </p:txBody>
      </p:sp>
      <p:pic>
        <p:nvPicPr>
          <p:cNvPr id="5" name="Content Placeholder 4">
            <a:extLst>
              <a:ext uri="{FF2B5EF4-FFF2-40B4-BE49-F238E27FC236}">
                <a16:creationId xmlns:a16="http://schemas.microsoft.com/office/drawing/2014/main" id="{19DFC516-6B85-F9F6-0037-F05A67D0AF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3429000"/>
            <a:ext cx="6096000" cy="3429000"/>
          </a:xfrm>
        </p:spPr>
      </p:pic>
      <p:pic>
        <p:nvPicPr>
          <p:cNvPr id="7" name="Picture 6">
            <a:extLst>
              <a:ext uri="{FF2B5EF4-FFF2-40B4-BE49-F238E27FC236}">
                <a16:creationId xmlns:a16="http://schemas.microsoft.com/office/drawing/2014/main" id="{5C8A26D8-69EB-FDAA-C7CB-8E688CA672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0"/>
            <a:ext cx="6096000" cy="3429000"/>
          </a:xfrm>
          <a:prstGeom prst="rect">
            <a:avLst/>
          </a:prstGeom>
        </p:spPr>
      </p:pic>
      <p:pic>
        <p:nvPicPr>
          <p:cNvPr id="9" name="Picture 8">
            <a:extLst>
              <a:ext uri="{FF2B5EF4-FFF2-40B4-BE49-F238E27FC236}">
                <a16:creationId xmlns:a16="http://schemas.microsoft.com/office/drawing/2014/main" id="{E31B2A73-3848-2DCC-4BE6-80F315657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0"/>
            <a:ext cx="6096000" cy="3429000"/>
          </a:xfrm>
          <a:prstGeom prst="rect">
            <a:avLst/>
          </a:prstGeom>
        </p:spPr>
      </p:pic>
      <p:pic>
        <p:nvPicPr>
          <p:cNvPr id="11" name="Picture 10">
            <a:extLst>
              <a:ext uri="{FF2B5EF4-FFF2-40B4-BE49-F238E27FC236}">
                <a16:creationId xmlns:a16="http://schemas.microsoft.com/office/drawing/2014/main" id="{E6E84728-DEE8-DB04-387B-383E087F07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8" y="3429000"/>
            <a:ext cx="6096001" cy="3429000"/>
          </a:xfrm>
          <a:prstGeom prst="rect">
            <a:avLst/>
          </a:prstGeom>
        </p:spPr>
      </p:pic>
    </p:spTree>
    <p:extLst>
      <p:ext uri="{BB962C8B-B14F-4D97-AF65-F5344CB8AC3E}">
        <p14:creationId xmlns:p14="http://schemas.microsoft.com/office/powerpoint/2010/main" val="1683779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4EDE0-A348-7B26-2FDD-A5F2883D0579}"/>
              </a:ext>
            </a:extLst>
          </p:cNvPr>
          <p:cNvSpPr>
            <a:spLocks noGrp="1"/>
          </p:cNvSpPr>
          <p:nvPr>
            <p:ph type="title"/>
          </p:nvPr>
        </p:nvSpPr>
        <p:spPr>
          <a:xfrm>
            <a:off x="685800" y="764373"/>
            <a:ext cx="10820400" cy="1293028"/>
          </a:xfrm>
        </p:spPr>
        <p:txBody>
          <a:bodyPr/>
          <a:lstStyle/>
          <a:p>
            <a:pPr algn="l"/>
            <a:endParaRPr lang="en-IN" dirty="0"/>
          </a:p>
        </p:txBody>
      </p:sp>
      <p:pic>
        <p:nvPicPr>
          <p:cNvPr id="5" name="Content Placeholder 4">
            <a:extLst>
              <a:ext uri="{FF2B5EF4-FFF2-40B4-BE49-F238E27FC236}">
                <a16:creationId xmlns:a16="http://schemas.microsoft.com/office/drawing/2014/main" id="{2753B01F-A1F6-94BB-0E30-95A08CD3B93D}"/>
              </a:ext>
            </a:extLst>
          </p:cNvPr>
          <p:cNvPicPr>
            <a:picLocks noGrp="1" noChangeAspect="1"/>
          </p:cNvPicPr>
          <p:nvPr>
            <p:ph idx="1"/>
          </p:nvPr>
        </p:nvPicPr>
        <p:blipFill>
          <a:blip r:embed="rId2"/>
          <a:stretch>
            <a:fillRect/>
          </a:stretch>
        </p:blipFill>
        <p:spPr>
          <a:xfrm>
            <a:off x="0" y="1"/>
            <a:ext cx="12192000" cy="3428999"/>
          </a:xfrm>
        </p:spPr>
      </p:pic>
      <p:pic>
        <p:nvPicPr>
          <p:cNvPr id="7" name="Picture 6">
            <a:extLst>
              <a:ext uri="{FF2B5EF4-FFF2-40B4-BE49-F238E27FC236}">
                <a16:creationId xmlns:a16="http://schemas.microsoft.com/office/drawing/2014/main" id="{51878A43-5670-E440-4508-87BB1D32B0EA}"/>
              </a:ext>
            </a:extLst>
          </p:cNvPr>
          <p:cNvPicPr>
            <a:picLocks noChangeAspect="1"/>
          </p:cNvPicPr>
          <p:nvPr/>
        </p:nvPicPr>
        <p:blipFill>
          <a:blip r:embed="rId3"/>
          <a:stretch>
            <a:fillRect/>
          </a:stretch>
        </p:blipFill>
        <p:spPr>
          <a:xfrm>
            <a:off x="0" y="3429000"/>
            <a:ext cx="12192000" cy="3429000"/>
          </a:xfrm>
          <a:prstGeom prst="rect">
            <a:avLst/>
          </a:prstGeom>
        </p:spPr>
      </p:pic>
    </p:spTree>
    <p:extLst>
      <p:ext uri="{BB962C8B-B14F-4D97-AF65-F5344CB8AC3E}">
        <p14:creationId xmlns:p14="http://schemas.microsoft.com/office/powerpoint/2010/main" val="4164724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642F-7F50-6153-9852-CBBFC9146411}"/>
              </a:ext>
            </a:extLst>
          </p:cNvPr>
          <p:cNvSpPr>
            <a:spLocks noGrp="1"/>
          </p:cNvSpPr>
          <p:nvPr>
            <p:ph type="title"/>
          </p:nvPr>
        </p:nvSpPr>
        <p:spPr>
          <a:xfrm>
            <a:off x="843116" y="1314979"/>
            <a:ext cx="1546123" cy="494156"/>
          </a:xfrm>
        </p:spPr>
        <p:txBody>
          <a:bodyPr>
            <a:normAutofit/>
          </a:bodyPr>
          <a:lstStyle/>
          <a:p>
            <a:pPr algn="l"/>
            <a:r>
              <a:rPr lang="en-IN" sz="2400" b="1" dirty="0"/>
              <a:t>Insights</a:t>
            </a:r>
          </a:p>
        </p:txBody>
      </p:sp>
      <p:sp>
        <p:nvSpPr>
          <p:cNvPr id="3" name="Content Placeholder 2">
            <a:extLst>
              <a:ext uri="{FF2B5EF4-FFF2-40B4-BE49-F238E27FC236}">
                <a16:creationId xmlns:a16="http://schemas.microsoft.com/office/drawing/2014/main" id="{F150ED4F-1E96-1047-8EA5-79B6D5011DC1}"/>
              </a:ext>
            </a:extLst>
          </p:cNvPr>
          <p:cNvSpPr>
            <a:spLocks noGrp="1"/>
          </p:cNvSpPr>
          <p:nvPr>
            <p:ph idx="1"/>
          </p:nvPr>
        </p:nvSpPr>
        <p:spPr>
          <a:xfrm>
            <a:off x="1449029" y="2007747"/>
            <a:ext cx="8996517" cy="4024125"/>
          </a:xfrm>
        </p:spPr>
        <p:txBody>
          <a:bodyPr>
            <a:normAutofit/>
          </a:bodyPr>
          <a:lstStyle/>
          <a:p>
            <a:r>
              <a:rPr lang="en-US" dirty="0">
                <a:latin typeface="Agency FB" panose="020B0503020202020204" pitchFamily="34" charset="0"/>
              </a:rPr>
              <a:t>If risk score is High, the number of fraudulent claims is also high.</a:t>
            </a:r>
          </a:p>
          <a:p>
            <a:r>
              <a:rPr lang="en-US" dirty="0">
                <a:latin typeface="Agency FB" panose="020B0503020202020204" pitchFamily="34" charset="0"/>
              </a:rPr>
              <a:t>most claims are made by people with a High risk score, especially in Health and Auto insurance.</a:t>
            </a:r>
          </a:p>
          <a:p>
            <a:r>
              <a:rPr lang="en-US" dirty="0">
                <a:latin typeface="Agency FB" panose="020B0503020202020204" pitchFamily="34" charset="0"/>
              </a:rPr>
              <a:t>Large claims are most common in the High risk, which also had more fraudulent claim activity.</a:t>
            </a:r>
          </a:p>
          <a:p>
            <a:r>
              <a:rPr lang="en-US" dirty="0">
                <a:latin typeface="Agency FB" panose="020B0503020202020204" pitchFamily="34" charset="0"/>
              </a:rPr>
              <a:t>People with High risk scores pay higher premiums, because they are more likely to claim large amount or fraudulent claims.</a:t>
            </a:r>
          </a:p>
          <a:p>
            <a:r>
              <a:rPr lang="en-US" dirty="0">
                <a:latin typeface="Agency FB" panose="020B0503020202020204" pitchFamily="34" charset="0"/>
              </a:rPr>
              <a:t>Health, Life insurance policies show the highest claim premium ratio compared to other policy types.</a:t>
            </a:r>
          </a:p>
          <a:p>
            <a:r>
              <a:rPr lang="en-US" dirty="0">
                <a:latin typeface="Agency FB" panose="020B0503020202020204" pitchFamily="34" charset="0"/>
              </a:rPr>
              <a:t>older properties might be more prone risk, resulting in higher claim values.</a:t>
            </a:r>
          </a:p>
          <a:p>
            <a:r>
              <a:rPr lang="en-US" dirty="0">
                <a:latin typeface="Agency FB" panose="020B0503020202020204" pitchFamily="34" charset="0"/>
              </a:rPr>
              <a:t>People who pay a high premium amount sometimes claim a large amount, which can indicate the higher chance of fraud claim.</a:t>
            </a:r>
            <a:endParaRPr lang="en-IN" dirty="0">
              <a:latin typeface="Agency FB" panose="020B0503020202020204" pitchFamily="34" charset="0"/>
            </a:endParaRPr>
          </a:p>
        </p:txBody>
      </p:sp>
    </p:spTree>
    <p:extLst>
      <p:ext uri="{BB962C8B-B14F-4D97-AF65-F5344CB8AC3E}">
        <p14:creationId xmlns:p14="http://schemas.microsoft.com/office/powerpoint/2010/main" val="1252707808"/>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208</TotalTime>
  <Words>579</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Agency FB</vt:lpstr>
      <vt:lpstr>Arial</vt:lpstr>
      <vt:lpstr>Century Gothic</vt:lpstr>
      <vt:lpstr>Vapor Trail</vt:lpstr>
      <vt:lpstr>Insurance AI Project</vt:lpstr>
      <vt:lpstr>Project Overview</vt:lpstr>
      <vt:lpstr>Business problem</vt:lpstr>
      <vt:lpstr>Proposed solution</vt:lpstr>
      <vt:lpstr>PowerPoint Presentation</vt:lpstr>
      <vt:lpstr>PowerPoint Presentation</vt:lpstr>
      <vt:lpstr>PowerPoint Presentation</vt:lpstr>
      <vt:lpstr>PowerPoint Presentation</vt:lpstr>
      <vt:lpstr>Insights</vt:lpstr>
      <vt:lpstr>Customer segmentation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Kesavan M</dc:creator>
  <cp:lastModifiedBy>Kesavan M</cp:lastModifiedBy>
  <cp:revision>24</cp:revision>
  <dcterms:created xsi:type="dcterms:W3CDTF">2025-04-24T10:13:09Z</dcterms:created>
  <dcterms:modified xsi:type="dcterms:W3CDTF">2025-04-26T17:01:27Z</dcterms:modified>
</cp:coreProperties>
</file>