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5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49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67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2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19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9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66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65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4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07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71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6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ED1A-5839-4BB3-A263-C3BDFB7EF4B9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B0FA-C8E2-4766-9B7F-091A21352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4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D2BD-65D9-ADD4-8D76-4726AC1F9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123" y="1669027"/>
            <a:ext cx="9144000" cy="106039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Employee Attrition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8987D-703F-E003-3BAE-E20DACFD1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768" y="3560763"/>
            <a:ext cx="4896463" cy="58501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Created By Bowthiran</a:t>
            </a:r>
            <a:endParaRPr lang="en-IN" sz="3200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Target Audience with solid fill">
            <a:extLst>
              <a:ext uri="{FF2B5EF4-FFF2-40B4-BE49-F238E27FC236}">
                <a16:creationId xmlns:a16="http://schemas.microsoft.com/office/drawing/2014/main" id="{8FD1C664-7080-5FBE-BD63-1010179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3803" y="1727277"/>
            <a:ext cx="1002148" cy="10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6176-4A76-0A14-8D42-B43CB752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56" y="1057140"/>
            <a:ext cx="3696058" cy="581017"/>
          </a:xfrm>
        </p:spPr>
        <p:txBody>
          <a:bodyPr>
            <a:normAutofit/>
          </a:bodyPr>
          <a:lstStyle/>
          <a:p>
            <a:r>
              <a:rPr lang="en-IN" sz="2800" b="1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8EEB-72EB-21EC-D5B0-1F1AC290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819" y="1838144"/>
            <a:ext cx="9172626" cy="58101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Selected top features based on correlation and domain important</a:t>
            </a:r>
            <a:r>
              <a:rPr lang="en-US" b="1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D591D-74EC-F0D1-E297-614D17F4D663}"/>
              </a:ext>
            </a:extLst>
          </p:cNvPr>
          <p:cNvSpPr txBox="1"/>
          <p:nvPr/>
        </p:nvSpPr>
        <p:spPr>
          <a:xfrm>
            <a:off x="1033256" y="3023816"/>
            <a:ext cx="347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Model Development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0D1A6-C39C-EA9E-84DE-169B554ECCA5}"/>
              </a:ext>
            </a:extLst>
          </p:cNvPr>
          <p:cNvSpPr txBox="1"/>
          <p:nvPr/>
        </p:nvSpPr>
        <p:spPr>
          <a:xfrm>
            <a:off x="1996819" y="3790262"/>
            <a:ext cx="774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Train data into 80% and 20% of data will be testing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40794-22D1-587A-7A10-2BE7B4D1807F}"/>
              </a:ext>
            </a:extLst>
          </p:cNvPr>
          <p:cNvSpPr txBox="1"/>
          <p:nvPr/>
        </p:nvSpPr>
        <p:spPr>
          <a:xfrm>
            <a:off x="1033256" y="4786344"/>
            <a:ext cx="317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Train models using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992F6-0227-DF39-7339-2969C2D9C426}"/>
              </a:ext>
            </a:extLst>
          </p:cNvPr>
          <p:cNvSpPr txBox="1"/>
          <p:nvPr/>
        </p:nvSpPr>
        <p:spPr>
          <a:xfrm>
            <a:off x="1996819" y="5623029"/>
            <a:ext cx="377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RandomForestClassifier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9143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3BE3-A038-3A8A-6758-77839A3E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77" y="726670"/>
            <a:ext cx="3450252" cy="708837"/>
          </a:xfrm>
        </p:spPr>
        <p:txBody>
          <a:bodyPr>
            <a:normAutofit/>
          </a:bodyPr>
          <a:lstStyle/>
          <a:p>
            <a:r>
              <a:rPr lang="en-US" sz="2800" b="1" dirty="0"/>
              <a:t>Model details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C3EA-F815-8A37-5F00-4FD620A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483" y="1689506"/>
            <a:ext cx="8995646" cy="44561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Key Feature’s :</a:t>
            </a:r>
            <a:r>
              <a:rPr lang="en-US" dirty="0"/>
              <a:t> </a:t>
            </a:r>
            <a:r>
              <a:rPr lang="en-US" sz="2600" b="1" dirty="0">
                <a:effectLst/>
                <a:latin typeface="+mj-lt"/>
              </a:rPr>
              <a:t>age, dailyrate, distancefromhome, gender, jobsatisfaction, monthlyincome</a:t>
            </a:r>
            <a:r>
              <a:rPr lang="en-US" sz="2600" b="1" dirty="0">
                <a:latin typeface="+mj-lt"/>
              </a:rPr>
              <a:t>,</a:t>
            </a:r>
            <a:r>
              <a:rPr lang="en-US" sz="2600" b="1" dirty="0">
                <a:effectLst/>
                <a:latin typeface="+mj-lt"/>
              </a:rPr>
              <a:t> monthlyrate, overtime, percentsalaryhike, totalworkingyears, yearsatcompany.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b="1" dirty="0">
                <a:latin typeface="+mj-lt"/>
              </a:rPr>
              <a:t>Accuracy : 0.83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b="1" dirty="0">
                <a:latin typeface="+mj-lt"/>
              </a:rPr>
              <a:t>Precision : 0.80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b="1" dirty="0">
                <a:latin typeface="+mj-lt"/>
              </a:rPr>
              <a:t>Recall : 0.89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b="1" dirty="0">
                <a:latin typeface="+mj-lt"/>
              </a:rPr>
              <a:t>F1_Score : 0.84</a:t>
            </a: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11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649B-54DB-CF5B-EF1E-4009802D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48" y="594851"/>
            <a:ext cx="3745219" cy="648929"/>
          </a:xfrm>
        </p:spPr>
        <p:txBody>
          <a:bodyPr>
            <a:normAutofit/>
          </a:bodyPr>
          <a:lstStyle/>
          <a:p>
            <a:r>
              <a:rPr lang="en-US" sz="2800" b="1" dirty="0"/>
              <a:t>Business Problem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E4D5-DD16-3533-3CC0-C1644BB7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264" y="1435510"/>
            <a:ext cx="9026013" cy="496528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Increasing recruitment and training costs</a:t>
            </a:r>
          </a:p>
          <a:p>
            <a:endParaRPr lang="en-US" sz="2000" b="1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+mj-lt"/>
              </a:rPr>
              <a:t>Work-Life Balance Issues, Employees are leaving due to burnout, excessive workload</a:t>
            </a:r>
          </a:p>
          <a:p>
            <a:endParaRPr lang="en-US" sz="2000" b="1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+mj-lt"/>
              </a:rPr>
              <a:t>Lack of Career Growth, Employees quit when they don’t see clear career advancement opportunities within the company</a:t>
            </a:r>
          </a:p>
          <a:p>
            <a:endParaRPr lang="en-US" sz="2000" b="1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+mj-lt"/>
              </a:rPr>
              <a:t>Poor Management and Workplace Culture, Toxic work environments and ineffective leadership drive employees away</a:t>
            </a:r>
          </a:p>
        </p:txBody>
      </p:sp>
    </p:spTree>
    <p:extLst>
      <p:ext uri="{BB962C8B-B14F-4D97-AF65-F5344CB8AC3E}">
        <p14:creationId xmlns:p14="http://schemas.microsoft.com/office/powerpoint/2010/main" val="211628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2D72-3EA3-6921-4AE2-F234ECCF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41" y="845116"/>
            <a:ext cx="3469917" cy="856321"/>
          </a:xfrm>
        </p:spPr>
        <p:txBody>
          <a:bodyPr/>
          <a:lstStyle/>
          <a:p>
            <a:r>
              <a:rPr lang="en-US" sz="2800" b="1" dirty="0"/>
              <a:t>Current</a:t>
            </a:r>
            <a:r>
              <a:rPr lang="en-US" b="1" dirty="0"/>
              <a:t> </a:t>
            </a:r>
            <a:r>
              <a:rPr lang="en-US" sz="2800" b="1" dirty="0"/>
              <a:t>solution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E62A-659E-1270-0DBD-086A2734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826" y="2043009"/>
            <a:ext cx="923162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Employee Engagement &amp; Recognition – Regular feedback, rewards, and recognition programs boost job satisfaction</a:t>
            </a:r>
          </a:p>
          <a:p>
            <a:endParaRPr lang="en-US" b="1" dirty="0"/>
          </a:p>
          <a:p>
            <a:r>
              <a:rPr lang="en-US" b="1" dirty="0"/>
              <a:t>Flexible Work Policies – Offering remote work, hybrid models, and better work-life balance reduces burnout</a:t>
            </a:r>
          </a:p>
          <a:p>
            <a:endParaRPr lang="en-US" b="1" dirty="0"/>
          </a:p>
          <a:p>
            <a:r>
              <a:rPr lang="en-US" b="1" dirty="0"/>
              <a:t>Career Development Opportunities – Providing training, mentorship, and clear growth paths improves retention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4783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A530-D43D-9B02-8C5B-8B540A8E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47783"/>
            <a:ext cx="3745219" cy="669508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solution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33BC-E1EB-9A08-BC7E-9BF420BF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671" y="2298648"/>
            <a:ext cx="9152962" cy="35417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Use Machine learning to identify employees at risk of leaving and take proactive retention measures</a:t>
            </a:r>
          </a:p>
          <a:p>
            <a:endParaRPr lang="en-US" dirty="0"/>
          </a:p>
          <a:p>
            <a:r>
              <a:rPr lang="en-US" b="1" dirty="0"/>
              <a:t>Personalized Career Growth Plans, Implement AI-driven career development programs tailored to individual employee aspirations</a:t>
            </a:r>
          </a:p>
          <a:p>
            <a:endParaRPr lang="en-US" b="1" dirty="0"/>
          </a:p>
          <a:p>
            <a:r>
              <a:rPr lang="en-IN" b="1" dirty="0"/>
              <a:t>Engagement Strategies, introduce </a:t>
            </a:r>
            <a:r>
              <a:rPr lang="en-US" b="1" dirty="0"/>
              <a:t>training, rewards, and performance tracking to enhance motivation and job satisfaction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385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60FB-A685-9E54-A13E-2D2EAF33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687344"/>
            <a:ext cx="1641116" cy="64001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Benefit's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8F44-CEA8-2B20-F511-608A1EC1D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316" y="1557228"/>
            <a:ext cx="8818666" cy="461342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Lower Hiring &amp; Training Costs. Companies can save 30-50%</a:t>
            </a:r>
          </a:p>
          <a:p>
            <a:endParaRPr lang="en-IN" b="1" dirty="0"/>
          </a:p>
          <a:p>
            <a:r>
              <a:rPr lang="en-IN" b="1" dirty="0"/>
              <a:t>Increased Productivity. </a:t>
            </a:r>
            <a:r>
              <a:rPr lang="en-US" b="1" dirty="0"/>
              <a:t>Retaining employees boosts efficiency by 20-35%</a:t>
            </a:r>
          </a:p>
          <a:p>
            <a:endParaRPr lang="en-US" b="1" dirty="0"/>
          </a:p>
          <a:p>
            <a:r>
              <a:rPr lang="en-IN" b="1" dirty="0"/>
              <a:t>Better Workplace reducing absenteeism by 15-25%</a:t>
            </a:r>
          </a:p>
          <a:p>
            <a:endParaRPr lang="en-IN" b="1" dirty="0"/>
          </a:p>
          <a:p>
            <a:r>
              <a:rPr lang="en-US" b="1" dirty="0"/>
              <a:t>Companies with high retention rates are 50% more attractive to job seekers, improving recruitment efforts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7090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3059-984C-0E86-A511-5BD26218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7776445" cy="139709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76004B-9AF2-5D49-7E92-C22298FE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9" y="206477"/>
            <a:ext cx="5230761" cy="332330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9A0486-0D94-E520-3882-5E00B896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21" y="206477"/>
            <a:ext cx="5591818" cy="3323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029A15-2B59-00CB-3353-47C3141A4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39" y="3529780"/>
            <a:ext cx="5230761" cy="3121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40DB40-BE3A-A35F-2683-E2777F18E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475910"/>
            <a:ext cx="5437238" cy="31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27F-8D00-19B1-BA02-5F6513B0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0" y="655746"/>
            <a:ext cx="1660781" cy="590850"/>
          </a:xfrm>
        </p:spPr>
        <p:txBody>
          <a:bodyPr>
            <a:normAutofit/>
          </a:bodyPr>
          <a:lstStyle/>
          <a:p>
            <a:r>
              <a:rPr lang="en-US" sz="2800" b="1" dirty="0"/>
              <a:t>insights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102A-BFB0-ED6F-09C4-3FA25082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677" y="1423120"/>
            <a:ext cx="9526588" cy="501701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Employees who travel rarely have the highest attrition, Employees with frequent travel also show some attrition</a:t>
            </a:r>
            <a:r>
              <a:rPr lang="en-IN" b="1" dirty="0"/>
              <a:t>.</a:t>
            </a:r>
          </a:p>
          <a:p>
            <a:endParaRPr lang="en-IN" b="1" dirty="0"/>
          </a:p>
          <a:p>
            <a:r>
              <a:rPr lang="en-US" b="1" dirty="0"/>
              <a:t>Younger employees with age 25-35 show higher attrition rates, Older employees 40+ have lower attrition.</a:t>
            </a:r>
          </a:p>
          <a:p>
            <a:endParaRPr lang="en-US" b="1" dirty="0"/>
          </a:p>
          <a:p>
            <a:r>
              <a:rPr lang="en-US" b="1" dirty="0"/>
              <a:t>Both males and females are attrition, but males have slightly higher than female counts</a:t>
            </a:r>
          </a:p>
          <a:p>
            <a:endParaRPr lang="en-US" b="1" dirty="0"/>
          </a:p>
          <a:p>
            <a:r>
              <a:rPr lang="en-US" b="1" dirty="0"/>
              <a:t>Sales Executive and Laboratory Technicians and Research Scientists </a:t>
            </a:r>
            <a:r>
              <a:rPr lang="en-IN" b="1" dirty="0"/>
              <a:t>roles have higher attrition, Sales Representative have low compare between these three roles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96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1F5-1FFD-6A95-0ADA-4F9DB2E7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31" y="1149460"/>
            <a:ext cx="5967310" cy="640011"/>
          </a:xfrm>
        </p:spPr>
        <p:txBody>
          <a:bodyPr>
            <a:normAutofit/>
          </a:bodyPr>
          <a:lstStyle/>
          <a:p>
            <a:r>
              <a:rPr lang="en-IN" sz="2800" b="1" dirty="0"/>
              <a:t>EDA (Exploratory Data Analysis)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4616-8C12-1FCC-60A1-8B7AEF3D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4" y="2160996"/>
            <a:ext cx="8933476" cy="374819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Drop duplicate rows to avoid bias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Data Distribution &amp; Summary Used describe() to check mean, median, and spread of data. Visualized feature distributions using histograms &amp; boxplots.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Correlation Analysis Used a heatmap to find relationships between features. Selected highly correlated features for model 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67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4CF1-F87F-B474-6C87-D9C76176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09" y="1007805"/>
            <a:ext cx="3833710" cy="620347"/>
          </a:xfrm>
        </p:spPr>
        <p:txBody>
          <a:bodyPr>
            <a:normAutofit/>
          </a:bodyPr>
          <a:lstStyle/>
          <a:p>
            <a:r>
              <a:rPr lang="en-IN" sz="2800" b="1" dirty="0"/>
              <a:t>Data Preprocessing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DBCA-2595-2B9C-4071-BE6C9F47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3" y="1974187"/>
            <a:ext cx="8789169" cy="38760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Label Encoding using LabelEncoder.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Outlier Detection &amp; Treatment Used IQR Method.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Balance the dataset use smote oversampling to </a:t>
            </a:r>
            <a:r>
              <a:rPr lang="en-IN" b="1" dirty="0"/>
              <a:t>avoid</a:t>
            </a:r>
            <a:r>
              <a:rPr lang="en-IN" sz="2400" b="1" dirty="0">
                <a:solidFill>
                  <a:schemeClr val="tx1"/>
                </a:solidFill>
              </a:rPr>
              <a:t> bias and </a:t>
            </a:r>
            <a:r>
              <a:rPr lang="en-IN" b="1" dirty="0"/>
              <a:t>underfitting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Feature scaling (StandardScaler)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66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438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Tw Cen MT</vt:lpstr>
      <vt:lpstr>Circuit</vt:lpstr>
      <vt:lpstr>Employee Attrition</vt:lpstr>
      <vt:lpstr>Business Problem</vt:lpstr>
      <vt:lpstr>Current solution</vt:lpstr>
      <vt:lpstr>Proposed solution</vt:lpstr>
      <vt:lpstr>Benefit's</vt:lpstr>
      <vt:lpstr>PowerPoint Presentation</vt:lpstr>
      <vt:lpstr>insights</vt:lpstr>
      <vt:lpstr>EDA (Exploratory Data Analysis)</vt:lpstr>
      <vt:lpstr>Data Preprocessing</vt:lpstr>
      <vt:lpstr>Feature Selection</vt:lpstr>
      <vt:lpstr>Model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Kesavan M</dc:creator>
  <cp:lastModifiedBy>Kesavan M</cp:lastModifiedBy>
  <cp:revision>21</cp:revision>
  <dcterms:created xsi:type="dcterms:W3CDTF">2025-03-20T11:22:27Z</dcterms:created>
  <dcterms:modified xsi:type="dcterms:W3CDTF">2025-03-20T13:23:32Z</dcterms:modified>
</cp:coreProperties>
</file>